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customXml/itemProps1.xml" ContentType="application/vnd.openxmlformats-officedocument.customXmlProperties+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docProps/custom.xml" ContentType="application/vnd.openxmlformats-officedocument.custom-properties+xml"/>
  <Override PartName="/ppt/commentAuthors.xml" ContentType="application/vnd.openxmlformats-officedocument.presentationml.commentAuthor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diagrams/layout1.xml" ContentType="application/vnd.openxmlformats-officedocument.drawingml.diagram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customXml/itemProps2.xml" ContentType="application/vnd.openxmlformats-officedocument.customXml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diagrams/quickStyle1.xml" ContentType="application/vnd.openxmlformats-officedocument.drawingml.diagramStyle+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customXml/itemProps3.xml" ContentType="application/vnd.openxmlformats-officedocument.customXml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93" r:id="rId4"/>
  </p:sldMasterIdLst>
  <p:notesMasterIdLst>
    <p:notesMasterId r:id="rId47"/>
  </p:notesMasterIdLst>
  <p:handoutMasterIdLst>
    <p:handoutMasterId r:id="rId48"/>
  </p:handoutMasterIdLst>
  <p:sldIdLst>
    <p:sldId id="338" r:id="rId5"/>
    <p:sldId id="394" r:id="rId6"/>
    <p:sldId id="345" r:id="rId7"/>
    <p:sldId id="340" r:id="rId8"/>
    <p:sldId id="341" r:id="rId9"/>
    <p:sldId id="346" r:id="rId10"/>
    <p:sldId id="395" r:id="rId11"/>
    <p:sldId id="368" r:id="rId12"/>
    <p:sldId id="369" r:id="rId13"/>
    <p:sldId id="396" r:id="rId14"/>
    <p:sldId id="370" r:id="rId15"/>
    <p:sldId id="371" r:id="rId16"/>
    <p:sldId id="372" r:id="rId17"/>
    <p:sldId id="373" r:id="rId18"/>
    <p:sldId id="374" r:id="rId19"/>
    <p:sldId id="375" r:id="rId20"/>
    <p:sldId id="376" r:id="rId21"/>
    <p:sldId id="377" r:id="rId22"/>
    <p:sldId id="378" r:id="rId23"/>
    <p:sldId id="397" r:id="rId24"/>
    <p:sldId id="379" r:id="rId25"/>
    <p:sldId id="380" r:id="rId26"/>
    <p:sldId id="381" r:id="rId27"/>
    <p:sldId id="382" r:id="rId28"/>
    <p:sldId id="398" r:id="rId29"/>
    <p:sldId id="383" r:id="rId30"/>
    <p:sldId id="384" r:id="rId31"/>
    <p:sldId id="385" r:id="rId32"/>
    <p:sldId id="386" r:id="rId33"/>
    <p:sldId id="387" r:id="rId34"/>
    <p:sldId id="388" r:id="rId35"/>
    <p:sldId id="389" r:id="rId36"/>
    <p:sldId id="399" r:id="rId37"/>
    <p:sldId id="390" r:id="rId38"/>
    <p:sldId id="391" r:id="rId39"/>
    <p:sldId id="400" r:id="rId40"/>
    <p:sldId id="392" r:id="rId41"/>
    <p:sldId id="393" r:id="rId42"/>
    <p:sldId id="347" r:id="rId43"/>
    <p:sldId id="342" r:id="rId44"/>
    <p:sldId id="339" r:id="rId45"/>
    <p:sldId id="348" r:id="rId46"/>
  </p:sldIdLst>
  <p:sldSz cx="9144000" cy="6858000" type="screen4x3"/>
  <p:notesSz cx="6858000" cy="9144000"/>
  <p:defaultTex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René van der Vlugt" initials="RvdV" lastIdx="6" clrIdx="0"/>
  <p:cmAuthor id="1" name="celinea" initials="c" lastIdx="1" clrIdx="1"/>
  <p:cmAuthor id="2" name="mmonday" initials="m" lastIdx="1" clrIdx="2"/>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2E59B0"/>
    <a:srgbClr val="F8C37C"/>
    <a:srgbClr val="777777"/>
    <a:srgbClr val="161D32"/>
    <a:srgbClr val="000000"/>
    <a:srgbClr val="FFFFFF"/>
    <a:srgbClr val="0066FF"/>
    <a:srgbClr val="2B395F"/>
    <a:srgbClr val="FFFFB9"/>
    <a:srgbClr val="D39D55"/>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772" autoAdjust="0"/>
    <p:restoredTop sz="90152" autoAdjust="0"/>
  </p:normalViewPr>
  <p:slideViewPr>
    <p:cSldViewPr>
      <p:cViewPr>
        <p:scale>
          <a:sx n="60" d="100"/>
          <a:sy n="60" d="100"/>
        </p:scale>
        <p:origin x="-1506" y="-294"/>
      </p:cViewPr>
      <p:guideLst>
        <p:guide orient="horz" pos="144"/>
        <p:guide orient="horz" pos="895"/>
        <p:guide orient="horz" pos="1484"/>
        <p:guide orient="horz" pos="1200"/>
        <p:guide orient="horz" pos="2736"/>
        <p:guide orient="horz" pos="4319"/>
        <p:guide pos="2880"/>
        <p:guide pos="240"/>
        <p:guide pos="460"/>
        <p:guide pos="5520"/>
        <p:guide pos="863"/>
        <p:guide pos="5299"/>
      </p:guideLst>
    </p:cSldViewPr>
  </p:slideViewPr>
  <p:notesTextViewPr>
    <p:cViewPr>
      <p:scale>
        <a:sx n="100" d="100"/>
        <a:sy n="100" d="100"/>
      </p:scale>
      <p:origin x="0" y="0"/>
    </p:cViewPr>
  </p:notesTextViewPr>
  <p:sorterViewPr>
    <p:cViewPr>
      <p:scale>
        <a:sx n="100" d="100"/>
        <a:sy n="100" d="100"/>
      </p:scale>
      <p:origin x="0" y="0"/>
    </p:cViewPr>
  </p:sorterViewPr>
  <p:notesViewPr>
    <p:cSldViewPr showGuides="1">
      <p:cViewPr varScale="1">
        <p:scale>
          <a:sx n="85" d="100"/>
          <a:sy n="85" d="100"/>
        </p:scale>
        <p:origin x="-3244" y="-103"/>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B4C1596-EECF-4EB7-8F3B-E7C264DFD3A4}" type="doc">
      <dgm:prSet loTypeId="urn:microsoft.com/office/officeart/2005/8/layout/lProcess2" loCatId="list" qsTypeId="urn:microsoft.com/office/officeart/2005/8/quickstyle/3d1" qsCatId="3D" csTypeId="urn:microsoft.com/office/officeart/2005/8/colors/colorful4" csCatId="colorful" phldr="1"/>
      <dgm:spPr/>
      <dgm:t>
        <a:bodyPr/>
        <a:lstStyle/>
        <a:p>
          <a:endParaRPr lang="en-US"/>
        </a:p>
      </dgm:t>
    </dgm:pt>
    <dgm:pt modelId="{C9BE1C89-AE64-4064-B622-23F3479198E2}">
      <dgm:prSet custT="1"/>
      <dgm:spPr/>
      <dgm:t>
        <a:bodyPr/>
        <a:lstStyle/>
        <a:p>
          <a:pPr rtl="0"/>
          <a:r>
            <a:rPr lang="en-US" sz="2400" dirty="0" smtClean="0">
              <a:effectLst>
                <a:outerShdw blurRad="38100" dist="38100" dir="2700000" algn="tl">
                  <a:srgbClr val="000000">
                    <a:alpha val="43137"/>
                  </a:srgbClr>
                </a:outerShdw>
              </a:effectLst>
            </a:rPr>
            <a:t>TS &amp; VDI: </a:t>
          </a:r>
          <a:r>
            <a:rPr lang="en-US" sz="2400" dirty="0" err="1" smtClean="0">
              <a:effectLst>
                <a:outerShdw blurRad="38100" dist="38100" dir="2700000" algn="tl">
                  <a:srgbClr val="000000">
                    <a:alpha val="43137"/>
                  </a:srgbClr>
                </a:outerShdw>
              </a:effectLst>
            </a:rPr>
            <a:t>Integrierte</a:t>
          </a:r>
          <a:r>
            <a:rPr lang="en-US" sz="2400" dirty="0" smtClean="0">
              <a:effectLst>
                <a:outerShdw blurRad="38100" dist="38100" dir="2700000" algn="tl">
                  <a:srgbClr val="000000">
                    <a:alpha val="43137"/>
                  </a:srgbClr>
                </a:outerShdw>
              </a:effectLst>
            </a:rPr>
            <a:t> </a:t>
          </a:r>
          <a:r>
            <a:rPr lang="en-US" sz="2400" dirty="0" err="1" smtClean="0">
              <a:effectLst>
                <a:outerShdw blurRad="38100" dist="38100" dir="2700000" algn="tl">
                  <a:srgbClr val="000000">
                    <a:alpha val="43137"/>
                  </a:srgbClr>
                </a:outerShdw>
              </a:effectLst>
            </a:rPr>
            <a:t>Lösung</a:t>
          </a:r>
          <a:endParaRPr lang="en-US" sz="2400" dirty="0">
            <a:effectLst>
              <a:outerShdw blurRad="38100" dist="38100" dir="2700000" algn="tl">
                <a:srgbClr val="000000">
                  <a:alpha val="43137"/>
                </a:srgbClr>
              </a:outerShdw>
            </a:effectLst>
          </a:endParaRPr>
        </a:p>
      </dgm:t>
    </dgm:pt>
    <dgm:pt modelId="{ABD6AECB-87D2-45EE-90CE-D43BC53F1E3A}" type="parTrans" cxnId="{A1C155B4-122B-4ADF-B920-635D39B6272E}">
      <dgm:prSet/>
      <dgm:spPr/>
      <dgm:t>
        <a:bodyPr/>
        <a:lstStyle/>
        <a:p>
          <a:endParaRPr lang="en-US"/>
        </a:p>
      </dgm:t>
    </dgm:pt>
    <dgm:pt modelId="{5F8C665E-9097-4E56-A589-657ABEE64EAC}" type="sibTrans" cxnId="{A1C155B4-122B-4ADF-B920-635D39B6272E}">
      <dgm:prSet/>
      <dgm:spPr/>
      <dgm:t>
        <a:bodyPr/>
        <a:lstStyle/>
        <a:p>
          <a:endParaRPr lang="en-US"/>
        </a:p>
      </dgm:t>
    </dgm:pt>
    <dgm:pt modelId="{E1C532A7-BBD9-449B-A15D-906ACB43F6F8}">
      <dgm:prSet/>
      <dgm:spPr/>
      <dgm:t>
        <a:bodyPr/>
        <a:lstStyle/>
        <a:p>
          <a:pPr rtl="0"/>
          <a:r>
            <a:rPr lang="en-US" dirty="0" smtClean="0"/>
            <a:t>Hyper-V-Support </a:t>
          </a:r>
          <a:r>
            <a:rPr lang="en-US" dirty="0" err="1" smtClean="0"/>
            <a:t>für</a:t>
          </a:r>
          <a:r>
            <a:rPr lang="en-US" dirty="0" smtClean="0"/>
            <a:t> </a:t>
          </a:r>
          <a:r>
            <a:rPr lang="en-US" dirty="0" err="1" smtClean="0"/>
            <a:t>virtuelle</a:t>
          </a:r>
          <a:r>
            <a:rPr lang="en-US" dirty="0" smtClean="0"/>
            <a:t> Desktops</a:t>
          </a:r>
          <a:endParaRPr lang="en-US" dirty="0"/>
        </a:p>
      </dgm:t>
    </dgm:pt>
    <dgm:pt modelId="{8AABAFC9-BB82-4817-9259-6AC9A8AF6DA2}" type="parTrans" cxnId="{D665210F-4F88-4914-90E3-2BC128DA3CA5}">
      <dgm:prSet/>
      <dgm:spPr/>
      <dgm:t>
        <a:bodyPr/>
        <a:lstStyle/>
        <a:p>
          <a:endParaRPr lang="en-US"/>
        </a:p>
      </dgm:t>
    </dgm:pt>
    <dgm:pt modelId="{C3AEBD7F-C42B-4985-89DB-3C12A89E8F91}" type="sibTrans" cxnId="{D665210F-4F88-4914-90E3-2BC128DA3CA5}">
      <dgm:prSet/>
      <dgm:spPr/>
      <dgm:t>
        <a:bodyPr/>
        <a:lstStyle/>
        <a:p>
          <a:endParaRPr lang="en-US"/>
        </a:p>
      </dgm:t>
    </dgm:pt>
    <dgm:pt modelId="{57483931-B737-4DBE-B6B2-3DE884A990DD}">
      <dgm:prSet/>
      <dgm:spPr/>
      <dgm:t>
        <a:bodyPr/>
        <a:lstStyle/>
        <a:p>
          <a:pPr rtl="0"/>
          <a:r>
            <a:rPr lang="en-US" dirty="0" err="1" smtClean="0"/>
            <a:t>Einheitliche</a:t>
          </a:r>
          <a:r>
            <a:rPr lang="en-US" dirty="0" smtClean="0"/>
            <a:t> </a:t>
          </a:r>
          <a:r>
            <a:rPr lang="en-US" dirty="0" err="1" smtClean="0"/>
            <a:t>Infrastruktur</a:t>
          </a:r>
          <a:endParaRPr lang="en-US" dirty="0"/>
        </a:p>
      </dgm:t>
    </dgm:pt>
    <dgm:pt modelId="{9E574A02-8DC0-484A-9FBB-649DDBB5428E}" type="parTrans" cxnId="{BED2EA15-3B9A-4B40-A6B1-E4F03D27F245}">
      <dgm:prSet/>
      <dgm:spPr/>
      <dgm:t>
        <a:bodyPr/>
        <a:lstStyle/>
        <a:p>
          <a:endParaRPr lang="en-US"/>
        </a:p>
      </dgm:t>
    </dgm:pt>
    <dgm:pt modelId="{03DEBB2E-A197-4875-9630-1A71B2D6F95D}" type="sibTrans" cxnId="{BED2EA15-3B9A-4B40-A6B1-E4F03D27F245}">
      <dgm:prSet/>
      <dgm:spPr/>
      <dgm:t>
        <a:bodyPr/>
        <a:lstStyle/>
        <a:p>
          <a:endParaRPr lang="en-US"/>
        </a:p>
      </dgm:t>
    </dgm:pt>
    <dgm:pt modelId="{D85613C9-485A-48FC-83DF-AFD1B5F1B9D6}">
      <dgm:prSet/>
      <dgm:spPr/>
      <dgm:t>
        <a:bodyPr/>
        <a:lstStyle/>
        <a:p>
          <a:pPr rtl="0"/>
          <a:r>
            <a:rPr lang="en-US" dirty="0" smtClean="0"/>
            <a:t>SCVMM-Support</a:t>
          </a:r>
          <a:endParaRPr lang="en-US" dirty="0"/>
        </a:p>
      </dgm:t>
    </dgm:pt>
    <dgm:pt modelId="{20972DB4-A6C2-4712-BC4D-E890EBDF9FD6}" type="parTrans" cxnId="{A37581B8-B8D4-4F88-9B32-771037AD1B7E}">
      <dgm:prSet/>
      <dgm:spPr/>
      <dgm:t>
        <a:bodyPr/>
        <a:lstStyle/>
        <a:p>
          <a:endParaRPr lang="en-US"/>
        </a:p>
      </dgm:t>
    </dgm:pt>
    <dgm:pt modelId="{A4186E8B-6060-46F1-BA31-FD2766A9AE3C}" type="sibTrans" cxnId="{A37581B8-B8D4-4F88-9B32-771037AD1B7E}">
      <dgm:prSet/>
      <dgm:spPr/>
      <dgm:t>
        <a:bodyPr/>
        <a:lstStyle/>
        <a:p>
          <a:endParaRPr lang="en-US"/>
        </a:p>
      </dgm:t>
    </dgm:pt>
    <dgm:pt modelId="{09979D8D-DB21-4562-AC53-721E6B4597F0}">
      <dgm:prSet custT="1"/>
      <dgm:spPr/>
      <dgm:t>
        <a:bodyPr/>
        <a:lstStyle/>
        <a:p>
          <a:pPr rtl="0"/>
          <a:r>
            <a:rPr lang="en-US" sz="2400" b="0" dirty="0" smtClean="0">
              <a:effectLst>
                <a:outerShdw blurRad="38100" dist="38100" dir="2700000" algn="tl">
                  <a:srgbClr val="000000">
                    <a:alpha val="43137"/>
                  </a:srgbClr>
                </a:outerShdw>
              </a:effectLst>
            </a:rPr>
            <a:t>Remote-</a:t>
          </a:r>
          <a:r>
            <a:rPr lang="en-US" sz="2400" b="0" dirty="0" err="1" smtClean="0">
              <a:effectLst>
                <a:outerShdw blurRad="38100" dist="38100" dir="2700000" algn="tl">
                  <a:srgbClr val="000000">
                    <a:alpha val="43137"/>
                  </a:srgbClr>
                </a:outerShdw>
              </a:effectLst>
            </a:rPr>
            <a:t>Zugriff</a:t>
          </a:r>
          <a:r>
            <a:rPr lang="en-US" sz="2400" b="0" dirty="0" smtClean="0">
              <a:effectLst>
                <a:outerShdw blurRad="38100" dist="38100" dir="2700000" algn="tl">
                  <a:srgbClr val="000000">
                    <a:alpha val="43137"/>
                  </a:srgbClr>
                </a:outerShdw>
              </a:effectLst>
            </a:rPr>
            <a:t> auf </a:t>
          </a:r>
          <a:r>
            <a:rPr lang="en-US" sz="2400" b="0" dirty="0" err="1" smtClean="0">
              <a:effectLst>
                <a:outerShdw blurRad="38100" dist="38100" dir="2700000" algn="tl">
                  <a:srgbClr val="000000">
                    <a:alpha val="43137"/>
                  </a:srgbClr>
                </a:outerShdw>
              </a:effectLst>
            </a:rPr>
            <a:t>Applikationen</a:t>
          </a:r>
          <a:endParaRPr lang="en-US" sz="2400" b="0" dirty="0">
            <a:effectLst>
              <a:outerShdw blurRad="38100" dist="38100" dir="2700000" algn="tl">
                <a:srgbClr val="000000">
                  <a:alpha val="43137"/>
                </a:srgbClr>
              </a:outerShdw>
            </a:effectLst>
          </a:endParaRPr>
        </a:p>
      </dgm:t>
    </dgm:pt>
    <dgm:pt modelId="{5F76AC3F-5F37-420B-AF97-5DD88AEB7CBA}" type="parTrans" cxnId="{3261D416-3041-465A-BA96-3F8F69FCA6D3}">
      <dgm:prSet/>
      <dgm:spPr/>
      <dgm:t>
        <a:bodyPr/>
        <a:lstStyle/>
        <a:p>
          <a:endParaRPr lang="en-US"/>
        </a:p>
      </dgm:t>
    </dgm:pt>
    <dgm:pt modelId="{1D43F742-548C-4449-AD00-588E3EC53283}" type="sibTrans" cxnId="{3261D416-3041-465A-BA96-3F8F69FCA6D3}">
      <dgm:prSet/>
      <dgm:spPr/>
      <dgm:t>
        <a:bodyPr/>
        <a:lstStyle/>
        <a:p>
          <a:endParaRPr lang="en-US"/>
        </a:p>
      </dgm:t>
    </dgm:pt>
    <dgm:pt modelId="{48374A8B-9635-4194-A09C-7944EB301E78}">
      <dgm:prSet/>
      <dgm:spPr/>
      <dgm:t>
        <a:bodyPr/>
        <a:lstStyle/>
        <a:p>
          <a:pPr rtl="0"/>
          <a:r>
            <a:rPr lang="en-US" dirty="0" err="1" smtClean="0"/>
            <a:t>RemoteApp</a:t>
          </a:r>
          <a:r>
            <a:rPr lang="en-US" dirty="0" smtClean="0"/>
            <a:t> &amp; Desktop Connections</a:t>
          </a:r>
          <a:endParaRPr lang="en-US" dirty="0"/>
        </a:p>
      </dgm:t>
    </dgm:pt>
    <dgm:pt modelId="{5F55DF89-15BC-4255-982B-8476AE679B99}" type="parTrans" cxnId="{B738AF22-3015-4B4D-BD8F-F79E6E7F09CC}">
      <dgm:prSet/>
      <dgm:spPr/>
      <dgm:t>
        <a:bodyPr/>
        <a:lstStyle/>
        <a:p>
          <a:endParaRPr lang="en-US"/>
        </a:p>
      </dgm:t>
    </dgm:pt>
    <dgm:pt modelId="{015D3C45-A18D-4F62-989F-B53FD635D395}" type="sibTrans" cxnId="{B738AF22-3015-4B4D-BD8F-F79E6E7F09CC}">
      <dgm:prSet/>
      <dgm:spPr/>
      <dgm:t>
        <a:bodyPr/>
        <a:lstStyle/>
        <a:p>
          <a:endParaRPr lang="en-US"/>
        </a:p>
      </dgm:t>
    </dgm:pt>
    <dgm:pt modelId="{D1DC1D54-25DC-4697-9085-2CACEB03DC5D}">
      <dgm:prSet/>
      <dgm:spPr/>
      <dgm:t>
        <a:bodyPr/>
        <a:lstStyle/>
        <a:p>
          <a:pPr rtl="0"/>
          <a:r>
            <a:rPr lang="en-US" dirty="0" err="1" smtClean="0"/>
            <a:t>Bessere</a:t>
          </a:r>
          <a:r>
            <a:rPr lang="en-US" dirty="0" smtClean="0"/>
            <a:t> RD Gateway Security</a:t>
          </a:r>
          <a:endParaRPr lang="en-US" dirty="0"/>
        </a:p>
      </dgm:t>
    </dgm:pt>
    <dgm:pt modelId="{35FAAAE6-3D28-4A4E-BF26-0652C419FBE9}" type="parTrans" cxnId="{D778E59B-667A-4C73-B37A-77D51EA946C5}">
      <dgm:prSet/>
      <dgm:spPr/>
      <dgm:t>
        <a:bodyPr/>
        <a:lstStyle/>
        <a:p>
          <a:endParaRPr lang="en-US"/>
        </a:p>
      </dgm:t>
    </dgm:pt>
    <dgm:pt modelId="{D7959E0C-F50C-4D1E-A6C1-2E508DA04503}" type="sibTrans" cxnId="{D778E59B-667A-4C73-B37A-77D51EA946C5}">
      <dgm:prSet/>
      <dgm:spPr/>
      <dgm:t>
        <a:bodyPr/>
        <a:lstStyle/>
        <a:p>
          <a:endParaRPr lang="en-US"/>
        </a:p>
      </dgm:t>
    </dgm:pt>
    <dgm:pt modelId="{03AAEDEA-7D4F-4743-8B62-02EA94F86142}">
      <dgm:prSet custT="1"/>
      <dgm:spPr/>
      <dgm:t>
        <a:bodyPr/>
        <a:lstStyle/>
        <a:p>
          <a:pPr rtl="0"/>
          <a:r>
            <a:rPr lang="en-US" sz="2400" b="0" dirty="0" err="1" smtClean="0">
              <a:effectLst>
                <a:outerShdw blurRad="38100" dist="38100" dir="2700000" algn="tl">
                  <a:srgbClr val="000000">
                    <a:alpha val="43137"/>
                  </a:srgbClr>
                </a:outerShdw>
              </a:effectLst>
            </a:rPr>
            <a:t>Hochwertige</a:t>
          </a:r>
          <a:r>
            <a:rPr lang="en-US" sz="2400" b="0" dirty="0" smtClean="0">
              <a:effectLst>
                <a:outerShdw blurRad="38100" dist="38100" dir="2700000" algn="tl">
                  <a:srgbClr val="000000">
                    <a:alpha val="43137"/>
                  </a:srgbClr>
                </a:outerShdw>
              </a:effectLst>
            </a:rPr>
            <a:t> </a:t>
          </a:r>
          <a:r>
            <a:rPr lang="en-US" sz="2400" b="0" dirty="0" err="1" smtClean="0">
              <a:effectLst>
                <a:outerShdw blurRad="38100" dist="38100" dir="2700000" algn="tl">
                  <a:srgbClr val="000000">
                    <a:alpha val="43137"/>
                  </a:srgbClr>
                </a:outerShdw>
              </a:effectLst>
            </a:rPr>
            <a:t>RemoteApp</a:t>
          </a:r>
          <a:r>
            <a:rPr lang="en-US" sz="2400" b="0" dirty="0" smtClean="0">
              <a:effectLst>
                <a:outerShdw blurRad="38100" dist="38100" dir="2700000" algn="tl">
                  <a:srgbClr val="000000">
                    <a:alpha val="43137"/>
                  </a:srgbClr>
                </a:outerShdw>
              </a:effectLst>
            </a:rPr>
            <a:t> &amp; Desktops</a:t>
          </a:r>
          <a:endParaRPr lang="en-US" sz="2400" dirty="0">
            <a:effectLst>
              <a:outerShdw blurRad="38100" dist="38100" dir="2700000" algn="tl">
                <a:srgbClr val="000000">
                  <a:alpha val="43137"/>
                </a:srgbClr>
              </a:outerShdw>
            </a:effectLst>
          </a:endParaRPr>
        </a:p>
      </dgm:t>
    </dgm:pt>
    <dgm:pt modelId="{E5F90EA8-7717-4C8B-A708-1E3D0B5D1E3D}" type="parTrans" cxnId="{13F9992F-EC58-42BE-8304-03D478C2F83C}">
      <dgm:prSet/>
      <dgm:spPr/>
      <dgm:t>
        <a:bodyPr/>
        <a:lstStyle/>
        <a:p>
          <a:endParaRPr lang="en-US"/>
        </a:p>
      </dgm:t>
    </dgm:pt>
    <dgm:pt modelId="{5632DCF8-A7B2-403B-BA97-16328B71E14E}" type="sibTrans" cxnId="{13F9992F-EC58-42BE-8304-03D478C2F83C}">
      <dgm:prSet/>
      <dgm:spPr/>
      <dgm:t>
        <a:bodyPr/>
        <a:lstStyle/>
        <a:p>
          <a:endParaRPr lang="en-US"/>
        </a:p>
      </dgm:t>
    </dgm:pt>
    <dgm:pt modelId="{F49F4622-76EB-42EA-A797-9821C0B114F3}">
      <dgm:prSet/>
      <dgm:spPr/>
      <dgm:t>
        <a:bodyPr/>
        <a:lstStyle/>
        <a:p>
          <a:pPr rtl="0"/>
          <a:r>
            <a:rPr lang="en-US" dirty="0" err="1" smtClean="0"/>
            <a:t>Echter</a:t>
          </a:r>
          <a:r>
            <a:rPr lang="en-US" dirty="0" smtClean="0"/>
            <a:t> Multi-Monitor-Support</a:t>
          </a:r>
          <a:endParaRPr lang="en-US" dirty="0"/>
        </a:p>
      </dgm:t>
    </dgm:pt>
    <dgm:pt modelId="{9F35E89D-4E42-479C-B303-CB7063502419}" type="parTrans" cxnId="{605D0C36-E0A1-4B5A-82A8-D8FF267DF349}">
      <dgm:prSet/>
      <dgm:spPr/>
      <dgm:t>
        <a:bodyPr/>
        <a:lstStyle/>
        <a:p>
          <a:endParaRPr lang="en-US"/>
        </a:p>
      </dgm:t>
    </dgm:pt>
    <dgm:pt modelId="{6C182EA6-C577-4914-90C8-EE49A6BB3B87}" type="sibTrans" cxnId="{605D0C36-E0A1-4B5A-82A8-D8FF267DF349}">
      <dgm:prSet/>
      <dgm:spPr/>
      <dgm:t>
        <a:bodyPr/>
        <a:lstStyle/>
        <a:p>
          <a:endParaRPr lang="en-US"/>
        </a:p>
      </dgm:t>
    </dgm:pt>
    <dgm:pt modelId="{38863E0E-5C49-4125-B1EE-D23FF5FE55AB}">
      <dgm:prSet/>
      <dgm:spPr/>
      <dgm:t>
        <a:bodyPr/>
        <a:lstStyle/>
        <a:p>
          <a:pPr rtl="0"/>
          <a:r>
            <a:rPr lang="en-US" dirty="0" smtClean="0"/>
            <a:t>Multimedia &amp; </a:t>
          </a:r>
          <a:r>
            <a:rPr lang="en-US" dirty="0" err="1" smtClean="0"/>
            <a:t>Bidirektionales</a:t>
          </a:r>
          <a:r>
            <a:rPr lang="en-US" dirty="0" smtClean="0"/>
            <a:t> Audio</a:t>
          </a:r>
          <a:endParaRPr lang="en-US" dirty="0"/>
        </a:p>
      </dgm:t>
    </dgm:pt>
    <dgm:pt modelId="{ACEF02D0-2A51-4BD0-8E9E-EF2F16034EBE}" type="parTrans" cxnId="{A32BB4B5-F93E-47BA-AA7E-592452E38A89}">
      <dgm:prSet/>
      <dgm:spPr/>
      <dgm:t>
        <a:bodyPr/>
        <a:lstStyle/>
        <a:p>
          <a:endParaRPr lang="en-US"/>
        </a:p>
      </dgm:t>
    </dgm:pt>
    <dgm:pt modelId="{791CA055-483C-49C0-BC9A-5F8AF3367536}" type="sibTrans" cxnId="{A32BB4B5-F93E-47BA-AA7E-592452E38A89}">
      <dgm:prSet/>
      <dgm:spPr/>
      <dgm:t>
        <a:bodyPr/>
        <a:lstStyle/>
        <a:p>
          <a:endParaRPr lang="en-US"/>
        </a:p>
      </dgm:t>
    </dgm:pt>
    <dgm:pt modelId="{EA6D8629-2A2A-46D4-9E6E-778E289FCC54}">
      <dgm:prSet/>
      <dgm:spPr/>
      <dgm:t>
        <a:bodyPr/>
        <a:lstStyle/>
        <a:p>
          <a:pPr rtl="0"/>
          <a:r>
            <a:rPr lang="en-US" dirty="0" smtClean="0"/>
            <a:t>2D- und 3D-Remoting for DirectX 10.1</a:t>
          </a:r>
          <a:endParaRPr lang="en-US" dirty="0"/>
        </a:p>
      </dgm:t>
    </dgm:pt>
    <dgm:pt modelId="{77A9B73A-9420-4F6A-A061-ACBD8A584A50}" type="parTrans" cxnId="{4982BDF4-78E0-44C7-AC66-32B1CFBC6523}">
      <dgm:prSet/>
      <dgm:spPr/>
      <dgm:t>
        <a:bodyPr/>
        <a:lstStyle/>
        <a:p>
          <a:endParaRPr lang="en-US"/>
        </a:p>
      </dgm:t>
    </dgm:pt>
    <dgm:pt modelId="{032AB9B7-CDA2-458B-B984-35F95F1E8262}" type="sibTrans" cxnId="{4982BDF4-78E0-44C7-AC66-32B1CFBC6523}">
      <dgm:prSet/>
      <dgm:spPr/>
      <dgm:t>
        <a:bodyPr/>
        <a:lstStyle/>
        <a:p>
          <a:endParaRPr lang="en-US"/>
        </a:p>
      </dgm:t>
    </dgm:pt>
    <dgm:pt modelId="{4D947825-7F12-4911-B81A-903A35334669}">
      <dgm:prSet/>
      <dgm:spPr/>
      <dgm:t>
        <a:bodyPr/>
        <a:lstStyle/>
        <a:p>
          <a:pPr rtl="0"/>
          <a:r>
            <a:rPr lang="en-US" dirty="0" err="1" smtClean="0"/>
            <a:t>RemoteApp</a:t>
          </a:r>
          <a:r>
            <a:rPr lang="en-US" dirty="0" smtClean="0"/>
            <a:t> &amp; Desktop Web Access</a:t>
          </a:r>
          <a:endParaRPr lang="en-US" dirty="0"/>
        </a:p>
      </dgm:t>
    </dgm:pt>
    <dgm:pt modelId="{4A37E447-DAB9-4205-91F7-5952B2A32EE7}" type="parTrans" cxnId="{4045E24B-0064-4246-8A53-3612DBAFF4F9}">
      <dgm:prSet/>
      <dgm:spPr/>
      <dgm:t>
        <a:bodyPr/>
        <a:lstStyle/>
        <a:p>
          <a:endParaRPr lang="en-US"/>
        </a:p>
      </dgm:t>
    </dgm:pt>
    <dgm:pt modelId="{8DED031C-783D-4272-8E5E-1D37365CE680}" type="sibTrans" cxnId="{4045E24B-0064-4246-8A53-3612DBAFF4F9}">
      <dgm:prSet/>
      <dgm:spPr/>
      <dgm:t>
        <a:bodyPr/>
        <a:lstStyle/>
        <a:p>
          <a:endParaRPr lang="en-US"/>
        </a:p>
      </dgm:t>
    </dgm:pt>
    <dgm:pt modelId="{00E66B90-5BFB-42C3-A6F6-A2AE4E2B8CC4}" type="pres">
      <dgm:prSet presAssocID="{FB4C1596-EECF-4EB7-8F3B-E7C264DFD3A4}" presName="theList" presStyleCnt="0">
        <dgm:presLayoutVars>
          <dgm:dir/>
          <dgm:animLvl val="lvl"/>
          <dgm:resizeHandles val="exact"/>
        </dgm:presLayoutVars>
      </dgm:prSet>
      <dgm:spPr/>
      <dgm:t>
        <a:bodyPr/>
        <a:lstStyle/>
        <a:p>
          <a:endParaRPr lang="en-US"/>
        </a:p>
      </dgm:t>
    </dgm:pt>
    <dgm:pt modelId="{47639B35-7A2A-430D-B014-BC6ED48D4D9B}" type="pres">
      <dgm:prSet presAssocID="{C9BE1C89-AE64-4064-B622-23F3479198E2}" presName="compNode" presStyleCnt="0"/>
      <dgm:spPr/>
    </dgm:pt>
    <dgm:pt modelId="{8F32E8A8-3DF9-4D79-8EC8-E6DB5223D6E2}" type="pres">
      <dgm:prSet presAssocID="{C9BE1C89-AE64-4064-B622-23F3479198E2}" presName="aNode" presStyleLbl="bgShp" presStyleIdx="0" presStyleCnt="3"/>
      <dgm:spPr/>
      <dgm:t>
        <a:bodyPr/>
        <a:lstStyle/>
        <a:p>
          <a:endParaRPr lang="en-US"/>
        </a:p>
      </dgm:t>
    </dgm:pt>
    <dgm:pt modelId="{A2D86FBE-CA68-4FB8-A825-9D6EAEBE8262}" type="pres">
      <dgm:prSet presAssocID="{C9BE1C89-AE64-4064-B622-23F3479198E2}" presName="textNode" presStyleLbl="bgShp" presStyleIdx="0" presStyleCnt="3"/>
      <dgm:spPr/>
      <dgm:t>
        <a:bodyPr/>
        <a:lstStyle/>
        <a:p>
          <a:endParaRPr lang="en-US"/>
        </a:p>
      </dgm:t>
    </dgm:pt>
    <dgm:pt modelId="{2AFE61D0-6C6F-40A6-BF31-8C08EC184DE2}" type="pres">
      <dgm:prSet presAssocID="{C9BE1C89-AE64-4064-B622-23F3479198E2}" presName="compChildNode" presStyleCnt="0"/>
      <dgm:spPr/>
    </dgm:pt>
    <dgm:pt modelId="{D05A8A8F-9501-4D36-BCC7-BAE9797B124F}" type="pres">
      <dgm:prSet presAssocID="{C9BE1C89-AE64-4064-B622-23F3479198E2}" presName="theInnerList" presStyleCnt="0"/>
      <dgm:spPr/>
    </dgm:pt>
    <dgm:pt modelId="{4C625D94-413B-41C4-BFFB-B10A5FE06555}" type="pres">
      <dgm:prSet presAssocID="{E1C532A7-BBD9-449B-A15D-906ACB43F6F8}" presName="childNode" presStyleLbl="node1" presStyleIdx="0" presStyleCnt="9">
        <dgm:presLayoutVars>
          <dgm:bulletEnabled val="1"/>
        </dgm:presLayoutVars>
      </dgm:prSet>
      <dgm:spPr/>
      <dgm:t>
        <a:bodyPr/>
        <a:lstStyle/>
        <a:p>
          <a:endParaRPr lang="en-US"/>
        </a:p>
      </dgm:t>
    </dgm:pt>
    <dgm:pt modelId="{65736248-9EE8-4DFB-AB22-24932F311612}" type="pres">
      <dgm:prSet presAssocID="{E1C532A7-BBD9-449B-A15D-906ACB43F6F8}" presName="aSpace2" presStyleCnt="0"/>
      <dgm:spPr/>
    </dgm:pt>
    <dgm:pt modelId="{C5C552DF-3C11-4184-AD58-ACB7E126DFAB}" type="pres">
      <dgm:prSet presAssocID="{57483931-B737-4DBE-B6B2-3DE884A990DD}" presName="childNode" presStyleLbl="node1" presStyleIdx="1" presStyleCnt="9">
        <dgm:presLayoutVars>
          <dgm:bulletEnabled val="1"/>
        </dgm:presLayoutVars>
      </dgm:prSet>
      <dgm:spPr/>
      <dgm:t>
        <a:bodyPr/>
        <a:lstStyle/>
        <a:p>
          <a:endParaRPr lang="en-US"/>
        </a:p>
      </dgm:t>
    </dgm:pt>
    <dgm:pt modelId="{CC494DBA-F15D-4167-9F46-A10EB157D680}" type="pres">
      <dgm:prSet presAssocID="{57483931-B737-4DBE-B6B2-3DE884A990DD}" presName="aSpace2" presStyleCnt="0"/>
      <dgm:spPr/>
    </dgm:pt>
    <dgm:pt modelId="{FA02EBFC-7EB8-42C8-AA00-AD13B53BB73A}" type="pres">
      <dgm:prSet presAssocID="{D85613C9-485A-48FC-83DF-AFD1B5F1B9D6}" presName="childNode" presStyleLbl="node1" presStyleIdx="2" presStyleCnt="9">
        <dgm:presLayoutVars>
          <dgm:bulletEnabled val="1"/>
        </dgm:presLayoutVars>
      </dgm:prSet>
      <dgm:spPr/>
      <dgm:t>
        <a:bodyPr/>
        <a:lstStyle/>
        <a:p>
          <a:endParaRPr lang="en-US"/>
        </a:p>
      </dgm:t>
    </dgm:pt>
    <dgm:pt modelId="{38365CF2-DA41-4548-B103-926E25D10CAB}" type="pres">
      <dgm:prSet presAssocID="{C9BE1C89-AE64-4064-B622-23F3479198E2}" presName="aSpace" presStyleCnt="0"/>
      <dgm:spPr/>
    </dgm:pt>
    <dgm:pt modelId="{C97B24EA-67C1-4C69-B0C8-B8EFC47867AA}" type="pres">
      <dgm:prSet presAssocID="{09979D8D-DB21-4562-AC53-721E6B4597F0}" presName="compNode" presStyleCnt="0"/>
      <dgm:spPr/>
    </dgm:pt>
    <dgm:pt modelId="{550A06F5-429C-4D27-85BA-6EF789C21F65}" type="pres">
      <dgm:prSet presAssocID="{09979D8D-DB21-4562-AC53-721E6B4597F0}" presName="aNode" presStyleLbl="bgShp" presStyleIdx="1" presStyleCnt="3"/>
      <dgm:spPr/>
      <dgm:t>
        <a:bodyPr/>
        <a:lstStyle/>
        <a:p>
          <a:endParaRPr lang="en-US"/>
        </a:p>
      </dgm:t>
    </dgm:pt>
    <dgm:pt modelId="{50170ED8-3F3D-4839-844C-AA97D5EAE442}" type="pres">
      <dgm:prSet presAssocID="{09979D8D-DB21-4562-AC53-721E6B4597F0}" presName="textNode" presStyleLbl="bgShp" presStyleIdx="1" presStyleCnt="3"/>
      <dgm:spPr/>
      <dgm:t>
        <a:bodyPr/>
        <a:lstStyle/>
        <a:p>
          <a:endParaRPr lang="en-US"/>
        </a:p>
      </dgm:t>
    </dgm:pt>
    <dgm:pt modelId="{96E8BE53-0A8E-4B6D-8DFF-C10C24948C3D}" type="pres">
      <dgm:prSet presAssocID="{09979D8D-DB21-4562-AC53-721E6B4597F0}" presName="compChildNode" presStyleCnt="0"/>
      <dgm:spPr/>
    </dgm:pt>
    <dgm:pt modelId="{BCF63644-D1FB-4227-806E-818238C29570}" type="pres">
      <dgm:prSet presAssocID="{09979D8D-DB21-4562-AC53-721E6B4597F0}" presName="theInnerList" presStyleCnt="0"/>
      <dgm:spPr/>
    </dgm:pt>
    <dgm:pt modelId="{827B6B49-7E1E-4553-9CDE-57D99ABD4EAC}" type="pres">
      <dgm:prSet presAssocID="{48374A8B-9635-4194-A09C-7944EB301E78}" presName="childNode" presStyleLbl="node1" presStyleIdx="3" presStyleCnt="9">
        <dgm:presLayoutVars>
          <dgm:bulletEnabled val="1"/>
        </dgm:presLayoutVars>
      </dgm:prSet>
      <dgm:spPr/>
      <dgm:t>
        <a:bodyPr/>
        <a:lstStyle/>
        <a:p>
          <a:endParaRPr lang="en-US"/>
        </a:p>
      </dgm:t>
    </dgm:pt>
    <dgm:pt modelId="{2B7E710C-D4C0-470A-AD4F-5F4CFAB982DE}" type="pres">
      <dgm:prSet presAssocID="{48374A8B-9635-4194-A09C-7944EB301E78}" presName="aSpace2" presStyleCnt="0"/>
      <dgm:spPr/>
    </dgm:pt>
    <dgm:pt modelId="{FEAEC234-9F5F-4FC7-B8C5-4E97B8764BA9}" type="pres">
      <dgm:prSet presAssocID="{4D947825-7F12-4911-B81A-903A35334669}" presName="childNode" presStyleLbl="node1" presStyleIdx="4" presStyleCnt="9">
        <dgm:presLayoutVars>
          <dgm:bulletEnabled val="1"/>
        </dgm:presLayoutVars>
      </dgm:prSet>
      <dgm:spPr/>
      <dgm:t>
        <a:bodyPr/>
        <a:lstStyle/>
        <a:p>
          <a:endParaRPr lang="en-US"/>
        </a:p>
      </dgm:t>
    </dgm:pt>
    <dgm:pt modelId="{BFFB2098-E96D-40A1-8E6D-E10900C3066C}" type="pres">
      <dgm:prSet presAssocID="{4D947825-7F12-4911-B81A-903A35334669}" presName="aSpace2" presStyleCnt="0"/>
      <dgm:spPr/>
    </dgm:pt>
    <dgm:pt modelId="{73F3FBAF-B90A-48D0-A64E-46400C0E280B}" type="pres">
      <dgm:prSet presAssocID="{D1DC1D54-25DC-4697-9085-2CACEB03DC5D}" presName="childNode" presStyleLbl="node1" presStyleIdx="5" presStyleCnt="9">
        <dgm:presLayoutVars>
          <dgm:bulletEnabled val="1"/>
        </dgm:presLayoutVars>
      </dgm:prSet>
      <dgm:spPr/>
      <dgm:t>
        <a:bodyPr/>
        <a:lstStyle/>
        <a:p>
          <a:endParaRPr lang="en-US"/>
        </a:p>
      </dgm:t>
    </dgm:pt>
    <dgm:pt modelId="{E79D71C0-D0E0-4622-8521-B23C65285804}" type="pres">
      <dgm:prSet presAssocID="{09979D8D-DB21-4562-AC53-721E6B4597F0}" presName="aSpace" presStyleCnt="0"/>
      <dgm:spPr/>
    </dgm:pt>
    <dgm:pt modelId="{2FF24E6E-C297-4F4E-AA22-B5355F99B7A1}" type="pres">
      <dgm:prSet presAssocID="{03AAEDEA-7D4F-4743-8B62-02EA94F86142}" presName="compNode" presStyleCnt="0"/>
      <dgm:spPr/>
    </dgm:pt>
    <dgm:pt modelId="{AFFF5358-F1A0-47A8-9E32-13E69A428CC0}" type="pres">
      <dgm:prSet presAssocID="{03AAEDEA-7D4F-4743-8B62-02EA94F86142}" presName="aNode" presStyleLbl="bgShp" presStyleIdx="2" presStyleCnt="3"/>
      <dgm:spPr/>
      <dgm:t>
        <a:bodyPr/>
        <a:lstStyle/>
        <a:p>
          <a:endParaRPr lang="en-US"/>
        </a:p>
      </dgm:t>
    </dgm:pt>
    <dgm:pt modelId="{BD17D742-46A3-4ACE-8BB1-122940549C56}" type="pres">
      <dgm:prSet presAssocID="{03AAEDEA-7D4F-4743-8B62-02EA94F86142}" presName="textNode" presStyleLbl="bgShp" presStyleIdx="2" presStyleCnt="3"/>
      <dgm:spPr/>
      <dgm:t>
        <a:bodyPr/>
        <a:lstStyle/>
        <a:p>
          <a:endParaRPr lang="en-US"/>
        </a:p>
      </dgm:t>
    </dgm:pt>
    <dgm:pt modelId="{0093FBE8-FCDD-4760-A90E-951B17999002}" type="pres">
      <dgm:prSet presAssocID="{03AAEDEA-7D4F-4743-8B62-02EA94F86142}" presName="compChildNode" presStyleCnt="0"/>
      <dgm:spPr/>
    </dgm:pt>
    <dgm:pt modelId="{D29E9CA1-A42C-41A6-BE36-7CFE5AF0B1D7}" type="pres">
      <dgm:prSet presAssocID="{03AAEDEA-7D4F-4743-8B62-02EA94F86142}" presName="theInnerList" presStyleCnt="0"/>
      <dgm:spPr/>
    </dgm:pt>
    <dgm:pt modelId="{86080AEE-7FA6-4304-BF27-0D4D499D9ADF}" type="pres">
      <dgm:prSet presAssocID="{F49F4622-76EB-42EA-A797-9821C0B114F3}" presName="childNode" presStyleLbl="node1" presStyleIdx="6" presStyleCnt="9">
        <dgm:presLayoutVars>
          <dgm:bulletEnabled val="1"/>
        </dgm:presLayoutVars>
      </dgm:prSet>
      <dgm:spPr/>
      <dgm:t>
        <a:bodyPr/>
        <a:lstStyle/>
        <a:p>
          <a:endParaRPr lang="en-US"/>
        </a:p>
      </dgm:t>
    </dgm:pt>
    <dgm:pt modelId="{DB5CF54E-CBA5-4570-9A1E-9FBB193B5676}" type="pres">
      <dgm:prSet presAssocID="{F49F4622-76EB-42EA-A797-9821C0B114F3}" presName="aSpace2" presStyleCnt="0"/>
      <dgm:spPr/>
    </dgm:pt>
    <dgm:pt modelId="{C09B5588-3572-4E91-816C-E19FA9057CB3}" type="pres">
      <dgm:prSet presAssocID="{38863E0E-5C49-4125-B1EE-D23FF5FE55AB}" presName="childNode" presStyleLbl="node1" presStyleIdx="7" presStyleCnt="9">
        <dgm:presLayoutVars>
          <dgm:bulletEnabled val="1"/>
        </dgm:presLayoutVars>
      </dgm:prSet>
      <dgm:spPr/>
      <dgm:t>
        <a:bodyPr/>
        <a:lstStyle/>
        <a:p>
          <a:endParaRPr lang="en-US"/>
        </a:p>
      </dgm:t>
    </dgm:pt>
    <dgm:pt modelId="{F18A7192-4B85-4093-8913-5AAB8234D18E}" type="pres">
      <dgm:prSet presAssocID="{38863E0E-5C49-4125-B1EE-D23FF5FE55AB}" presName="aSpace2" presStyleCnt="0"/>
      <dgm:spPr/>
    </dgm:pt>
    <dgm:pt modelId="{90CE7E97-AD6D-4E3D-84F4-6E22EA22F3BB}" type="pres">
      <dgm:prSet presAssocID="{EA6D8629-2A2A-46D4-9E6E-778E289FCC54}" presName="childNode" presStyleLbl="node1" presStyleIdx="8" presStyleCnt="9">
        <dgm:presLayoutVars>
          <dgm:bulletEnabled val="1"/>
        </dgm:presLayoutVars>
      </dgm:prSet>
      <dgm:spPr/>
      <dgm:t>
        <a:bodyPr/>
        <a:lstStyle/>
        <a:p>
          <a:endParaRPr lang="en-US"/>
        </a:p>
      </dgm:t>
    </dgm:pt>
  </dgm:ptLst>
  <dgm:cxnLst>
    <dgm:cxn modelId="{DCE861DC-DEAD-43E5-BCF4-D8A62E2A9005}" type="presOf" srcId="{E1C532A7-BBD9-449B-A15D-906ACB43F6F8}" destId="{4C625D94-413B-41C4-BFFB-B10A5FE06555}" srcOrd="0" destOrd="0" presId="urn:microsoft.com/office/officeart/2005/8/layout/lProcess2"/>
    <dgm:cxn modelId="{4CB8BACB-ED8F-42DA-A1C9-0A8A88FB2017}" type="presOf" srcId="{09979D8D-DB21-4562-AC53-721E6B4597F0}" destId="{50170ED8-3F3D-4839-844C-AA97D5EAE442}" srcOrd="1" destOrd="0" presId="urn:microsoft.com/office/officeart/2005/8/layout/lProcess2"/>
    <dgm:cxn modelId="{37D738E1-AF2F-4042-AAA1-0F64A5D0AF4A}" type="presOf" srcId="{C9BE1C89-AE64-4064-B622-23F3479198E2}" destId="{A2D86FBE-CA68-4FB8-A825-9D6EAEBE8262}" srcOrd="1" destOrd="0" presId="urn:microsoft.com/office/officeart/2005/8/layout/lProcess2"/>
    <dgm:cxn modelId="{13F9992F-EC58-42BE-8304-03D478C2F83C}" srcId="{FB4C1596-EECF-4EB7-8F3B-E7C264DFD3A4}" destId="{03AAEDEA-7D4F-4743-8B62-02EA94F86142}" srcOrd="2" destOrd="0" parTransId="{E5F90EA8-7717-4C8B-A708-1E3D0B5D1E3D}" sibTransId="{5632DCF8-A7B2-403B-BA97-16328B71E14E}"/>
    <dgm:cxn modelId="{B738AF22-3015-4B4D-BD8F-F79E6E7F09CC}" srcId="{09979D8D-DB21-4562-AC53-721E6B4597F0}" destId="{48374A8B-9635-4194-A09C-7944EB301E78}" srcOrd="0" destOrd="0" parTransId="{5F55DF89-15BC-4255-982B-8476AE679B99}" sibTransId="{015D3C45-A18D-4F62-989F-B53FD635D395}"/>
    <dgm:cxn modelId="{BED2EA15-3B9A-4B40-A6B1-E4F03D27F245}" srcId="{C9BE1C89-AE64-4064-B622-23F3479198E2}" destId="{57483931-B737-4DBE-B6B2-3DE884A990DD}" srcOrd="1" destOrd="0" parTransId="{9E574A02-8DC0-484A-9FBB-649DDBB5428E}" sibTransId="{03DEBB2E-A197-4875-9630-1A71B2D6F95D}"/>
    <dgm:cxn modelId="{D665210F-4F88-4914-90E3-2BC128DA3CA5}" srcId="{C9BE1C89-AE64-4064-B622-23F3479198E2}" destId="{E1C532A7-BBD9-449B-A15D-906ACB43F6F8}" srcOrd="0" destOrd="0" parTransId="{8AABAFC9-BB82-4817-9259-6AC9A8AF6DA2}" sibTransId="{C3AEBD7F-C42B-4985-89DB-3C12A89E8F91}"/>
    <dgm:cxn modelId="{3018F69C-A270-43F9-92DE-BEE861A3D8A6}" type="presOf" srcId="{F49F4622-76EB-42EA-A797-9821C0B114F3}" destId="{86080AEE-7FA6-4304-BF27-0D4D499D9ADF}" srcOrd="0" destOrd="0" presId="urn:microsoft.com/office/officeart/2005/8/layout/lProcess2"/>
    <dgm:cxn modelId="{CB282192-5AB6-4558-8864-34C6D88DDCB0}" type="presOf" srcId="{FB4C1596-EECF-4EB7-8F3B-E7C264DFD3A4}" destId="{00E66B90-5BFB-42C3-A6F6-A2AE4E2B8CC4}" srcOrd="0" destOrd="0" presId="urn:microsoft.com/office/officeart/2005/8/layout/lProcess2"/>
    <dgm:cxn modelId="{A32BB4B5-F93E-47BA-AA7E-592452E38A89}" srcId="{03AAEDEA-7D4F-4743-8B62-02EA94F86142}" destId="{38863E0E-5C49-4125-B1EE-D23FF5FE55AB}" srcOrd="1" destOrd="0" parTransId="{ACEF02D0-2A51-4BD0-8E9E-EF2F16034EBE}" sibTransId="{791CA055-483C-49C0-BC9A-5F8AF3367536}"/>
    <dgm:cxn modelId="{297072B4-E70C-4308-A788-93A92462C7B5}" type="presOf" srcId="{48374A8B-9635-4194-A09C-7944EB301E78}" destId="{827B6B49-7E1E-4553-9CDE-57D99ABD4EAC}" srcOrd="0" destOrd="0" presId="urn:microsoft.com/office/officeart/2005/8/layout/lProcess2"/>
    <dgm:cxn modelId="{AF44A010-6F73-4023-BF69-BEADDFFCC3C5}" type="presOf" srcId="{57483931-B737-4DBE-B6B2-3DE884A990DD}" destId="{C5C552DF-3C11-4184-AD58-ACB7E126DFAB}" srcOrd="0" destOrd="0" presId="urn:microsoft.com/office/officeart/2005/8/layout/lProcess2"/>
    <dgm:cxn modelId="{D778E59B-667A-4C73-B37A-77D51EA946C5}" srcId="{09979D8D-DB21-4562-AC53-721E6B4597F0}" destId="{D1DC1D54-25DC-4697-9085-2CACEB03DC5D}" srcOrd="2" destOrd="0" parTransId="{35FAAAE6-3D28-4A4E-BF26-0652C419FBE9}" sibTransId="{D7959E0C-F50C-4D1E-A6C1-2E508DA04503}"/>
    <dgm:cxn modelId="{76C32F54-0746-4FA7-B930-5C7406F2448D}" type="presOf" srcId="{03AAEDEA-7D4F-4743-8B62-02EA94F86142}" destId="{BD17D742-46A3-4ACE-8BB1-122940549C56}" srcOrd="1" destOrd="0" presId="urn:microsoft.com/office/officeart/2005/8/layout/lProcess2"/>
    <dgm:cxn modelId="{605D0C36-E0A1-4B5A-82A8-D8FF267DF349}" srcId="{03AAEDEA-7D4F-4743-8B62-02EA94F86142}" destId="{F49F4622-76EB-42EA-A797-9821C0B114F3}" srcOrd="0" destOrd="0" parTransId="{9F35E89D-4E42-479C-B303-CB7063502419}" sibTransId="{6C182EA6-C577-4914-90C8-EE49A6BB3B87}"/>
    <dgm:cxn modelId="{737A9015-B912-4B9D-B83C-BEC6D3FBF4B7}" type="presOf" srcId="{4D947825-7F12-4911-B81A-903A35334669}" destId="{FEAEC234-9F5F-4FC7-B8C5-4E97B8764BA9}" srcOrd="0" destOrd="0" presId="urn:microsoft.com/office/officeart/2005/8/layout/lProcess2"/>
    <dgm:cxn modelId="{3261D416-3041-465A-BA96-3F8F69FCA6D3}" srcId="{FB4C1596-EECF-4EB7-8F3B-E7C264DFD3A4}" destId="{09979D8D-DB21-4562-AC53-721E6B4597F0}" srcOrd="1" destOrd="0" parTransId="{5F76AC3F-5F37-420B-AF97-5DD88AEB7CBA}" sibTransId="{1D43F742-548C-4449-AD00-588E3EC53283}"/>
    <dgm:cxn modelId="{39E69B71-0075-49C8-935D-F67A53996B8E}" type="presOf" srcId="{D1DC1D54-25DC-4697-9085-2CACEB03DC5D}" destId="{73F3FBAF-B90A-48D0-A64E-46400C0E280B}" srcOrd="0" destOrd="0" presId="urn:microsoft.com/office/officeart/2005/8/layout/lProcess2"/>
    <dgm:cxn modelId="{F213C891-E0C9-4A44-9825-F66EE1EC68B1}" type="presOf" srcId="{03AAEDEA-7D4F-4743-8B62-02EA94F86142}" destId="{AFFF5358-F1A0-47A8-9E32-13E69A428CC0}" srcOrd="0" destOrd="0" presId="urn:microsoft.com/office/officeart/2005/8/layout/lProcess2"/>
    <dgm:cxn modelId="{4045E24B-0064-4246-8A53-3612DBAFF4F9}" srcId="{09979D8D-DB21-4562-AC53-721E6B4597F0}" destId="{4D947825-7F12-4911-B81A-903A35334669}" srcOrd="1" destOrd="0" parTransId="{4A37E447-DAB9-4205-91F7-5952B2A32EE7}" sibTransId="{8DED031C-783D-4272-8E5E-1D37365CE680}"/>
    <dgm:cxn modelId="{DCB36A2B-F095-4ED5-A157-70F919CB9F22}" type="presOf" srcId="{38863E0E-5C49-4125-B1EE-D23FF5FE55AB}" destId="{C09B5588-3572-4E91-816C-E19FA9057CB3}" srcOrd="0" destOrd="0" presId="urn:microsoft.com/office/officeart/2005/8/layout/lProcess2"/>
    <dgm:cxn modelId="{EBA89234-2A6C-47B4-9590-23FC3C06CF11}" type="presOf" srcId="{EA6D8629-2A2A-46D4-9E6E-778E289FCC54}" destId="{90CE7E97-AD6D-4E3D-84F4-6E22EA22F3BB}" srcOrd="0" destOrd="0" presId="urn:microsoft.com/office/officeart/2005/8/layout/lProcess2"/>
    <dgm:cxn modelId="{A37581B8-B8D4-4F88-9B32-771037AD1B7E}" srcId="{C9BE1C89-AE64-4064-B622-23F3479198E2}" destId="{D85613C9-485A-48FC-83DF-AFD1B5F1B9D6}" srcOrd="2" destOrd="0" parTransId="{20972DB4-A6C2-4712-BC4D-E890EBDF9FD6}" sibTransId="{A4186E8B-6060-46F1-BA31-FD2766A9AE3C}"/>
    <dgm:cxn modelId="{A1C155B4-122B-4ADF-B920-635D39B6272E}" srcId="{FB4C1596-EECF-4EB7-8F3B-E7C264DFD3A4}" destId="{C9BE1C89-AE64-4064-B622-23F3479198E2}" srcOrd="0" destOrd="0" parTransId="{ABD6AECB-87D2-45EE-90CE-D43BC53F1E3A}" sibTransId="{5F8C665E-9097-4E56-A589-657ABEE64EAC}"/>
    <dgm:cxn modelId="{4982BDF4-78E0-44C7-AC66-32B1CFBC6523}" srcId="{03AAEDEA-7D4F-4743-8B62-02EA94F86142}" destId="{EA6D8629-2A2A-46D4-9E6E-778E289FCC54}" srcOrd="2" destOrd="0" parTransId="{77A9B73A-9420-4F6A-A061-ACBD8A584A50}" sibTransId="{032AB9B7-CDA2-458B-B984-35F95F1E8262}"/>
    <dgm:cxn modelId="{51BB267F-26A0-4FC9-9C8F-F2DF050F330F}" type="presOf" srcId="{C9BE1C89-AE64-4064-B622-23F3479198E2}" destId="{8F32E8A8-3DF9-4D79-8EC8-E6DB5223D6E2}" srcOrd="0" destOrd="0" presId="urn:microsoft.com/office/officeart/2005/8/layout/lProcess2"/>
    <dgm:cxn modelId="{983415B6-CF0B-4418-93B4-64EE7B16C0D0}" type="presOf" srcId="{09979D8D-DB21-4562-AC53-721E6B4597F0}" destId="{550A06F5-429C-4D27-85BA-6EF789C21F65}" srcOrd="0" destOrd="0" presId="urn:microsoft.com/office/officeart/2005/8/layout/lProcess2"/>
    <dgm:cxn modelId="{8B2F715D-B043-4452-AA52-C03D8DBC77C7}" type="presOf" srcId="{D85613C9-485A-48FC-83DF-AFD1B5F1B9D6}" destId="{FA02EBFC-7EB8-42C8-AA00-AD13B53BB73A}" srcOrd="0" destOrd="0" presId="urn:microsoft.com/office/officeart/2005/8/layout/lProcess2"/>
    <dgm:cxn modelId="{E39FB303-68F8-4AF9-9962-CC4C74C87560}" type="presParOf" srcId="{00E66B90-5BFB-42C3-A6F6-A2AE4E2B8CC4}" destId="{47639B35-7A2A-430D-B014-BC6ED48D4D9B}" srcOrd="0" destOrd="0" presId="urn:microsoft.com/office/officeart/2005/8/layout/lProcess2"/>
    <dgm:cxn modelId="{7AD1BC0F-FA92-4088-830A-6DD05356055E}" type="presParOf" srcId="{47639B35-7A2A-430D-B014-BC6ED48D4D9B}" destId="{8F32E8A8-3DF9-4D79-8EC8-E6DB5223D6E2}" srcOrd="0" destOrd="0" presId="urn:microsoft.com/office/officeart/2005/8/layout/lProcess2"/>
    <dgm:cxn modelId="{F6F9E08B-4EC6-40CE-96D4-4B7A4CEB9449}" type="presParOf" srcId="{47639B35-7A2A-430D-B014-BC6ED48D4D9B}" destId="{A2D86FBE-CA68-4FB8-A825-9D6EAEBE8262}" srcOrd="1" destOrd="0" presId="urn:microsoft.com/office/officeart/2005/8/layout/lProcess2"/>
    <dgm:cxn modelId="{7450CFF3-454C-4350-8531-78EEDDE799A3}" type="presParOf" srcId="{47639B35-7A2A-430D-B014-BC6ED48D4D9B}" destId="{2AFE61D0-6C6F-40A6-BF31-8C08EC184DE2}" srcOrd="2" destOrd="0" presId="urn:microsoft.com/office/officeart/2005/8/layout/lProcess2"/>
    <dgm:cxn modelId="{DF5B396B-6154-4BBB-A53E-2E94BC8C9577}" type="presParOf" srcId="{2AFE61D0-6C6F-40A6-BF31-8C08EC184DE2}" destId="{D05A8A8F-9501-4D36-BCC7-BAE9797B124F}" srcOrd="0" destOrd="0" presId="urn:microsoft.com/office/officeart/2005/8/layout/lProcess2"/>
    <dgm:cxn modelId="{68D63349-D5D8-4039-A2B6-B817AD75DA11}" type="presParOf" srcId="{D05A8A8F-9501-4D36-BCC7-BAE9797B124F}" destId="{4C625D94-413B-41C4-BFFB-B10A5FE06555}" srcOrd="0" destOrd="0" presId="urn:microsoft.com/office/officeart/2005/8/layout/lProcess2"/>
    <dgm:cxn modelId="{483AEAA5-38AE-4F04-A864-4AA044E9C451}" type="presParOf" srcId="{D05A8A8F-9501-4D36-BCC7-BAE9797B124F}" destId="{65736248-9EE8-4DFB-AB22-24932F311612}" srcOrd="1" destOrd="0" presId="urn:microsoft.com/office/officeart/2005/8/layout/lProcess2"/>
    <dgm:cxn modelId="{085BE2B3-8ADE-4B89-A418-8E9FA8B089F6}" type="presParOf" srcId="{D05A8A8F-9501-4D36-BCC7-BAE9797B124F}" destId="{C5C552DF-3C11-4184-AD58-ACB7E126DFAB}" srcOrd="2" destOrd="0" presId="urn:microsoft.com/office/officeart/2005/8/layout/lProcess2"/>
    <dgm:cxn modelId="{B7CFC656-8D70-4847-A519-42C3FFAF6637}" type="presParOf" srcId="{D05A8A8F-9501-4D36-BCC7-BAE9797B124F}" destId="{CC494DBA-F15D-4167-9F46-A10EB157D680}" srcOrd="3" destOrd="0" presId="urn:microsoft.com/office/officeart/2005/8/layout/lProcess2"/>
    <dgm:cxn modelId="{3A3106C7-A6E1-47AE-A085-3CAF57D7A698}" type="presParOf" srcId="{D05A8A8F-9501-4D36-BCC7-BAE9797B124F}" destId="{FA02EBFC-7EB8-42C8-AA00-AD13B53BB73A}" srcOrd="4" destOrd="0" presId="urn:microsoft.com/office/officeart/2005/8/layout/lProcess2"/>
    <dgm:cxn modelId="{4243C891-9D0A-4FC4-B329-48508CA46696}" type="presParOf" srcId="{00E66B90-5BFB-42C3-A6F6-A2AE4E2B8CC4}" destId="{38365CF2-DA41-4548-B103-926E25D10CAB}" srcOrd="1" destOrd="0" presId="urn:microsoft.com/office/officeart/2005/8/layout/lProcess2"/>
    <dgm:cxn modelId="{57D2296A-F5E0-4D6E-991D-AD099902F047}" type="presParOf" srcId="{00E66B90-5BFB-42C3-A6F6-A2AE4E2B8CC4}" destId="{C97B24EA-67C1-4C69-B0C8-B8EFC47867AA}" srcOrd="2" destOrd="0" presId="urn:microsoft.com/office/officeart/2005/8/layout/lProcess2"/>
    <dgm:cxn modelId="{910D4731-9D1A-4ADD-9B8E-8C2053A5DE93}" type="presParOf" srcId="{C97B24EA-67C1-4C69-B0C8-B8EFC47867AA}" destId="{550A06F5-429C-4D27-85BA-6EF789C21F65}" srcOrd="0" destOrd="0" presId="urn:microsoft.com/office/officeart/2005/8/layout/lProcess2"/>
    <dgm:cxn modelId="{FA3D1725-B6AD-42CC-B433-255104628B31}" type="presParOf" srcId="{C97B24EA-67C1-4C69-B0C8-B8EFC47867AA}" destId="{50170ED8-3F3D-4839-844C-AA97D5EAE442}" srcOrd="1" destOrd="0" presId="urn:microsoft.com/office/officeart/2005/8/layout/lProcess2"/>
    <dgm:cxn modelId="{7E75B95E-1282-4EDA-88CA-9A3F4ECEDC1B}" type="presParOf" srcId="{C97B24EA-67C1-4C69-B0C8-B8EFC47867AA}" destId="{96E8BE53-0A8E-4B6D-8DFF-C10C24948C3D}" srcOrd="2" destOrd="0" presId="urn:microsoft.com/office/officeart/2005/8/layout/lProcess2"/>
    <dgm:cxn modelId="{6E94A423-9AF7-4AE4-8160-E322BD7C7C70}" type="presParOf" srcId="{96E8BE53-0A8E-4B6D-8DFF-C10C24948C3D}" destId="{BCF63644-D1FB-4227-806E-818238C29570}" srcOrd="0" destOrd="0" presId="urn:microsoft.com/office/officeart/2005/8/layout/lProcess2"/>
    <dgm:cxn modelId="{C906869C-69A6-4819-AFD8-201D11B410AB}" type="presParOf" srcId="{BCF63644-D1FB-4227-806E-818238C29570}" destId="{827B6B49-7E1E-4553-9CDE-57D99ABD4EAC}" srcOrd="0" destOrd="0" presId="urn:microsoft.com/office/officeart/2005/8/layout/lProcess2"/>
    <dgm:cxn modelId="{DACB56A2-C200-455C-81F8-346C49A2BAA9}" type="presParOf" srcId="{BCF63644-D1FB-4227-806E-818238C29570}" destId="{2B7E710C-D4C0-470A-AD4F-5F4CFAB982DE}" srcOrd="1" destOrd="0" presId="urn:microsoft.com/office/officeart/2005/8/layout/lProcess2"/>
    <dgm:cxn modelId="{5C46011C-DE86-4CC8-BB7F-60CA5E0EE83D}" type="presParOf" srcId="{BCF63644-D1FB-4227-806E-818238C29570}" destId="{FEAEC234-9F5F-4FC7-B8C5-4E97B8764BA9}" srcOrd="2" destOrd="0" presId="urn:microsoft.com/office/officeart/2005/8/layout/lProcess2"/>
    <dgm:cxn modelId="{610FCDBB-EAFC-4ECD-ADD3-48FEDD4723EA}" type="presParOf" srcId="{BCF63644-D1FB-4227-806E-818238C29570}" destId="{BFFB2098-E96D-40A1-8E6D-E10900C3066C}" srcOrd="3" destOrd="0" presId="urn:microsoft.com/office/officeart/2005/8/layout/lProcess2"/>
    <dgm:cxn modelId="{BF439B11-1C4B-4AC8-BE56-675F91310EFA}" type="presParOf" srcId="{BCF63644-D1FB-4227-806E-818238C29570}" destId="{73F3FBAF-B90A-48D0-A64E-46400C0E280B}" srcOrd="4" destOrd="0" presId="urn:microsoft.com/office/officeart/2005/8/layout/lProcess2"/>
    <dgm:cxn modelId="{DF291E04-A5A6-43E5-9414-D78477452CCA}" type="presParOf" srcId="{00E66B90-5BFB-42C3-A6F6-A2AE4E2B8CC4}" destId="{E79D71C0-D0E0-4622-8521-B23C65285804}" srcOrd="3" destOrd="0" presId="urn:microsoft.com/office/officeart/2005/8/layout/lProcess2"/>
    <dgm:cxn modelId="{13BEF189-3910-45F6-8638-1D9CCE60DA33}" type="presParOf" srcId="{00E66B90-5BFB-42C3-A6F6-A2AE4E2B8CC4}" destId="{2FF24E6E-C297-4F4E-AA22-B5355F99B7A1}" srcOrd="4" destOrd="0" presId="urn:microsoft.com/office/officeart/2005/8/layout/lProcess2"/>
    <dgm:cxn modelId="{51CC9D44-E101-40F5-A953-2148C2B43FC2}" type="presParOf" srcId="{2FF24E6E-C297-4F4E-AA22-B5355F99B7A1}" destId="{AFFF5358-F1A0-47A8-9E32-13E69A428CC0}" srcOrd="0" destOrd="0" presId="urn:microsoft.com/office/officeart/2005/8/layout/lProcess2"/>
    <dgm:cxn modelId="{086F497E-4987-4CB9-A70B-42264B4EB401}" type="presParOf" srcId="{2FF24E6E-C297-4F4E-AA22-B5355F99B7A1}" destId="{BD17D742-46A3-4ACE-8BB1-122940549C56}" srcOrd="1" destOrd="0" presId="urn:microsoft.com/office/officeart/2005/8/layout/lProcess2"/>
    <dgm:cxn modelId="{7A18C143-69DA-4063-A6FC-F370CD24CBAE}" type="presParOf" srcId="{2FF24E6E-C297-4F4E-AA22-B5355F99B7A1}" destId="{0093FBE8-FCDD-4760-A90E-951B17999002}" srcOrd="2" destOrd="0" presId="urn:microsoft.com/office/officeart/2005/8/layout/lProcess2"/>
    <dgm:cxn modelId="{E4C28CDF-6443-46DD-9C7D-C07A1FBB4F26}" type="presParOf" srcId="{0093FBE8-FCDD-4760-A90E-951B17999002}" destId="{D29E9CA1-A42C-41A6-BE36-7CFE5AF0B1D7}" srcOrd="0" destOrd="0" presId="urn:microsoft.com/office/officeart/2005/8/layout/lProcess2"/>
    <dgm:cxn modelId="{BC59CD91-E80C-4A4F-AEB3-AF6857AC4641}" type="presParOf" srcId="{D29E9CA1-A42C-41A6-BE36-7CFE5AF0B1D7}" destId="{86080AEE-7FA6-4304-BF27-0D4D499D9ADF}" srcOrd="0" destOrd="0" presId="urn:microsoft.com/office/officeart/2005/8/layout/lProcess2"/>
    <dgm:cxn modelId="{F38BFB67-935B-4861-9F79-BD1E22CBD934}" type="presParOf" srcId="{D29E9CA1-A42C-41A6-BE36-7CFE5AF0B1D7}" destId="{DB5CF54E-CBA5-4570-9A1E-9FBB193B5676}" srcOrd="1" destOrd="0" presId="urn:microsoft.com/office/officeart/2005/8/layout/lProcess2"/>
    <dgm:cxn modelId="{5A7526A8-875D-481A-94EB-784A668AA16E}" type="presParOf" srcId="{D29E9CA1-A42C-41A6-BE36-7CFE5AF0B1D7}" destId="{C09B5588-3572-4E91-816C-E19FA9057CB3}" srcOrd="2" destOrd="0" presId="urn:microsoft.com/office/officeart/2005/8/layout/lProcess2"/>
    <dgm:cxn modelId="{929A60B9-A8FA-479C-961F-6E98CBA1EBD3}" type="presParOf" srcId="{D29E9CA1-A42C-41A6-BE36-7CFE5AF0B1D7}" destId="{F18A7192-4B85-4093-8913-5AAB8234D18E}" srcOrd="3" destOrd="0" presId="urn:microsoft.com/office/officeart/2005/8/layout/lProcess2"/>
    <dgm:cxn modelId="{7BC17200-1256-4427-AD47-3D5DCEB7DCC9}" type="presParOf" srcId="{D29E9CA1-A42C-41A6-BE36-7CFE5AF0B1D7}" destId="{90CE7E97-AD6D-4E3D-84F4-6E22EA22F3BB}" srcOrd="4" destOrd="0" presId="urn:microsoft.com/office/officeart/2005/8/layout/lProcess2"/>
  </dgm:cxnLst>
  <dgm:bg>
    <a:noFill/>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F32E8A8-3DF9-4D79-8EC8-E6DB5223D6E2}">
      <dsp:nvSpPr>
        <dsp:cNvPr id="0" name=""/>
        <dsp:cNvSpPr/>
      </dsp:nvSpPr>
      <dsp:spPr>
        <a:xfrm>
          <a:off x="1023" y="0"/>
          <a:ext cx="2660302" cy="4073525"/>
        </a:xfrm>
        <a:prstGeom prst="roundRect">
          <a:avLst>
            <a:gd name="adj" fmla="val 10000"/>
          </a:avLst>
        </a:prstGeom>
        <a:gradFill rotWithShape="0">
          <a:gsLst>
            <a:gs pos="0">
              <a:schemeClr val="accent4">
                <a:tint val="40000"/>
                <a:hueOff val="0"/>
                <a:satOff val="0"/>
                <a:lumOff val="0"/>
                <a:alphaOff val="0"/>
                <a:shade val="51000"/>
                <a:satMod val="130000"/>
              </a:schemeClr>
            </a:gs>
            <a:gs pos="80000">
              <a:schemeClr val="accent4">
                <a:tint val="40000"/>
                <a:hueOff val="0"/>
                <a:satOff val="0"/>
                <a:lumOff val="0"/>
                <a:alphaOff val="0"/>
                <a:shade val="93000"/>
                <a:satMod val="130000"/>
              </a:schemeClr>
            </a:gs>
            <a:gs pos="100000">
              <a:schemeClr val="accent4">
                <a:tint val="40000"/>
                <a:hueOff val="0"/>
                <a:satOff val="0"/>
                <a:lumOff val="0"/>
                <a:alphaOff val="0"/>
                <a:shade val="94000"/>
                <a:satMod val="135000"/>
              </a:schemeClr>
            </a:gs>
          </a:gsLst>
          <a:lin ang="162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US" sz="2400" kern="1200" dirty="0" smtClean="0">
              <a:effectLst>
                <a:outerShdw blurRad="38100" dist="38100" dir="2700000" algn="tl">
                  <a:srgbClr val="000000">
                    <a:alpha val="43137"/>
                  </a:srgbClr>
                </a:outerShdw>
              </a:effectLst>
            </a:rPr>
            <a:t>TS &amp; VDI: </a:t>
          </a:r>
          <a:r>
            <a:rPr lang="en-US" sz="2400" kern="1200" dirty="0" err="1" smtClean="0">
              <a:effectLst>
                <a:outerShdw blurRad="38100" dist="38100" dir="2700000" algn="tl">
                  <a:srgbClr val="000000">
                    <a:alpha val="43137"/>
                  </a:srgbClr>
                </a:outerShdw>
              </a:effectLst>
            </a:rPr>
            <a:t>Integrierte</a:t>
          </a:r>
          <a:r>
            <a:rPr lang="en-US" sz="2400" kern="1200" dirty="0" smtClean="0">
              <a:effectLst>
                <a:outerShdw blurRad="38100" dist="38100" dir="2700000" algn="tl">
                  <a:srgbClr val="000000">
                    <a:alpha val="43137"/>
                  </a:srgbClr>
                </a:outerShdw>
              </a:effectLst>
            </a:rPr>
            <a:t> </a:t>
          </a:r>
          <a:r>
            <a:rPr lang="en-US" sz="2400" kern="1200" dirty="0" err="1" smtClean="0">
              <a:effectLst>
                <a:outerShdw blurRad="38100" dist="38100" dir="2700000" algn="tl">
                  <a:srgbClr val="000000">
                    <a:alpha val="43137"/>
                  </a:srgbClr>
                </a:outerShdw>
              </a:effectLst>
            </a:rPr>
            <a:t>Lösung</a:t>
          </a:r>
          <a:endParaRPr lang="en-US" sz="2400" kern="1200" dirty="0">
            <a:effectLst>
              <a:outerShdw blurRad="38100" dist="38100" dir="2700000" algn="tl">
                <a:srgbClr val="000000">
                  <a:alpha val="43137"/>
                </a:srgbClr>
              </a:outerShdw>
            </a:effectLst>
          </a:endParaRPr>
        </a:p>
      </dsp:txBody>
      <dsp:txXfrm>
        <a:off x="1023" y="0"/>
        <a:ext cx="2660302" cy="1222057"/>
      </dsp:txXfrm>
    </dsp:sp>
    <dsp:sp modelId="{4C625D94-413B-41C4-BFFB-B10A5FE06555}">
      <dsp:nvSpPr>
        <dsp:cNvPr id="0" name=""/>
        <dsp:cNvSpPr/>
      </dsp:nvSpPr>
      <dsp:spPr>
        <a:xfrm>
          <a:off x="267053" y="1222405"/>
          <a:ext cx="2128242" cy="800284"/>
        </a:xfrm>
        <a:prstGeom prst="roundRect">
          <a:avLst>
            <a:gd name="adj" fmla="val 1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3180" tIns="32385" rIns="43180" bIns="32385" numCol="1" spcCol="1270" anchor="ctr" anchorCtr="0">
          <a:noAutofit/>
        </a:bodyPr>
        <a:lstStyle/>
        <a:p>
          <a:pPr lvl="0" algn="ctr" defTabSz="755650" rtl="0">
            <a:lnSpc>
              <a:spcPct val="90000"/>
            </a:lnSpc>
            <a:spcBef>
              <a:spcPct val="0"/>
            </a:spcBef>
            <a:spcAft>
              <a:spcPct val="35000"/>
            </a:spcAft>
          </a:pPr>
          <a:r>
            <a:rPr lang="en-US" sz="1700" kern="1200" dirty="0" smtClean="0"/>
            <a:t>Hyper-V-Support </a:t>
          </a:r>
          <a:r>
            <a:rPr lang="en-US" sz="1700" kern="1200" dirty="0" err="1" smtClean="0"/>
            <a:t>für</a:t>
          </a:r>
          <a:r>
            <a:rPr lang="en-US" sz="1700" kern="1200" dirty="0" smtClean="0"/>
            <a:t> </a:t>
          </a:r>
          <a:r>
            <a:rPr lang="en-US" sz="1700" kern="1200" dirty="0" err="1" smtClean="0"/>
            <a:t>virtuelle</a:t>
          </a:r>
          <a:r>
            <a:rPr lang="en-US" sz="1700" kern="1200" dirty="0" smtClean="0"/>
            <a:t> Desktops</a:t>
          </a:r>
          <a:endParaRPr lang="en-US" sz="1700" kern="1200" dirty="0"/>
        </a:p>
      </dsp:txBody>
      <dsp:txXfrm>
        <a:off x="267053" y="1222405"/>
        <a:ext cx="2128242" cy="800284"/>
      </dsp:txXfrm>
    </dsp:sp>
    <dsp:sp modelId="{C5C552DF-3C11-4184-AD58-ACB7E126DFAB}">
      <dsp:nvSpPr>
        <dsp:cNvPr id="0" name=""/>
        <dsp:cNvSpPr/>
      </dsp:nvSpPr>
      <dsp:spPr>
        <a:xfrm>
          <a:off x="267053" y="2145810"/>
          <a:ext cx="2128242" cy="800284"/>
        </a:xfrm>
        <a:prstGeom prst="roundRect">
          <a:avLst>
            <a:gd name="adj" fmla="val 10000"/>
          </a:avLst>
        </a:prstGeom>
        <a:gradFill rotWithShape="0">
          <a:gsLst>
            <a:gs pos="0">
              <a:schemeClr val="accent4">
                <a:hueOff val="-439479"/>
                <a:satOff val="4600"/>
                <a:lumOff val="1127"/>
                <a:alphaOff val="0"/>
                <a:shade val="51000"/>
                <a:satMod val="130000"/>
              </a:schemeClr>
            </a:gs>
            <a:gs pos="80000">
              <a:schemeClr val="accent4">
                <a:hueOff val="-439479"/>
                <a:satOff val="4600"/>
                <a:lumOff val="1127"/>
                <a:alphaOff val="0"/>
                <a:shade val="93000"/>
                <a:satMod val="130000"/>
              </a:schemeClr>
            </a:gs>
            <a:gs pos="100000">
              <a:schemeClr val="accent4">
                <a:hueOff val="-439479"/>
                <a:satOff val="4600"/>
                <a:lumOff val="112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3180" tIns="32385" rIns="43180" bIns="32385" numCol="1" spcCol="1270" anchor="ctr" anchorCtr="0">
          <a:noAutofit/>
        </a:bodyPr>
        <a:lstStyle/>
        <a:p>
          <a:pPr lvl="0" algn="ctr" defTabSz="755650" rtl="0">
            <a:lnSpc>
              <a:spcPct val="90000"/>
            </a:lnSpc>
            <a:spcBef>
              <a:spcPct val="0"/>
            </a:spcBef>
            <a:spcAft>
              <a:spcPct val="35000"/>
            </a:spcAft>
          </a:pPr>
          <a:r>
            <a:rPr lang="en-US" sz="1700" kern="1200" dirty="0" err="1" smtClean="0"/>
            <a:t>Einheitliche</a:t>
          </a:r>
          <a:r>
            <a:rPr lang="en-US" sz="1700" kern="1200" dirty="0" smtClean="0"/>
            <a:t> </a:t>
          </a:r>
          <a:r>
            <a:rPr lang="en-US" sz="1700" kern="1200" dirty="0" err="1" smtClean="0"/>
            <a:t>Infrastruktur</a:t>
          </a:r>
          <a:endParaRPr lang="en-US" sz="1700" kern="1200" dirty="0"/>
        </a:p>
      </dsp:txBody>
      <dsp:txXfrm>
        <a:off x="267053" y="2145810"/>
        <a:ext cx="2128242" cy="800284"/>
      </dsp:txXfrm>
    </dsp:sp>
    <dsp:sp modelId="{FA02EBFC-7EB8-42C8-AA00-AD13B53BB73A}">
      <dsp:nvSpPr>
        <dsp:cNvPr id="0" name=""/>
        <dsp:cNvSpPr/>
      </dsp:nvSpPr>
      <dsp:spPr>
        <a:xfrm>
          <a:off x="267053" y="3069216"/>
          <a:ext cx="2128242" cy="800284"/>
        </a:xfrm>
        <a:prstGeom prst="roundRect">
          <a:avLst>
            <a:gd name="adj" fmla="val 10000"/>
          </a:avLst>
        </a:prstGeom>
        <a:gradFill rotWithShape="0">
          <a:gsLst>
            <a:gs pos="0">
              <a:schemeClr val="accent4">
                <a:hueOff val="-878958"/>
                <a:satOff val="9200"/>
                <a:lumOff val="2255"/>
                <a:alphaOff val="0"/>
                <a:shade val="51000"/>
                <a:satMod val="130000"/>
              </a:schemeClr>
            </a:gs>
            <a:gs pos="80000">
              <a:schemeClr val="accent4">
                <a:hueOff val="-878958"/>
                <a:satOff val="9200"/>
                <a:lumOff val="2255"/>
                <a:alphaOff val="0"/>
                <a:shade val="93000"/>
                <a:satMod val="130000"/>
              </a:schemeClr>
            </a:gs>
            <a:gs pos="100000">
              <a:schemeClr val="accent4">
                <a:hueOff val="-878958"/>
                <a:satOff val="9200"/>
                <a:lumOff val="225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3180" tIns="32385" rIns="43180" bIns="32385" numCol="1" spcCol="1270" anchor="ctr" anchorCtr="0">
          <a:noAutofit/>
        </a:bodyPr>
        <a:lstStyle/>
        <a:p>
          <a:pPr lvl="0" algn="ctr" defTabSz="755650" rtl="0">
            <a:lnSpc>
              <a:spcPct val="90000"/>
            </a:lnSpc>
            <a:spcBef>
              <a:spcPct val="0"/>
            </a:spcBef>
            <a:spcAft>
              <a:spcPct val="35000"/>
            </a:spcAft>
          </a:pPr>
          <a:r>
            <a:rPr lang="en-US" sz="1700" kern="1200" dirty="0" smtClean="0"/>
            <a:t>SCVMM-Support</a:t>
          </a:r>
          <a:endParaRPr lang="en-US" sz="1700" kern="1200" dirty="0"/>
        </a:p>
      </dsp:txBody>
      <dsp:txXfrm>
        <a:off x="267053" y="3069216"/>
        <a:ext cx="2128242" cy="800284"/>
      </dsp:txXfrm>
    </dsp:sp>
    <dsp:sp modelId="{550A06F5-429C-4D27-85BA-6EF789C21F65}">
      <dsp:nvSpPr>
        <dsp:cNvPr id="0" name=""/>
        <dsp:cNvSpPr/>
      </dsp:nvSpPr>
      <dsp:spPr>
        <a:xfrm>
          <a:off x="2860848" y="0"/>
          <a:ext cx="2660302" cy="4073525"/>
        </a:xfrm>
        <a:prstGeom prst="roundRect">
          <a:avLst>
            <a:gd name="adj" fmla="val 10000"/>
          </a:avLst>
        </a:prstGeom>
        <a:gradFill rotWithShape="0">
          <a:gsLst>
            <a:gs pos="0">
              <a:schemeClr val="accent4">
                <a:tint val="40000"/>
                <a:hueOff val="0"/>
                <a:satOff val="0"/>
                <a:lumOff val="0"/>
                <a:alphaOff val="0"/>
                <a:shade val="51000"/>
                <a:satMod val="130000"/>
              </a:schemeClr>
            </a:gs>
            <a:gs pos="80000">
              <a:schemeClr val="accent4">
                <a:tint val="40000"/>
                <a:hueOff val="0"/>
                <a:satOff val="0"/>
                <a:lumOff val="0"/>
                <a:alphaOff val="0"/>
                <a:shade val="93000"/>
                <a:satMod val="130000"/>
              </a:schemeClr>
            </a:gs>
            <a:gs pos="100000">
              <a:schemeClr val="accent4">
                <a:tint val="40000"/>
                <a:hueOff val="0"/>
                <a:satOff val="0"/>
                <a:lumOff val="0"/>
                <a:alphaOff val="0"/>
                <a:shade val="94000"/>
                <a:satMod val="135000"/>
              </a:schemeClr>
            </a:gs>
          </a:gsLst>
          <a:lin ang="162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US" sz="2400" b="0" kern="1200" dirty="0" smtClean="0">
              <a:effectLst>
                <a:outerShdw blurRad="38100" dist="38100" dir="2700000" algn="tl">
                  <a:srgbClr val="000000">
                    <a:alpha val="43137"/>
                  </a:srgbClr>
                </a:outerShdw>
              </a:effectLst>
            </a:rPr>
            <a:t>Remote-</a:t>
          </a:r>
          <a:r>
            <a:rPr lang="en-US" sz="2400" b="0" kern="1200" dirty="0" err="1" smtClean="0">
              <a:effectLst>
                <a:outerShdw blurRad="38100" dist="38100" dir="2700000" algn="tl">
                  <a:srgbClr val="000000">
                    <a:alpha val="43137"/>
                  </a:srgbClr>
                </a:outerShdw>
              </a:effectLst>
            </a:rPr>
            <a:t>Zugriff</a:t>
          </a:r>
          <a:r>
            <a:rPr lang="en-US" sz="2400" b="0" kern="1200" dirty="0" smtClean="0">
              <a:effectLst>
                <a:outerShdw blurRad="38100" dist="38100" dir="2700000" algn="tl">
                  <a:srgbClr val="000000">
                    <a:alpha val="43137"/>
                  </a:srgbClr>
                </a:outerShdw>
              </a:effectLst>
            </a:rPr>
            <a:t> auf </a:t>
          </a:r>
          <a:r>
            <a:rPr lang="en-US" sz="2400" b="0" kern="1200" dirty="0" err="1" smtClean="0">
              <a:effectLst>
                <a:outerShdw blurRad="38100" dist="38100" dir="2700000" algn="tl">
                  <a:srgbClr val="000000">
                    <a:alpha val="43137"/>
                  </a:srgbClr>
                </a:outerShdw>
              </a:effectLst>
            </a:rPr>
            <a:t>Applikationen</a:t>
          </a:r>
          <a:endParaRPr lang="en-US" sz="2400" b="0" kern="1200" dirty="0">
            <a:effectLst>
              <a:outerShdw blurRad="38100" dist="38100" dir="2700000" algn="tl">
                <a:srgbClr val="000000">
                  <a:alpha val="43137"/>
                </a:srgbClr>
              </a:outerShdw>
            </a:effectLst>
          </a:endParaRPr>
        </a:p>
      </dsp:txBody>
      <dsp:txXfrm>
        <a:off x="2860848" y="0"/>
        <a:ext cx="2660302" cy="1222057"/>
      </dsp:txXfrm>
    </dsp:sp>
    <dsp:sp modelId="{827B6B49-7E1E-4553-9CDE-57D99ABD4EAC}">
      <dsp:nvSpPr>
        <dsp:cNvPr id="0" name=""/>
        <dsp:cNvSpPr/>
      </dsp:nvSpPr>
      <dsp:spPr>
        <a:xfrm>
          <a:off x="3126878" y="1222405"/>
          <a:ext cx="2128242" cy="800284"/>
        </a:xfrm>
        <a:prstGeom prst="roundRect">
          <a:avLst>
            <a:gd name="adj" fmla="val 10000"/>
          </a:avLst>
        </a:prstGeom>
        <a:gradFill rotWithShape="0">
          <a:gsLst>
            <a:gs pos="0">
              <a:schemeClr val="accent4">
                <a:hueOff val="-1318437"/>
                <a:satOff val="13800"/>
                <a:lumOff val="3382"/>
                <a:alphaOff val="0"/>
                <a:shade val="51000"/>
                <a:satMod val="130000"/>
              </a:schemeClr>
            </a:gs>
            <a:gs pos="80000">
              <a:schemeClr val="accent4">
                <a:hueOff val="-1318437"/>
                <a:satOff val="13800"/>
                <a:lumOff val="3382"/>
                <a:alphaOff val="0"/>
                <a:shade val="93000"/>
                <a:satMod val="130000"/>
              </a:schemeClr>
            </a:gs>
            <a:gs pos="100000">
              <a:schemeClr val="accent4">
                <a:hueOff val="-1318437"/>
                <a:satOff val="13800"/>
                <a:lumOff val="338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3180" tIns="32385" rIns="43180" bIns="32385" numCol="1" spcCol="1270" anchor="ctr" anchorCtr="0">
          <a:noAutofit/>
        </a:bodyPr>
        <a:lstStyle/>
        <a:p>
          <a:pPr lvl="0" algn="ctr" defTabSz="755650" rtl="0">
            <a:lnSpc>
              <a:spcPct val="90000"/>
            </a:lnSpc>
            <a:spcBef>
              <a:spcPct val="0"/>
            </a:spcBef>
            <a:spcAft>
              <a:spcPct val="35000"/>
            </a:spcAft>
          </a:pPr>
          <a:r>
            <a:rPr lang="en-US" sz="1700" kern="1200" dirty="0" err="1" smtClean="0"/>
            <a:t>RemoteApp</a:t>
          </a:r>
          <a:r>
            <a:rPr lang="en-US" sz="1700" kern="1200" dirty="0" smtClean="0"/>
            <a:t> &amp; Desktop Connections</a:t>
          </a:r>
          <a:endParaRPr lang="en-US" sz="1700" kern="1200" dirty="0"/>
        </a:p>
      </dsp:txBody>
      <dsp:txXfrm>
        <a:off x="3126878" y="1222405"/>
        <a:ext cx="2128242" cy="800284"/>
      </dsp:txXfrm>
    </dsp:sp>
    <dsp:sp modelId="{FEAEC234-9F5F-4FC7-B8C5-4E97B8764BA9}">
      <dsp:nvSpPr>
        <dsp:cNvPr id="0" name=""/>
        <dsp:cNvSpPr/>
      </dsp:nvSpPr>
      <dsp:spPr>
        <a:xfrm>
          <a:off x="3126878" y="2145810"/>
          <a:ext cx="2128242" cy="800284"/>
        </a:xfrm>
        <a:prstGeom prst="roundRect">
          <a:avLst>
            <a:gd name="adj" fmla="val 10000"/>
          </a:avLst>
        </a:prstGeom>
        <a:gradFill rotWithShape="0">
          <a:gsLst>
            <a:gs pos="0">
              <a:schemeClr val="accent4">
                <a:hueOff val="-1757916"/>
                <a:satOff val="18400"/>
                <a:lumOff val="4509"/>
                <a:alphaOff val="0"/>
                <a:shade val="51000"/>
                <a:satMod val="130000"/>
              </a:schemeClr>
            </a:gs>
            <a:gs pos="80000">
              <a:schemeClr val="accent4">
                <a:hueOff val="-1757916"/>
                <a:satOff val="18400"/>
                <a:lumOff val="4509"/>
                <a:alphaOff val="0"/>
                <a:shade val="93000"/>
                <a:satMod val="130000"/>
              </a:schemeClr>
            </a:gs>
            <a:gs pos="100000">
              <a:schemeClr val="accent4">
                <a:hueOff val="-1757916"/>
                <a:satOff val="18400"/>
                <a:lumOff val="450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3180" tIns="32385" rIns="43180" bIns="32385" numCol="1" spcCol="1270" anchor="ctr" anchorCtr="0">
          <a:noAutofit/>
        </a:bodyPr>
        <a:lstStyle/>
        <a:p>
          <a:pPr lvl="0" algn="ctr" defTabSz="755650" rtl="0">
            <a:lnSpc>
              <a:spcPct val="90000"/>
            </a:lnSpc>
            <a:spcBef>
              <a:spcPct val="0"/>
            </a:spcBef>
            <a:spcAft>
              <a:spcPct val="35000"/>
            </a:spcAft>
          </a:pPr>
          <a:r>
            <a:rPr lang="en-US" sz="1700" kern="1200" dirty="0" err="1" smtClean="0"/>
            <a:t>RemoteApp</a:t>
          </a:r>
          <a:r>
            <a:rPr lang="en-US" sz="1700" kern="1200" dirty="0" smtClean="0"/>
            <a:t> &amp; Desktop Web Access</a:t>
          </a:r>
          <a:endParaRPr lang="en-US" sz="1700" kern="1200" dirty="0"/>
        </a:p>
      </dsp:txBody>
      <dsp:txXfrm>
        <a:off x="3126878" y="2145810"/>
        <a:ext cx="2128242" cy="800284"/>
      </dsp:txXfrm>
    </dsp:sp>
    <dsp:sp modelId="{73F3FBAF-B90A-48D0-A64E-46400C0E280B}">
      <dsp:nvSpPr>
        <dsp:cNvPr id="0" name=""/>
        <dsp:cNvSpPr/>
      </dsp:nvSpPr>
      <dsp:spPr>
        <a:xfrm>
          <a:off x="3126878" y="3069216"/>
          <a:ext cx="2128242" cy="800284"/>
        </a:xfrm>
        <a:prstGeom prst="roundRect">
          <a:avLst>
            <a:gd name="adj" fmla="val 10000"/>
          </a:avLst>
        </a:prstGeom>
        <a:gradFill rotWithShape="0">
          <a:gsLst>
            <a:gs pos="0">
              <a:schemeClr val="accent4">
                <a:hueOff val="-2197394"/>
                <a:satOff val="22999"/>
                <a:lumOff val="5636"/>
                <a:alphaOff val="0"/>
                <a:shade val="51000"/>
                <a:satMod val="130000"/>
              </a:schemeClr>
            </a:gs>
            <a:gs pos="80000">
              <a:schemeClr val="accent4">
                <a:hueOff val="-2197394"/>
                <a:satOff val="22999"/>
                <a:lumOff val="5636"/>
                <a:alphaOff val="0"/>
                <a:shade val="93000"/>
                <a:satMod val="130000"/>
              </a:schemeClr>
            </a:gs>
            <a:gs pos="100000">
              <a:schemeClr val="accent4">
                <a:hueOff val="-2197394"/>
                <a:satOff val="22999"/>
                <a:lumOff val="563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3180" tIns="32385" rIns="43180" bIns="32385" numCol="1" spcCol="1270" anchor="ctr" anchorCtr="0">
          <a:noAutofit/>
        </a:bodyPr>
        <a:lstStyle/>
        <a:p>
          <a:pPr lvl="0" algn="ctr" defTabSz="755650" rtl="0">
            <a:lnSpc>
              <a:spcPct val="90000"/>
            </a:lnSpc>
            <a:spcBef>
              <a:spcPct val="0"/>
            </a:spcBef>
            <a:spcAft>
              <a:spcPct val="35000"/>
            </a:spcAft>
          </a:pPr>
          <a:r>
            <a:rPr lang="en-US" sz="1700" kern="1200" dirty="0" err="1" smtClean="0"/>
            <a:t>Bessere</a:t>
          </a:r>
          <a:r>
            <a:rPr lang="en-US" sz="1700" kern="1200" dirty="0" smtClean="0"/>
            <a:t> RD Gateway Security</a:t>
          </a:r>
          <a:endParaRPr lang="en-US" sz="1700" kern="1200" dirty="0"/>
        </a:p>
      </dsp:txBody>
      <dsp:txXfrm>
        <a:off x="3126878" y="3069216"/>
        <a:ext cx="2128242" cy="800284"/>
      </dsp:txXfrm>
    </dsp:sp>
    <dsp:sp modelId="{AFFF5358-F1A0-47A8-9E32-13E69A428CC0}">
      <dsp:nvSpPr>
        <dsp:cNvPr id="0" name=""/>
        <dsp:cNvSpPr/>
      </dsp:nvSpPr>
      <dsp:spPr>
        <a:xfrm>
          <a:off x="5720674" y="0"/>
          <a:ext cx="2660302" cy="4073525"/>
        </a:xfrm>
        <a:prstGeom prst="roundRect">
          <a:avLst>
            <a:gd name="adj" fmla="val 10000"/>
          </a:avLst>
        </a:prstGeom>
        <a:gradFill rotWithShape="0">
          <a:gsLst>
            <a:gs pos="0">
              <a:schemeClr val="accent4">
                <a:tint val="40000"/>
                <a:hueOff val="0"/>
                <a:satOff val="0"/>
                <a:lumOff val="0"/>
                <a:alphaOff val="0"/>
                <a:shade val="51000"/>
                <a:satMod val="130000"/>
              </a:schemeClr>
            </a:gs>
            <a:gs pos="80000">
              <a:schemeClr val="accent4">
                <a:tint val="40000"/>
                <a:hueOff val="0"/>
                <a:satOff val="0"/>
                <a:lumOff val="0"/>
                <a:alphaOff val="0"/>
                <a:shade val="93000"/>
                <a:satMod val="130000"/>
              </a:schemeClr>
            </a:gs>
            <a:gs pos="100000">
              <a:schemeClr val="accent4">
                <a:tint val="40000"/>
                <a:hueOff val="0"/>
                <a:satOff val="0"/>
                <a:lumOff val="0"/>
                <a:alphaOff val="0"/>
                <a:shade val="94000"/>
                <a:satMod val="135000"/>
              </a:schemeClr>
            </a:gs>
          </a:gsLst>
          <a:lin ang="162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US" sz="2400" b="0" kern="1200" dirty="0" err="1" smtClean="0">
              <a:effectLst>
                <a:outerShdw blurRad="38100" dist="38100" dir="2700000" algn="tl">
                  <a:srgbClr val="000000">
                    <a:alpha val="43137"/>
                  </a:srgbClr>
                </a:outerShdw>
              </a:effectLst>
            </a:rPr>
            <a:t>Hochwertige</a:t>
          </a:r>
          <a:r>
            <a:rPr lang="en-US" sz="2400" b="0" kern="1200" dirty="0" smtClean="0">
              <a:effectLst>
                <a:outerShdw blurRad="38100" dist="38100" dir="2700000" algn="tl">
                  <a:srgbClr val="000000">
                    <a:alpha val="43137"/>
                  </a:srgbClr>
                </a:outerShdw>
              </a:effectLst>
            </a:rPr>
            <a:t> </a:t>
          </a:r>
          <a:r>
            <a:rPr lang="en-US" sz="2400" b="0" kern="1200" dirty="0" err="1" smtClean="0">
              <a:effectLst>
                <a:outerShdw blurRad="38100" dist="38100" dir="2700000" algn="tl">
                  <a:srgbClr val="000000">
                    <a:alpha val="43137"/>
                  </a:srgbClr>
                </a:outerShdw>
              </a:effectLst>
            </a:rPr>
            <a:t>RemoteApp</a:t>
          </a:r>
          <a:r>
            <a:rPr lang="en-US" sz="2400" b="0" kern="1200" dirty="0" smtClean="0">
              <a:effectLst>
                <a:outerShdw blurRad="38100" dist="38100" dir="2700000" algn="tl">
                  <a:srgbClr val="000000">
                    <a:alpha val="43137"/>
                  </a:srgbClr>
                </a:outerShdw>
              </a:effectLst>
            </a:rPr>
            <a:t> &amp; Desktops</a:t>
          </a:r>
          <a:endParaRPr lang="en-US" sz="2400" kern="1200" dirty="0">
            <a:effectLst>
              <a:outerShdw blurRad="38100" dist="38100" dir="2700000" algn="tl">
                <a:srgbClr val="000000">
                  <a:alpha val="43137"/>
                </a:srgbClr>
              </a:outerShdw>
            </a:effectLst>
          </a:endParaRPr>
        </a:p>
      </dsp:txBody>
      <dsp:txXfrm>
        <a:off x="5720674" y="0"/>
        <a:ext cx="2660302" cy="1222057"/>
      </dsp:txXfrm>
    </dsp:sp>
    <dsp:sp modelId="{86080AEE-7FA6-4304-BF27-0D4D499D9ADF}">
      <dsp:nvSpPr>
        <dsp:cNvPr id="0" name=""/>
        <dsp:cNvSpPr/>
      </dsp:nvSpPr>
      <dsp:spPr>
        <a:xfrm>
          <a:off x="5986704" y="1222405"/>
          <a:ext cx="2128242" cy="800284"/>
        </a:xfrm>
        <a:prstGeom prst="roundRect">
          <a:avLst>
            <a:gd name="adj" fmla="val 10000"/>
          </a:avLst>
        </a:prstGeom>
        <a:gradFill rotWithShape="0">
          <a:gsLst>
            <a:gs pos="0">
              <a:schemeClr val="accent4">
                <a:hueOff val="-2636873"/>
                <a:satOff val="27599"/>
                <a:lumOff val="6764"/>
                <a:alphaOff val="0"/>
                <a:shade val="51000"/>
                <a:satMod val="130000"/>
              </a:schemeClr>
            </a:gs>
            <a:gs pos="80000">
              <a:schemeClr val="accent4">
                <a:hueOff val="-2636873"/>
                <a:satOff val="27599"/>
                <a:lumOff val="6764"/>
                <a:alphaOff val="0"/>
                <a:shade val="93000"/>
                <a:satMod val="130000"/>
              </a:schemeClr>
            </a:gs>
            <a:gs pos="100000">
              <a:schemeClr val="accent4">
                <a:hueOff val="-2636873"/>
                <a:satOff val="27599"/>
                <a:lumOff val="676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3180" tIns="32385" rIns="43180" bIns="32385" numCol="1" spcCol="1270" anchor="ctr" anchorCtr="0">
          <a:noAutofit/>
        </a:bodyPr>
        <a:lstStyle/>
        <a:p>
          <a:pPr lvl="0" algn="ctr" defTabSz="755650" rtl="0">
            <a:lnSpc>
              <a:spcPct val="90000"/>
            </a:lnSpc>
            <a:spcBef>
              <a:spcPct val="0"/>
            </a:spcBef>
            <a:spcAft>
              <a:spcPct val="35000"/>
            </a:spcAft>
          </a:pPr>
          <a:r>
            <a:rPr lang="en-US" sz="1700" kern="1200" dirty="0" err="1" smtClean="0"/>
            <a:t>Echter</a:t>
          </a:r>
          <a:r>
            <a:rPr lang="en-US" sz="1700" kern="1200" dirty="0" smtClean="0"/>
            <a:t> Multi-Monitor-Support</a:t>
          </a:r>
          <a:endParaRPr lang="en-US" sz="1700" kern="1200" dirty="0"/>
        </a:p>
      </dsp:txBody>
      <dsp:txXfrm>
        <a:off x="5986704" y="1222405"/>
        <a:ext cx="2128242" cy="800284"/>
      </dsp:txXfrm>
    </dsp:sp>
    <dsp:sp modelId="{C09B5588-3572-4E91-816C-E19FA9057CB3}">
      <dsp:nvSpPr>
        <dsp:cNvPr id="0" name=""/>
        <dsp:cNvSpPr/>
      </dsp:nvSpPr>
      <dsp:spPr>
        <a:xfrm>
          <a:off x="5986704" y="2145810"/>
          <a:ext cx="2128242" cy="800284"/>
        </a:xfrm>
        <a:prstGeom prst="roundRect">
          <a:avLst>
            <a:gd name="adj" fmla="val 10000"/>
          </a:avLst>
        </a:prstGeom>
        <a:gradFill rotWithShape="0">
          <a:gsLst>
            <a:gs pos="0">
              <a:schemeClr val="accent4">
                <a:hueOff val="-3076352"/>
                <a:satOff val="32199"/>
                <a:lumOff val="7891"/>
                <a:alphaOff val="0"/>
                <a:shade val="51000"/>
                <a:satMod val="130000"/>
              </a:schemeClr>
            </a:gs>
            <a:gs pos="80000">
              <a:schemeClr val="accent4">
                <a:hueOff val="-3076352"/>
                <a:satOff val="32199"/>
                <a:lumOff val="7891"/>
                <a:alphaOff val="0"/>
                <a:shade val="93000"/>
                <a:satMod val="130000"/>
              </a:schemeClr>
            </a:gs>
            <a:gs pos="100000">
              <a:schemeClr val="accent4">
                <a:hueOff val="-3076352"/>
                <a:satOff val="32199"/>
                <a:lumOff val="7891"/>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3180" tIns="32385" rIns="43180" bIns="32385" numCol="1" spcCol="1270" anchor="ctr" anchorCtr="0">
          <a:noAutofit/>
        </a:bodyPr>
        <a:lstStyle/>
        <a:p>
          <a:pPr lvl="0" algn="ctr" defTabSz="755650" rtl="0">
            <a:lnSpc>
              <a:spcPct val="90000"/>
            </a:lnSpc>
            <a:spcBef>
              <a:spcPct val="0"/>
            </a:spcBef>
            <a:spcAft>
              <a:spcPct val="35000"/>
            </a:spcAft>
          </a:pPr>
          <a:r>
            <a:rPr lang="en-US" sz="1700" kern="1200" dirty="0" smtClean="0"/>
            <a:t>Multimedia &amp; </a:t>
          </a:r>
          <a:r>
            <a:rPr lang="en-US" sz="1700" kern="1200" dirty="0" err="1" smtClean="0"/>
            <a:t>Bidirektionales</a:t>
          </a:r>
          <a:r>
            <a:rPr lang="en-US" sz="1700" kern="1200" dirty="0" smtClean="0"/>
            <a:t> Audio</a:t>
          </a:r>
          <a:endParaRPr lang="en-US" sz="1700" kern="1200" dirty="0"/>
        </a:p>
      </dsp:txBody>
      <dsp:txXfrm>
        <a:off x="5986704" y="2145810"/>
        <a:ext cx="2128242" cy="800284"/>
      </dsp:txXfrm>
    </dsp:sp>
    <dsp:sp modelId="{90CE7E97-AD6D-4E3D-84F4-6E22EA22F3BB}">
      <dsp:nvSpPr>
        <dsp:cNvPr id="0" name=""/>
        <dsp:cNvSpPr/>
      </dsp:nvSpPr>
      <dsp:spPr>
        <a:xfrm>
          <a:off x="5986704" y="3069216"/>
          <a:ext cx="2128242" cy="800284"/>
        </a:xfrm>
        <a:prstGeom prst="roundRect">
          <a:avLst>
            <a:gd name="adj" fmla="val 10000"/>
          </a:avLst>
        </a:prstGeom>
        <a:gradFill rotWithShape="0">
          <a:gsLst>
            <a:gs pos="0">
              <a:schemeClr val="accent4">
                <a:hueOff val="-3515831"/>
                <a:satOff val="36799"/>
                <a:lumOff val="9018"/>
                <a:alphaOff val="0"/>
                <a:shade val="51000"/>
                <a:satMod val="130000"/>
              </a:schemeClr>
            </a:gs>
            <a:gs pos="80000">
              <a:schemeClr val="accent4">
                <a:hueOff val="-3515831"/>
                <a:satOff val="36799"/>
                <a:lumOff val="9018"/>
                <a:alphaOff val="0"/>
                <a:shade val="93000"/>
                <a:satMod val="130000"/>
              </a:schemeClr>
            </a:gs>
            <a:gs pos="100000">
              <a:schemeClr val="accent4">
                <a:hueOff val="-3515831"/>
                <a:satOff val="36799"/>
                <a:lumOff val="901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3180" tIns="32385" rIns="43180" bIns="32385" numCol="1" spcCol="1270" anchor="ctr" anchorCtr="0">
          <a:noAutofit/>
        </a:bodyPr>
        <a:lstStyle/>
        <a:p>
          <a:pPr lvl="0" algn="ctr" defTabSz="755650" rtl="0">
            <a:lnSpc>
              <a:spcPct val="90000"/>
            </a:lnSpc>
            <a:spcBef>
              <a:spcPct val="0"/>
            </a:spcBef>
            <a:spcAft>
              <a:spcPct val="35000"/>
            </a:spcAft>
          </a:pPr>
          <a:r>
            <a:rPr lang="en-US" sz="1700" kern="1200" dirty="0" smtClean="0"/>
            <a:t>2D- und 3D-Remoting for DirectX 10.1</a:t>
          </a:r>
          <a:endParaRPr lang="en-US" sz="1700" kern="1200" dirty="0"/>
        </a:p>
      </dsp:txBody>
      <dsp:txXfrm>
        <a:off x="5986704" y="3069216"/>
        <a:ext cx="2128242" cy="800284"/>
      </dsp:txXfrm>
    </dsp:sp>
  </dsp:spTree>
</dsp:drawing>
</file>

<file path=ppt/diagrams/layout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image" Target="../media/image39.emf"/><Relationship Id="rId1" Type="http://schemas.openxmlformats.org/officeDocument/2006/relationships/image" Target="../media/image38.emf"/><Relationship Id="rId4" Type="http://schemas.openxmlformats.org/officeDocument/2006/relationships/image" Target="../media/image4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C3F5198-D814-4F07-A84F-942E63C84983}" type="datetimeFigureOut">
              <a:rPr lang="en-US" smtClean="0"/>
              <a:pPr/>
              <a:t>6/11/2009</a:t>
            </a:fld>
            <a:endParaRPr lang="en-US"/>
          </a:p>
        </p:txBody>
      </p:sp>
      <p:sp>
        <p:nvSpPr>
          <p:cNvPr id="4" name="Footer Placeholder 3"/>
          <p:cNvSpPr>
            <a:spLocks noGrp="1"/>
          </p:cNvSpPr>
          <p:nvPr>
            <p:ph type="ftr" sz="quarter" idx="2"/>
          </p:nvPr>
        </p:nvSpPr>
        <p:spPr>
          <a:xfrm>
            <a:off x="0" y="8685213"/>
            <a:ext cx="6248400" cy="457200"/>
          </a:xfrm>
          <a:prstGeom prst="rect">
            <a:avLst/>
          </a:prstGeom>
        </p:spPr>
        <p:txBody>
          <a:bodyPr vert="horz" lIns="91440" tIns="45720" rIns="91440" bIns="45720" rtlCol="0" anchor="b"/>
          <a:lstStyle>
            <a:lvl1pPr algn="l">
              <a:defRPr sz="1200"/>
            </a:lvl1pPr>
          </a:lstStyle>
          <a:p>
            <a:r>
              <a:rPr lang="en-US" sz="500" dirty="0" smtClean="0">
                <a:solidFill>
                  <a:srgbClr val="000000"/>
                </a:solidFill>
              </a:rPr>
              <a:t>© 2007 Microsoft Corporation. All rights reserved. Microsoft, Windows, Windows Vista and other product names are or may be registered trademarks and/or trademarks in the U.S. and/or other countries.</a:t>
            </a:r>
          </a:p>
          <a:p>
            <a:r>
              <a:rPr lang="en-US" sz="500"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500" dirty="0" smtClean="0">
                <a:solidFill>
                  <a:srgbClr val="000000"/>
                </a:solidFill>
              </a:rPr>
            </a:br>
            <a:r>
              <a:rPr lang="en-US" sz="500" dirty="0" smtClean="0">
                <a:solidFill>
                  <a:srgbClr val="000000"/>
                </a:solidFill>
              </a:rPr>
              <a:t>MICROSOFT MAKES NO WARRANTIES, EXPRESS, IMPLIED OR STATUTORY, AS TO THE INFORMATION IN THIS PRESENTATION.</a:t>
            </a:r>
          </a:p>
        </p:txBody>
      </p:sp>
      <p:sp>
        <p:nvSpPr>
          <p:cNvPr id="5" name="Slide Number Placeholder 4"/>
          <p:cNvSpPr>
            <a:spLocks noGrp="1"/>
          </p:cNvSpPr>
          <p:nvPr>
            <p:ph type="sldNum" sz="quarter" idx="3"/>
          </p:nvPr>
        </p:nvSpPr>
        <p:spPr>
          <a:xfrm>
            <a:off x="6248399" y="8685213"/>
            <a:ext cx="608013" cy="457200"/>
          </a:xfrm>
          <a:prstGeom prst="rect">
            <a:avLst/>
          </a:prstGeom>
        </p:spPr>
        <p:txBody>
          <a:bodyPr vert="horz" lIns="91440" tIns="45720" rIns="91440" bIns="45720" rtlCol="0" anchor="b"/>
          <a:lstStyle>
            <a:lvl1pPr algn="r">
              <a:defRPr sz="1200"/>
            </a:lvl1pPr>
          </a:lstStyle>
          <a:p>
            <a:fld id="{8980CB99-47E3-46F4-AAEB-3919FBEFC014}" type="slidenum">
              <a:rPr lang="en-US" smtClean="0"/>
              <a:pPr/>
              <a:t>‹Nr.›</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C3FBCD4-166E-446F-AF18-7D4A0CF9AEF6}" type="datetimeFigureOut">
              <a:rPr lang="en-US" smtClean="0"/>
              <a:pPr/>
              <a:t>6/11/2009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Footer Placeholder 5"/>
          <p:cNvSpPr>
            <a:spLocks noGrp="1"/>
          </p:cNvSpPr>
          <p:nvPr>
            <p:ph type="ftr" sz="quarter" idx="4"/>
          </p:nvPr>
        </p:nvSpPr>
        <p:spPr>
          <a:xfrm>
            <a:off x="0" y="8685213"/>
            <a:ext cx="6172200" cy="457200"/>
          </a:xfrm>
          <a:prstGeom prst="rect">
            <a:avLst/>
          </a:prstGeom>
        </p:spPr>
        <p:txBody>
          <a:bodyPr vert="horz" lIns="91440" tIns="45720" rIns="91440" bIns="45720" rtlCol="0" anchor="b"/>
          <a:lstStyle>
            <a:lvl1pPr algn="l">
              <a:defRPr sz="500">
                <a:latin typeface="Segoe" pitchFamily="34" charset="0"/>
              </a:defRPr>
            </a:lvl1pPr>
          </a:lstStyle>
          <a:p>
            <a:r>
              <a:rPr lang="en-US" dirty="0" smtClean="0">
                <a:solidFill>
                  <a:srgbClr val="000000"/>
                </a:solidFill>
                <a:latin typeface="Calibri" pitchFamily="34" charset="0"/>
              </a:rPr>
              <a:t>© 2007 Microsoft Corporation. All rights reserved. Microsoft, Windows, Windows Vista and other product names are or may be registered trademarks and/or trademarks in the U.S. and/or other countries.</a:t>
            </a:r>
          </a:p>
          <a:p>
            <a:r>
              <a:rPr lang="en-US" dirty="0" smtClean="0">
                <a:solidFill>
                  <a:srgbClr val="000000"/>
                </a:solidFill>
                <a:latin typeface="Calibr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dirty="0" smtClean="0">
                <a:solidFill>
                  <a:srgbClr val="000000"/>
                </a:solidFill>
                <a:latin typeface="Calibri" pitchFamily="34" charset="0"/>
              </a:rPr>
            </a:br>
            <a:r>
              <a:rPr lang="en-US" dirty="0" smtClean="0">
                <a:solidFill>
                  <a:srgbClr val="000000"/>
                </a:solidFill>
                <a:latin typeface="Calibri" pitchFamily="34" charset="0"/>
              </a:rPr>
              <a:t>MICROSOFT MAKES NO WARRANTIES, EXPRESS, IMPLIED OR STATUTORY, AS TO THE INFORMATION IN THIS PRESENTATION.</a:t>
            </a:r>
          </a:p>
        </p:txBody>
      </p:sp>
      <p:sp>
        <p:nvSpPr>
          <p:cNvPr id="7" name="Slide Number Placeholder 6"/>
          <p:cNvSpPr>
            <a:spLocks noGrp="1"/>
          </p:cNvSpPr>
          <p:nvPr>
            <p:ph type="sldNum" sz="quarter" idx="5"/>
          </p:nvPr>
        </p:nvSpPr>
        <p:spPr>
          <a:xfrm>
            <a:off x="6172199" y="8685213"/>
            <a:ext cx="684213" cy="457200"/>
          </a:xfrm>
          <a:prstGeom prst="rect">
            <a:avLst/>
          </a:prstGeom>
        </p:spPr>
        <p:txBody>
          <a:bodyPr vert="horz" lIns="91440" tIns="45720" rIns="91440" bIns="45720" rtlCol="0" anchor="b"/>
          <a:lstStyle>
            <a:lvl1pPr algn="r">
              <a:defRPr sz="1200"/>
            </a:lvl1pPr>
          </a:lstStyle>
          <a:p>
            <a:fld id="{8B263312-38AA-4E1E-B2B5-0F8F122B24FE}" type="slidenum">
              <a:rPr lang="en-US" smtClean="0"/>
              <a:pPr/>
              <a:t>‹Nr.›</a:t>
            </a:fld>
            <a:endParaRPr lang="en-US" dirty="0"/>
          </a:p>
        </p:txBody>
      </p:sp>
    </p:spTree>
  </p:cSld>
  <p:clrMap bg1="lt1" tx1="dk1" bg2="lt2" tx2="dk2" accent1="accent1" accent2="accent2" accent3="accent3" accent4="accent4" accent5="accent5" accent6="accent6" hlink="hlink" folHlink="folHlink"/>
  <p:notesStyle>
    <a:lvl1pPr marL="0" algn="l" defTabSz="914363" rtl="0" eaLnBrk="1" latinLnBrk="0" hangingPunct="1">
      <a:lnSpc>
        <a:spcPct val="90000"/>
      </a:lnSpc>
      <a:spcAft>
        <a:spcPts val="333"/>
      </a:spcAft>
      <a:defRPr sz="900" kern="1200">
        <a:solidFill>
          <a:schemeClr val="tx1"/>
        </a:solidFill>
        <a:latin typeface="Calibri" pitchFamily="34" charset="0"/>
        <a:ea typeface="+mn-ea"/>
        <a:cs typeface="+mn-cs"/>
      </a:defRPr>
    </a:lvl1pPr>
    <a:lvl2pPr marL="212981" indent="-105829" algn="l" defTabSz="914363" rtl="0" eaLnBrk="1" latinLnBrk="0" hangingPunct="1">
      <a:lnSpc>
        <a:spcPct val="90000"/>
      </a:lnSpc>
      <a:spcAft>
        <a:spcPts val="333"/>
      </a:spcAft>
      <a:buFont typeface="Arial" pitchFamily="34" charset="0"/>
      <a:buChar char="•"/>
      <a:defRPr sz="900" kern="1200">
        <a:solidFill>
          <a:schemeClr val="tx1"/>
        </a:solidFill>
        <a:latin typeface="Calibri" pitchFamily="34" charset="0"/>
        <a:ea typeface="+mn-ea"/>
        <a:cs typeface="+mn-cs"/>
      </a:defRPr>
    </a:lvl2pPr>
    <a:lvl3pPr marL="328070" indent="-115090" algn="l" defTabSz="914363" rtl="0" eaLnBrk="1" latinLnBrk="0" hangingPunct="1">
      <a:lnSpc>
        <a:spcPct val="90000"/>
      </a:lnSpc>
      <a:spcAft>
        <a:spcPts val="333"/>
      </a:spcAft>
      <a:buFont typeface="Arial" pitchFamily="34" charset="0"/>
      <a:buChar char="•"/>
      <a:defRPr sz="900" kern="1200">
        <a:solidFill>
          <a:schemeClr val="tx1"/>
        </a:solidFill>
        <a:latin typeface="Calibri" pitchFamily="34" charset="0"/>
        <a:ea typeface="+mn-ea"/>
        <a:cs typeface="+mn-cs"/>
      </a:defRPr>
    </a:lvl3pPr>
    <a:lvl4pPr marL="482846" indent="-146838" algn="l" defTabSz="914363" rtl="0" eaLnBrk="1" latinLnBrk="0" hangingPunct="1">
      <a:lnSpc>
        <a:spcPct val="90000"/>
      </a:lnSpc>
      <a:spcAft>
        <a:spcPts val="333"/>
      </a:spcAft>
      <a:buFont typeface="Arial" pitchFamily="34" charset="0"/>
      <a:buChar char="•"/>
      <a:defRPr sz="900" kern="1200">
        <a:solidFill>
          <a:schemeClr val="tx1"/>
        </a:solidFill>
        <a:latin typeface="Calibri" pitchFamily="34" charset="0"/>
        <a:ea typeface="+mn-ea"/>
        <a:cs typeface="+mn-cs"/>
      </a:defRPr>
    </a:lvl4pPr>
    <a:lvl5pPr marL="615132" indent="-115090" algn="l" defTabSz="914363" rtl="0" eaLnBrk="1" latinLnBrk="0" hangingPunct="1">
      <a:lnSpc>
        <a:spcPct val="90000"/>
      </a:lnSpc>
      <a:spcAft>
        <a:spcPts val="333"/>
      </a:spcAft>
      <a:buFont typeface="Arial" pitchFamily="34" charset="0"/>
      <a:buChar char="•"/>
      <a:defRPr sz="900" kern="1200">
        <a:solidFill>
          <a:schemeClr val="tx1"/>
        </a:solidFill>
        <a:latin typeface="Calibri" pitchFamily="34" charset="0"/>
        <a:ea typeface="+mn-ea"/>
        <a:cs typeface="+mn-cs"/>
      </a:defRPr>
    </a:lvl5pPr>
    <a:lvl6pPr marL="2285909" algn="l" defTabSz="914363" rtl="0" eaLnBrk="1" latinLnBrk="0" hangingPunct="1">
      <a:defRPr sz="1200" kern="1200">
        <a:solidFill>
          <a:schemeClr val="tx1"/>
        </a:solidFill>
        <a:latin typeface="+mn-lt"/>
        <a:ea typeface="+mn-ea"/>
        <a:cs typeface="+mn-cs"/>
      </a:defRPr>
    </a:lvl6pPr>
    <a:lvl7pPr marL="2743090" algn="l" defTabSz="914363" rtl="0" eaLnBrk="1" latinLnBrk="0" hangingPunct="1">
      <a:defRPr sz="1200" kern="1200">
        <a:solidFill>
          <a:schemeClr val="tx1"/>
        </a:solidFill>
        <a:latin typeface="+mn-lt"/>
        <a:ea typeface="+mn-ea"/>
        <a:cs typeface="+mn-cs"/>
      </a:defRPr>
    </a:lvl7pPr>
    <a:lvl8pPr marL="3200272" algn="l" defTabSz="914363" rtl="0" eaLnBrk="1" latinLnBrk="0" hangingPunct="1">
      <a:defRPr sz="1200" kern="1200">
        <a:solidFill>
          <a:schemeClr val="tx1"/>
        </a:solidFill>
        <a:latin typeface="+mn-lt"/>
        <a:ea typeface="+mn-ea"/>
        <a:cs typeface="+mn-cs"/>
      </a:defRPr>
    </a:lvl8pPr>
    <a:lvl9pPr marL="3657454" algn="l" defTabSz="914363"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F1C9112-1712-471A-8242-39BEE51E4C65}" type="slidenum">
              <a:rPr lang="de-DE"/>
              <a:pPr/>
              <a:t>2</a:t>
            </a:fld>
            <a:endParaRPr lang="de-DE"/>
          </a:p>
        </p:txBody>
      </p:sp>
      <p:sp>
        <p:nvSpPr>
          <p:cNvPr id="10242" name="Rectangle 2"/>
          <p:cNvSpPr>
            <a:spLocks noGrp="1" noRot="1" noChangeAspect="1" noChangeArrowheads="1" noTextEdit="1"/>
          </p:cNvSpPr>
          <p:nvPr>
            <p:ph type="sldImg"/>
          </p:nvPr>
        </p:nvSpPr>
        <p:spPr>
          <a:xfrm>
            <a:off x="1155700" y="692150"/>
            <a:ext cx="4554538" cy="3416300"/>
          </a:xfrm>
          <a:ln/>
        </p:spPr>
      </p:sp>
      <p:sp>
        <p:nvSpPr>
          <p:cNvPr id="10243" name="Rectangle 3"/>
          <p:cNvSpPr>
            <a:spLocks noGrp="1" noChangeArrowheads="1"/>
          </p:cNvSpPr>
          <p:nvPr>
            <p:ph type="body" idx="1"/>
          </p:nvPr>
        </p:nvSpPr>
        <p:spPr>
          <a:xfrm>
            <a:off x="915988" y="4343400"/>
            <a:ext cx="5026025" cy="4113213"/>
          </a:xfrm>
        </p:spPr>
        <p:txBody>
          <a:bodyPr/>
          <a:lstStyle/>
          <a:p>
            <a:r>
              <a:rPr lang="de-DE"/>
              <a:t>Frau Bogen hat ein Problem.</a:t>
            </a:r>
          </a:p>
          <a:p>
            <a:pPr>
              <a:buFontTx/>
              <a:buChar char="•"/>
            </a:pPr>
            <a:r>
              <a:rPr lang="de-DE"/>
              <a:t>IT-Leiterin des mittelständischen Unternehmens Hallmackenreuther GmbH</a:t>
            </a:r>
          </a:p>
          <a:p>
            <a:pPr>
              <a:buFontTx/>
              <a:buChar char="•"/>
            </a:pPr>
            <a:r>
              <a:rPr lang="de-DE"/>
              <a:t>Typisches „gewachsenes“ Netzwerk mit einer Reihe von Servern und einer beachtlichen Anzahl von Diensten und Applikationen</a:t>
            </a:r>
          </a:p>
          <a:p>
            <a:pPr>
              <a:buFontTx/>
              <a:buChar char="•"/>
            </a:pPr>
            <a:r>
              <a:rPr lang="de-DE"/>
              <a:t>Natürlich auch eine bunte Mischung von PC-Arbeitsplätzen</a:t>
            </a:r>
          </a:p>
          <a:p>
            <a:pPr>
              <a:buFontTx/>
              <a:buChar char="•"/>
            </a:pPr>
            <a:r>
              <a:rPr lang="de-DE"/>
              <a:t>Sie hat ein weiteres Problem: Seit einigen Wochen hat sie einen neuen Geschäftsführer, und zwar den Sohn des Firmengründers</a:t>
            </a:r>
          </a:p>
          <a:p>
            <a:pPr>
              <a:buFontTx/>
              <a:buChar char="•"/>
            </a:pPr>
            <a:r>
              <a:rPr lang="de-DE"/>
              <a:t>… der hat ein neues Lieblingsthema: Verfügbarkeit</a:t>
            </a:r>
          </a:p>
          <a:p>
            <a:pPr>
              <a:buFontTx/>
              <a:buChar char="•"/>
            </a:pPr>
            <a:r>
              <a:rPr lang="de-DE"/>
              <a:t>und nun?</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06257E53-2EC3-44A7-863B-7CFDA120152F}" type="slidenum">
              <a:rPr lang="de-DE" smtClean="0"/>
              <a:pPr/>
              <a:t>3</a:t>
            </a:fld>
            <a:endParaRPr lang="de-DE"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a:t>
            </a:r>
            <a:r>
              <a:rPr lang="en-US" baseline="0" dirty="0" smtClean="0"/>
              <a:t> Springboard Series program was developed in response to primary research conducted with IT Pros worldwide (direct interviews, focus groups) and key MS field roles (TSPs, ATSs, ITEs, PAMs, TAMs, Architects).  The findings fell into two areas—the need to make learning about how a new OS environment directly impacts the IT Pro more consumable (and the messages more relevant), and how the </a:t>
            </a:r>
            <a:r>
              <a:rPr lang="en-US" baseline="0" dirty="0" err="1" smtClean="0"/>
              <a:t>mis</a:t>
            </a:r>
            <a:r>
              <a:rPr lang="en-US" baseline="0" dirty="0" smtClean="0"/>
              <a:t>-handling of Vista to this audience has cost us in poor NSAT and perceptions</a:t>
            </a:r>
          </a:p>
          <a:p>
            <a:endParaRPr lang="en-US" baseline="0" dirty="0" smtClean="0"/>
          </a:p>
          <a:p>
            <a:r>
              <a:rPr lang="en-US" baseline="0" dirty="0" smtClean="0"/>
              <a:t>To remedy this situation, the Win Client IT pro audience developed a program to provide the right information, at the right technical level, at the right point in the adoption lifecycle, and to do so in a frank, open and honest tone.  This program has two major components—a breadth effort that touches IT pros directly (through </a:t>
            </a:r>
            <a:r>
              <a:rPr lang="en-US" baseline="0" dirty="0" err="1" smtClean="0"/>
              <a:t>Technet</a:t>
            </a:r>
            <a:r>
              <a:rPr lang="en-US" baseline="0" dirty="0" smtClean="0"/>
              <a:t> and related properties), and a depth component that supports field and partner engagements</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B512B374-C033-40FA-B8A2-405A4965BDC4}"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DE3582-7731-4824-AEF9-17F21E591DA3}"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DE3582-7731-4824-AEF9-17F21E591DA3}" type="slidenum">
              <a:rPr lang="en-US" smtClean="0"/>
              <a:pPr/>
              <a:t>8</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39838" y="558800"/>
            <a:ext cx="4183062" cy="3136900"/>
          </a:xfrm>
          <a:prstGeom prst="rect">
            <a:avLst/>
          </a:prstGeo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6/11/2009 12:08 PM</a:t>
            </a:fld>
            <a:endParaRPr lang="en-US" dirty="0"/>
          </a:p>
        </p:txBody>
      </p:sp>
      <p:sp>
        <p:nvSpPr>
          <p:cNvPr id="6" name="Footer Placeholder 5"/>
          <p:cNvSpPr>
            <a:spLocks noGrp="1"/>
          </p:cNvSpPr>
          <p:nvPr>
            <p:ph type="ftr" sz="quarter" idx="12"/>
          </p:nvPr>
        </p:nvSpPr>
        <p:spPr/>
        <p:txBody>
          <a:bodyPr/>
          <a:lstStyle/>
          <a:p>
            <a:r>
              <a:rPr lang="en-US" sz="800" dirty="0" smtClean="0">
                <a:latin typeface="Calibri" pitchFamily="34" charset="0"/>
              </a:rPr>
              <a:t>MICROSOFT CONFIDENTIAL © 2007 Microsoft Corporation. All rights reserved. Microsoft, Windows, Windows Vista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dirty="0">
              <a:latin typeface="Calibri" pitchFamily="34" charset="0"/>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pPr/>
              <a:t>11</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a:prstGeom prst="rect">
            <a:avLst/>
          </a:prstGeom>
          <a:noFill/>
          <a:ln w="12700">
            <a:solidFill>
              <a:prstClr val="black"/>
            </a:solidFill>
          </a:ln>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6/11/2009 12:08 PM</a:t>
            </a:fld>
            <a:endParaRPr lang="en-US" dirty="0"/>
          </a:p>
        </p:txBody>
      </p:sp>
      <p:sp>
        <p:nvSpPr>
          <p:cNvPr id="6" name="Footer Placeholder 5"/>
          <p:cNvSpPr>
            <a:spLocks noGrp="1"/>
          </p:cNvSpPr>
          <p:nvPr>
            <p:ph type="ftr" sz="quarter" idx="12"/>
          </p:nvPr>
        </p:nvSpPr>
        <p:spPr/>
        <p:txBody>
          <a:bodyPr/>
          <a:lstStyle/>
          <a:p>
            <a:r>
              <a:rPr lang="en-US" sz="800" dirty="0" smtClean="0">
                <a:latin typeface="Calibri" pitchFamily="34" charset="0"/>
              </a:rPr>
              <a:t>MICROSOFT CONFIDENTIAL</a:t>
            </a:r>
          </a:p>
          <a:p>
            <a:r>
              <a:rPr lang="en-US" dirty="0" smtClean="0">
                <a:latin typeface="Calibri" pitchFamily="34" charset="0"/>
              </a:rPr>
              <a:t>© 2006 Microsoft Corporation. All rights reserved. Microsoft, Windows, Windows Vista and other product names are or may be registered trademarks and/or trademarks in the U.S. and/or other countries.</a:t>
            </a:r>
          </a:p>
          <a:p>
            <a:r>
              <a:rPr lang="en-US" dirty="0" smtClean="0">
                <a:latin typeface="Calibr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dirty="0" smtClean="0">
                <a:latin typeface="Calibri" pitchFamily="34" charset="0"/>
              </a:rPr>
            </a:br>
            <a:r>
              <a:rPr lang="en-US" dirty="0" smtClean="0">
                <a:latin typeface="Calibri" pitchFamily="34" charset="0"/>
              </a:rPr>
              <a:t>MICROSOFT MAKES NO WARRANTIES, EXPRESS, IMPLIED OR STATUTORY, AS TO THE INFORMATION IN THIS PRESENTATION.</a:t>
            </a:r>
            <a:endParaRPr lang="en-US" dirty="0">
              <a:latin typeface="Calibri" pitchFamily="34" charset="0"/>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pPr/>
              <a:t>14</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6/11/2009 12:08 PM</a:t>
            </a:fld>
            <a:endParaRPr lang="en-US" dirty="0"/>
          </a:p>
        </p:txBody>
      </p:sp>
      <p:sp>
        <p:nvSpPr>
          <p:cNvPr id="6" name="Footer Placeholder 5"/>
          <p:cNvSpPr>
            <a:spLocks noGrp="1"/>
          </p:cNvSpPr>
          <p:nvPr>
            <p:ph type="ftr" sz="quarter" idx="12"/>
          </p:nvPr>
        </p:nvSpPr>
        <p:spPr/>
        <p:txBody>
          <a:bodyPr/>
          <a:lstStyle/>
          <a:p>
            <a:r>
              <a:rPr lang="en-US" dirty="0" smtClean="0">
                <a:solidFill>
                  <a:srgbClr val="000000"/>
                </a:solidFill>
                <a:latin typeface="Calibri" pitchFamily="34" charset="0"/>
              </a:rPr>
              <a:t>© 2007 Microsoft Corporation. All rights reserved. Microsoft, Windows, Windows Vista and other product names are or may be registered trademarks and/or trademarks in the U.S. and/or other countries.</a:t>
            </a:r>
          </a:p>
          <a:p>
            <a:r>
              <a:rPr lang="en-US" dirty="0" smtClean="0">
                <a:solidFill>
                  <a:srgbClr val="000000"/>
                </a:solidFill>
                <a:latin typeface="Calibr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dirty="0" smtClean="0">
                <a:solidFill>
                  <a:srgbClr val="000000"/>
                </a:solidFill>
                <a:latin typeface="Calibri" pitchFamily="34" charset="0"/>
              </a:rPr>
            </a:br>
            <a:r>
              <a:rPr lang="en-US" dirty="0" smtClean="0">
                <a:solidFill>
                  <a:srgbClr val="000000"/>
                </a:solidFill>
                <a:latin typeface="Calibri" pitchFamily="34" charset="0"/>
              </a:rPr>
              <a:t>MICROSOFT MAKES NO WARRANTIES, EXPRESS, IMPLIED OR STATUTORY, AS TO THE INFORMATION IN THIS PRESENTATION.</a:t>
            </a:r>
          </a:p>
          <a:p>
            <a:endParaRPr lang="en-US" dirty="0">
              <a:latin typeface="Calibri" pitchFamily="34" charset="0"/>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pPr/>
              <a:t>15</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6/11/2009 12:08 PM</a:t>
            </a:fld>
            <a:endParaRPr lang="en-US" dirty="0"/>
          </a:p>
        </p:txBody>
      </p:sp>
      <p:sp>
        <p:nvSpPr>
          <p:cNvPr id="6" name="Footer Placeholder 5"/>
          <p:cNvSpPr>
            <a:spLocks noGrp="1"/>
          </p:cNvSpPr>
          <p:nvPr>
            <p:ph type="ftr" sz="quarter" idx="12"/>
          </p:nvPr>
        </p:nvSpPr>
        <p:spPr/>
        <p:txBody>
          <a:bodyPr/>
          <a:lstStyle/>
          <a:p>
            <a:r>
              <a:rPr lang="en-US" dirty="0" smtClean="0">
                <a:solidFill>
                  <a:srgbClr val="000000"/>
                </a:solidFill>
                <a:latin typeface="Calibri" pitchFamily="34" charset="0"/>
              </a:rPr>
              <a:t>© 2007 Microsoft Corporation. All rights reserved. Microsoft, Windows, Windows Vista and other product names are or may be registered trademarks and/or trademarks in the U.S. and/or other countries.</a:t>
            </a:r>
          </a:p>
          <a:p>
            <a:r>
              <a:rPr lang="en-US" dirty="0" smtClean="0">
                <a:solidFill>
                  <a:srgbClr val="000000"/>
                </a:solidFill>
                <a:latin typeface="Calibr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dirty="0" smtClean="0">
                <a:solidFill>
                  <a:srgbClr val="000000"/>
                </a:solidFill>
                <a:latin typeface="Calibri" pitchFamily="34" charset="0"/>
              </a:rPr>
            </a:br>
            <a:r>
              <a:rPr lang="en-US" dirty="0" smtClean="0">
                <a:solidFill>
                  <a:srgbClr val="000000"/>
                </a:solidFill>
                <a:latin typeface="Calibri" pitchFamily="34" charset="0"/>
              </a:rPr>
              <a:t>MICROSOFT MAKES NO WARRANTIES, EXPRESS, IMPLIED OR STATUTORY, AS TO THE INFORMATION IN THIS PRESENTATION.</a:t>
            </a:r>
          </a:p>
          <a:p>
            <a:endParaRPr lang="en-US" dirty="0">
              <a:latin typeface="Calibri" pitchFamily="34" charset="0"/>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pPr/>
              <a:t>16</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6/11/2009 12:08 PM</a:t>
            </a:fld>
            <a:endParaRPr lang="en-US" dirty="0"/>
          </a:p>
        </p:txBody>
      </p:sp>
      <p:sp>
        <p:nvSpPr>
          <p:cNvPr id="6" name="Footer Placeholder 5"/>
          <p:cNvSpPr>
            <a:spLocks noGrp="1"/>
          </p:cNvSpPr>
          <p:nvPr>
            <p:ph type="ftr" sz="quarter" idx="12"/>
          </p:nvPr>
        </p:nvSpPr>
        <p:spPr/>
        <p:txBody>
          <a:bodyPr/>
          <a:lstStyle/>
          <a:p>
            <a:r>
              <a:rPr lang="en-US" dirty="0" smtClean="0">
                <a:solidFill>
                  <a:srgbClr val="000000"/>
                </a:solidFill>
                <a:latin typeface="Calibri" pitchFamily="34" charset="0"/>
              </a:rPr>
              <a:t>© 2007 Microsoft Corporation. All rights reserved. Microsoft, Windows, Windows Vista and other product names are or may be registered trademarks and/or trademarks in the U.S. and/or other countries.</a:t>
            </a:r>
          </a:p>
          <a:p>
            <a:r>
              <a:rPr lang="en-US" dirty="0" smtClean="0">
                <a:solidFill>
                  <a:srgbClr val="000000"/>
                </a:solidFill>
                <a:latin typeface="Calibr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dirty="0" smtClean="0">
                <a:solidFill>
                  <a:srgbClr val="000000"/>
                </a:solidFill>
                <a:latin typeface="Calibri" pitchFamily="34" charset="0"/>
              </a:rPr>
            </a:br>
            <a:r>
              <a:rPr lang="en-US" dirty="0" smtClean="0">
                <a:solidFill>
                  <a:srgbClr val="000000"/>
                </a:solidFill>
                <a:latin typeface="Calibri" pitchFamily="34" charset="0"/>
              </a:rPr>
              <a:t>MICROSOFT MAKES NO WARRANTIES, EXPRESS, IMPLIED OR STATUTORY, AS TO THE INFORMATION IN THIS PRESENTATION.</a:t>
            </a:r>
          </a:p>
          <a:p>
            <a:endParaRPr lang="en-US" dirty="0">
              <a:latin typeface="Calibri" pitchFamily="34" charset="0"/>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pPr/>
              <a:t>17</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6/11/2009 12:08 PM</a:t>
            </a:fld>
            <a:endParaRPr lang="en-US" dirty="0"/>
          </a:p>
        </p:txBody>
      </p:sp>
      <p:sp>
        <p:nvSpPr>
          <p:cNvPr id="6" name="Footer Placeholder 5"/>
          <p:cNvSpPr>
            <a:spLocks noGrp="1"/>
          </p:cNvSpPr>
          <p:nvPr>
            <p:ph type="ftr" sz="quarter" idx="12"/>
          </p:nvPr>
        </p:nvSpPr>
        <p:spPr/>
        <p:txBody>
          <a:bodyPr/>
          <a:lstStyle/>
          <a:p>
            <a:r>
              <a:rPr lang="en-US" dirty="0" smtClean="0">
                <a:solidFill>
                  <a:srgbClr val="000000"/>
                </a:solidFill>
                <a:latin typeface="Calibri" pitchFamily="34" charset="0"/>
              </a:rPr>
              <a:t>© 2007 Microsoft Corporation. All rights reserved. Microsoft, Windows, Windows Vista and other product names are or may be registered trademarks and/or trademarks in the U.S. and/or other countries.</a:t>
            </a:r>
          </a:p>
          <a:p>
            <a:r>
              <a:rPr lang="en-US" dirty="0" smtClean="0">
                <a:solidFill>
                  <a:srgbClr val="000000"/>
                </a:solidFill>
                <a:latin typeface="Calibr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dirty="0" smtClean="0">
                <a:solidFill>
                  <a:srgbClr val="000000"/>
                </a:solidFill>
                <a:latin typeface="Calibri" pitchFamily="34" charset="0"/>
              </a:rPr>
            </a:br>
            <a:r>
              <a:rPr lang="en-US" dirty="0" smtClean="0">
                <a:solidFill>
                  <a:srgbClr val="000000"/>
                </a:solidFill>
                <a:latin typeface="Calibri" pitchFamily="34" charset="0"/>
              </a:rPr>
              <a:t>MICROSOFT MAKES NO WARRANTIES, EXPRESS, IMPLIED OR STATUTORY, AS TO THE INFORMATION IN THIS PRESENTATION.</a:t>
            </a:r>
          </a:p>
          <a:p>
            <a:endParaRPr lang="en-US" dirty="0">
              <a:latin typeface="Calibri" pitchFamily="34" charset="0"/>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pPr/>
              <a:t>18</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6/11/2009 12:08 PM</a:t>
            </a:fld>
            <a:endParaRPr lang="en-US" dirty="0"/>
          </a:p>
        </p:txBody>
      </p:sp>
      <p:sp>
        <p:nvSpPr>
          <p:cNvPr id="6" name="Footer Placeholder 5"/>
          <p:cNvSpPr>
            <a:spLocks noGrp="1"/>
          </p:cNvSpPr>
          <p:nvPr>
            <p:ph type="ftr" sz="quarter" idx="12"/>
          </p:nvPr>
        </p:nvSpPr>
        <p:spPr/>
        <p:txBody>
          <a:bodyPr/>
          <a:lstStyle/>
          <a:p>
            <a:r>
              <a:rPr lang="en-US" dirty="0" smtClean="0">
                <a:solidFill>
                  <a:srgbClr val="000000"/>
                </a:solidFill>
                <a:latin typeface="Calibri" pitchFamily="34" charset="0"/>
              </a:rPr>
              <a:t>© 2007 Microsoft Corporation. All rights reserved. Microsoft, Windows, Windows Vista and other product names are or may be registered trademarks and/or trademarks in the U.S. and/or other countries.</a:t>
            </a:r>
          </a:p>
          <a:p>
            <a:r>
              <a:rPr lang="en-US" dirty="0" smtClean="0">
                <a:solidFill>
                  <a:srgbClr val="000000"/>
                </a:solidFill>
                <a:latin typeface="Calibr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dirty="0" smtClean="0">
                <a:solidFill>
                  <a:srgbClr val="000000"/>
                </a:solidFill>
                <a:latin typeface="Calibri" pitchFamily="34" charset="0"/>
              </a:rPr>
            </a:br>
            <a:r>
              <a:rPr lang="en-US" dirty="0" smtClean="0">
                <a:solidFill>
                  <a:srgbClr val="000000"/>
                </a:solidFill>
                <a:latin typeface="Calibri" pitchFamily="34" charset="0"/>
              </a:rPr>
              <a:t>MICROSOFT MAKES NO WARRANTIES, EXPRESS, IMPLIED OR STATUTORY, AS TO THE INFORMATION IN THIS PRESENTATION.</a:t>
            </a:r>
          </a:p>
          <a:p>
            <a:endParaRPr lang="en-US" dirty="0">
              <a:latin typeface="Calibri" pitchFamily="34" charset="0"/>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pPr/>
              <a:t>19</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a:noFill/>
        </p:spPr>
        <p:txBody>
          <a:bodyPr/>
          <a:lstStyle/>
          <a:p>
            <a:r>
              <a:rPr lang="en-US" dirty="0" smtClean="0">
                <a:latin typeface="Calibri" pitchFamily="34" charset="0"/>
              </a:rPr>
              <a:t>Microsoft Forefront</a:t>
            </a:r>
          </a:p>
        </p:txBody>
      </p:sp>
      <p:sp>
        <p:nvSpPr>
          <p:cNvPr id="10243" name="Rectangle 3"/>
          <p:cNvSpPr>
            <a:spLocks noGrp="1" noChangeArrowheads="1"/>
          </p:cNvSpPr>
          <p:nvPr>
            <p:ph type="dt" sz="quarter" idx="1"/>
          </p:nvPr>
        </p:nvSpPr>
        <p:spPr>
          <a:noFill/>
        </p:spPr>
        <p:txBody>
          <a:bodyPr/>
          <a:lstStyle/>
          <a:p>
            <a:fld id="{D5BD778C-1CAF-4D0B-810A-7942216A429C}" type="datetime8">
              <a:rPr lang="en-US" smtClean="0"/>
              <a:pPr/>
              <a:t>6/11/2009 12:08 PM</a:t>
            </a:fld>
            <a:endParaRPr lang="en-US" smtClean="0"/>
          </a:p>
        </p:txBody>
      </p:sp>
      <p:sp>
        <p:nvSpPr>
          <p:cNvPr id="10244" name="Rectangle 6"/>
          <p:cNvSpPr>
            <a:spLocks noGrp="1" noChangeArrowheads="1"/>
          </p:cNvSpPr>
          <p:nvPr>
            <p:ph type="ftr" sz="quarter" idx="4"/>
          </p:nvPr>
        </p:nvSpPr>
        <p:spPr>
          <a:noFill/>
        </p:spPr>
        <p:txBody>
          <a:bodyPr/>
          <a:lstStyle/>
          <a:p>
            <a:pPr eaLnBrk="1" hangingPunct="1"/>
            <a:r>
              <a:rPr lang="en-US" dirty="0" smtClean="0">
                <a:latin typeface="Calibri" pitchFamily="34" charset="0"/>
                <a:cs typeface="Arial" pitchFamily="34" charset="0"/>
              </a:rPr>
              <a:t>©2006 Microsoft Corporation. All rights reserved.</a:t>
            </a:r>
          </a:p>
          <a:p>
            <a:r>
              <a:rPr lang="en-US" dirty="0" smtClean="0">
                <a:latin typeface="Calibri" pitchFamily="34" charset="0"/>
                <a:cs typeface="Arial" pitchFamily="34" charset="0"/>
              </a:rPr>
              <a:t>This presentation is for informational purposes only. Microsoft makes no warranties, express or implied, in this summary.</a:t>
            </a:r>
          </a:p>
        </p:txBody>
      </p:sp>
      <p:sp>
        <p:nvSpPr>
          <p:cNvPr id="10245" name="Rectangle 7"/>
          <p:cNvSpPr>
            <a:spLocks noGrp="1" noChangeArrowheads="1"/>
          </p:cNvSpPr>
          <p:nvPr>
            <p:ph type="sldNum" sz="quarter" idx="5"/>
          </p:nvPr>
        </p:nvSpPr>
        <p:spPr>
          <a:noFill/>
        </p:spPr>
        <p:txBody>
          <a:bodyPr/>
          <a:lstStyle/>
          <a:p>
            <a:fld id="{DC2BB97C-817A-418C-A0E5-063A2AB31516}" type="slidenum">
              <a:rPr lang="en-US" smtClean="0"/>
              <a:pPr/>
              <a:t>21</a:t>
            </a:fld>
            <a:endParaRPr lang="en-US" smtClean="0"/>
          </a:p>
        </p:txBody>
      </p:sp>
      <p:sp>
        <p:nvSpPr>
          <p:cNvPr id="10246" name="Rectangle 2"/>
          <p:cNvSpPr>
            <a:spLocks noGrp="1" noRot="1" noChangeAspect="1" noChangeArrowheads="1" noTextEdit="1"/>
          </p:cNvSpPr>
          <p:nvPr>
            <p:ph type="sldImg"/>
          </p:nvPr>
        </p:nvSpPr>
        <p:spPr>
          <a:ln/>
        </p:spPr>
      </p:sp>
      <p:sp>
        <p:nvSpPr>
          <p:cNvPr id="10247" name="Rectangle 3"/>
          <p:cNvSpPr>
            <a:spLocks noGrp="1" noChangeArrowheads="1"/>
          </p:cNvSpPr>
          <p:nvPr>
            <p:ph type="body" idx="1"/>
          </p:nvPr>
        </p:nvSpPr>
        <p:spPr>
          <a:noFill/>
          <a:ln/>
        </p:spPr>
        <p:txBody>
          <a:bodyPr/>
          <a:lstStyle/>
          <a:p>
            <a:pPr lvl="1"/>
            <a:r>
              <a:rPr lang="en-US" sz="1200" kern="1200" dirty="0" smtClean="0">
                <a:solidFill>
                  <a:schemeClr val="tx1"/>
                </a:solidFill>
                <a:latin typeface="+mn-lt"/>
                <a:ea typeface="+mn-ea"/>
                <a:cs typeface="+mn-cs"/>
              </a:rPr>
              <a:t>Terminal Services →Remote Desktop Services</a:t>
            </a:r>
          </a:p>
          <a:p>
            <a:pPr lvl="1"/>
            <a:r>
              <a:rPr lang="en-US" sz="1200" kern="1200" dirty="0" smtClean="0">
                <a:solidFill>
                  <a:schemeClr val="tx1"/>
                </a:solidFill>
                <a:latin typeface="+mn-lt"/>
                <a:ea typeface="+mn-ea"/>
                <a:cs typeface="+mn-cs"/>
              </a:rPr>
              <a:t>Terminal Services </a:t>
            </a:r>
            <a:r>
              <a:rPr lang="en-US" sz="1200" kern="1200" dirty="0" err="1" smtClean="0">
                <a:solidFill>
                  <a:schemeClr val="tx1"/>
                </a:solidFill>
                <a:latin typeface="+mn-lt"/>
                <a:ea typeface="+mn-ea"/>
                <a:cs typeface="+mn-cs"/>
              </a:rPr>
              <a:t>RemoteApp</a:t>
            </a:r>
            <a:r>
              <a:rPr lang="en-US" sz="1200" kern="1200" dirty="0" smtClean="0">
                <a:solidFill>
                  <a:schemeClr val="tx1"/>
                </a:solidFill>
                <a:latin typeface="+mn-lt"/>
                <a:ea typeface="+mn-ea"/>
                <a:cs typeface="+mn-cs"/>
              </a:rPr>
              <a:t>™→</a:t>
            </a:r>
            <a:r>
              <a:rPr lang="en-US" sz="1200" kern="1200" dirty="0" err="1" smtClean="0">
                <a:solidFill>
                  <a:schemeClr val="tx1"/>
                </a:solidFill>
                <a:latin typeface="+mn-lt"/>
                <a:ea typeface="+mn-ea"/>
                <a:cs typeface="+mn-cs"/>
              </a:rPr>
              <a:t>RemoteApp</a:t>
            </a:r>
            <a:r>
              <a:rPr lang="en-US" sz="1200" kern="1200" dirty="0" smtClean="0">
                <a:solidFill>
                  <a:schemeClr val="tx1"/>
                </a:solidFill>
                <a:latin typeface="+mn-lt"/>
                <a:ea typeface="+mn-ea"/>
                <a:cs typeface="+mn-cs"/>
              </a:rPr>
              <a:t>™</a:t>
            </a:r>
          </a:p>
          <a:p>
            <a:pPr lvl="1"/>
            <a:r>
              <a:rPr lang="en-US" sz="1200" kern="1200" dirty="0" smtClean="0">
                <a:solidFill>
                  <a:schemeClr val="tx1"/>
                </a:solidFill>
                <a:latin typeface="+mn-lt"/>
                <a:ea typeface="+mn-ea"/>
                <a:cs typeface="+mn-cs"/>
              </a:rPr>
              <a:t>Terminal Services CAL→ Remote Desktop Services CAL</a:t>
            </a:r>
          </a:p>
          <a:p>
            <a:pPr lvl="1"/>
            <a:r>
              <a:rPr lang="en-US" sz="1200" kern="1200" dirty="0" smtClean="0">
                <a:solidFill>
                  <a:schemeClr val="tx1"/>
                </a:solidFill>
                <a:latin typeface="+mn-lt"/>
                <a:ea typeface="+mn-ea"/>
                <a:cs typeface="+mn-cs"/>
              </a:rPr>
              <a:t>Terminal Services Web Access → Remote Desktop Web Access</a:t>
            </a:r>
          </a:p>
          <a:p>
            <a:pPr lvl="1"/>
            <a:r>
              <a:rPr lang="en-US" sz="1200" kern="1200" dirty="0" smtClean="0">
                <a:solidFill>
                  <a:schemeClr val="tx1"/>
                </a:solidFill>
                <a:latin typeface="+mn-lt"/>
                <a:ea typeface="+mn-ea"/>
                <a:cs typeface="+mn-cs"/>
              </a:rPr>
              <a:t>Terminal Services Gateway→ Remote Desktop Gateway</a:t>
            </a:r>
          </a:p>
          <a:p>
            <a:pPr lvl="1"/>
            <a:r>
              <a:rPr lang="en-US" sz="1200" kern="1200" dirty="0" smtClean="0">
                <a:solidFill>
                  <a:schemeClr val="tx1"/>
                </a:solidFill>
                <a:latin typeface="+mn-lt"/>
                <a:ea typeface="+mn-ea"/>
                <a:cs typeface="+mn-cs"/>
              </a:rPr>
              <a:t>Terminal Services Session Broker→ Remote Desktop Connection Broker</a:t>
            </a:r>
            <a:endParaRPr lang="en-US" sz="1200" kern="1200" dirty="0">
              <a:solidFill>
                <a:schemeClr val="tx1"/>
              </a:solidFill>
              <a:latin typeface="+mn-lt"/>
              <a:ea typeface="+mn-ea"/>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pPr lvl="0"/>
            <a:r>
              <a:rPr lang="en-US" sz="1200" b="1" kern="1200" dirty="0" smtClean="0">
                <a:solidFill>
                  <a:schemeClr val="tx1"/>
                </a:solidFill>
                <a:latin typeface="+mn-lt"/>
                <a:ea typeface="+mn-ea"/>
                <a:cs typeface="+mn-cs"/>
              </a:rPr>
              <a:t>Extending Remote Desktop Services to provide tools to enable a Virtual Desktop Infrastructure (VDI).</a:t>
            </a:r>
            <a:r>
              <a:rPr lang="en-US" sz="1200" kern="1200" dirty="0" smtClean="0">
                <a:solidFill>
                  <a:schemeClr val="tx1"/>
                </a:solidFill>
                <a:latin typeface="+mn-lt"/>
                <a:ea typeface="+mn-ea"/>
                <a:cs typeface="+mn-cs"/>
              </a:rPr>
              <a:t> The in-box Remote Desktop Services capability is targeted at low-complexity deployments and as a platform for partner solutions, which can extend scalability and manageability to address the needs of more demanding enterprise deployments. Combined with Microsoft Hyper-V Server, System Center Virtual Machine Manager, App-V within MDOP, and VECD licensing, Microsoft provides a complete end to end VDI solution.</a:t>
            </a:r>
            <a:br>
              <a:rPr lang="en-US" sz="1200" kern="1200" dirty="0" smtClean="0">
                <a:solidFill>
                  <a:schemeClr val="tx1"/>
                </a:solidFill>
                <a:latin typeface="+mn-lt"/>
                <a:ea typeface="+mn-ea"/>
                <a:cs typeface="+mn-cs"/>
              </a:rPr>
            </a:br>
            <a:endParaRPr lang="en-US" sz="1200" kern="1200" dirty="0" smtClean="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tx1"/>
                </a:solidFill>
                <a:latin typeface="+mn-lt"/>
                <a:ea typeface="+mn-ea"/>
                <a:cs typeface="+mn-cs"/>
              </a:rPr>
              <a:t>Providing simplified publishing </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and access to Remote Desktops and Applications.  </a:t>
            </a:r>
            <a:r>
              <a:rPr lang="en-US" sz="1200" kern="1200" dirty="0" smtClean="0">
                <a:solidFill>
                  <a:schemeClr val="tx1"/>
                </a:solidFill>
                <a:latin typeface="+mn-lt"/>
                <a:ea typeface="+mn-ea"/>
                <a:cs typeface="+mn-cs"/>
              </a:rPr>
              <a:t>The New Remote Desktop &amp; Application feed provides a set of resources, such as </a:t>
            </a:r>
            <a:r>
              <a:rPr lang="en-US" sz="1200" kern="1200" dirty="0" err="1" smtClean="0">
                <a:solidFill>
                  <a:schemeClr val="tx1"/>
                </a:solidFill>
                <a:latin typeface="+mn-lt"/>
                <a:ea typeface="+mn-ea"/>
                <a:cs typeface="+mn-cs"/>
              </a:rPr>
              <a:t>RemoteApp</a:t>
            </a:r>
            <a:r>
              <a:rPr lang="en-US" sz="1200" kern="1200" dirty="0" smtClean="0">
                <a:solidFill>
                  <a:schemeClr val="tx1"/>
                </a:solidFill>
                <a:latin typeface="+mn-lt"/>
                <a:ea typeface="+mn-ea"/>
                <a:cs typeface="+mn-cs"/>
              </a:rPr>
              <a:t> programs and Remote Desktops.  These feeds are presented to Windows 7 users using the new </a:t>
            </a:r>
            <a:r>
              <a:rPr lang="en-US" sz="1200" kern="1200" dirty="0" err="1" smtClean="0">
                <a:solidFill>
                  <a:schemeClr val="tx1"/>
                </a:solidFill>
                <a:latin typeface="+mn-lt"/>
                <a:ea typeface="+mn-ea"/>
                <a:cs typeface="+mn-cs"/>
              </a:rPr>
              <a:t>RemoteApp</a:t>
            </a:r>
            <a:r>
              <a:rPr lang="en-US" sz="1200" kern="1200" dirty="0" smtClean="0">
                <a:solidFill>
                  <a:schemeClr val="tx1"/>
                </a:solidFill>
                <a:latin typeface="+mn-lt"/>
                <a:ea typeface="+mn-ea"/>
                <a:cs typeface="+mn-cs"/>
              </a:rPr>
              <a:t> &amp; Desktop Connection control panel.  The new </a:t>
            </a:r>
            <a:r>
              <a:rPr lang="en-US" sz="1200" kern="1200" dirty="0" err="1" smtClean="0">
                <a:solidFill>
                  <a:schemeClr val="tx1"/>
                </a:solidFill>
                <a:latin typeface="+mn-lt"/>
                <a:ea typeface="+mn-ea"/>
                <a:cs typeface="+mn-cs"/>
              </a:rPr>
              <a:t>RemoteApp</a:t>
            </a:r>
            <a:r>
              <a:rPr lang="en-US" sz="1200" kern="1200" dirty="0" smtClean="0">
                <a:solidFill>
                  <a:schemeClr val="tx1"/>
                </a:solidFill>
                <a:latin typeface="+mn-lt"/>
                <a:ea typeface="+mn-ea"/>
                <a:cs typeface="+mn-cs"/>
              </a:rPr>
              <a:t> &amp; Desktop Web Access provides the ability to connect to resources from Vista &amp; XP in addition to Windows  We need to decide if we are willing to use this word.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kern="1200" dirty="0" smtClean="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kern="1200" dirty="0" smtClean="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tx1"/>
                </a:solidFill>
                <a:latin typeface="+mn-lt"/>
                <a:ea typeface="+mn-ea"/>
                <a:cs typeface="+mn-cs"/>
              </a:rPr>
              <a:t>Improving User Experience through new Remote Desktop Protocol capabilities. </a:t>
            </a:r>
            <a:r>
              <a:rPr lang="en-US" sz="1200" kern="1200" dirty="0" smtClean="0">
                <a:solidFill>
                  <a:schemeClr val="tx1"/>
                </a:solidFill>
                <a:latin typeface="+mn-lt"/>
                <a:ea typeface="+mn-ea"/>
                <a:cs typeface="+mn-cs"/>
              </a:rPr>
              <a:t>These new capabilities, enabled with Windows Server 2008 R2 in combination with Windows7 Enterprise Edition and Ultimate Edition, improve significantly the experience of remote users, making it more similar to the experience enjoyed by users accessing local computing resources.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latin typeface="+mn-lt"/>
              <a:ea typeface="+mn-ea"/>
              <a:cs typeface="+mn-cs"/>
            </a:endParaRPr>
          </a:p>
          <a:p>
            <a:pPr lvl="0"/>
            <a:r>
              <a:rPr lang="en-US" sz="1200" b="1" kern="1200" dirty="0" smtClean="0">
                <a:solidFill>
                  <a:schemeClr val="tx1"/>
                </a:solidFill>
                <a:latin typeface="+mn-lt"/>
                <a:ea typeface="+mn-ea"/>
                <a:cs typeface="+mn-cs"/>
              </a:rPr>
              <a:t>We have a</a:t>
            </a:r>
            <a:r>
              <a:rPr lang="en-US" sz="1200" b="1" kern="1200" baseline="0" dirty="0" smtClean="0">
                <a:solidFill>
                  <a:schemeClr val="tx1"/>
                </a:solidFill>
                <a:latin typeface="+mn-lt"/>
                <a:ea typeface="+mn-ea"/>
                <a:cs typeface="+mn-cs"/>
              </a:rPr>
              <a:t> more complete remote application and desktop access solution.</a:t>
            </a:r>
          </a:p>
          <a:p>
            <a:pPr lvl="0"/>
            <a:endParaRPr lang="en-US" sz="1200" b="1" kern="1200" baseline="0" dirty="0" smtClean="0">
              <a:solidFill>
                <a:schemeClr val="tx1"/>
              </a:solidFill>
              <a:latin typeface="+mn-lt"/>
              <a:ea typeface="+mn-ea"/>
              <a:cs typeface="+mn-cs"/>
            </a:endParaRPr>
          </a:p>
          <a:p>
            <a:pPr lvl="0"/>
            <a:endParaRPr lang="en-US" sz="1200" b="1" kern="1200" baseline="0" dirty="0" smtClean="0">
              <a:solidFill>
                <a:schemeClr val="tx1"/>
              </a:solidFill>
              <a:latin typeface="+mn-lt"/>
              <a:ea typeface="+mn-ea"/>
              <a:cs typeface="+mn-cs"/>
            </a:endParaRPr>
          </a:p>
          <a:p>
            <a:pPr lvl="0"/>
            <a:endParaRPr lang="en-US" sz="1200" b="1" kern="1200" baseline="0" dirty="0" smtClean="0">
              <a:solidFill>
                <a:schemeClr val="tx1"/>
              </a:solidFill>
              <a:latin typeface="+mn-lt"/>
              <a:ea typeface="+mn-ea"/>
              <a:cs typeface="+mn-cs"/>
            </a:endParaRPr>
          </a:p>
          <a:p>
            <a:pPr lvl="0"/>
            <a:endParaRPr lang="en-US" sz="1200" b="1" kern="1200" baseline="0" dirty="0" smtClean="0">
              <a:solidFill>
                <a:schemeClr val="tx1"/>
              </a:solidFill>
              <a:latin typeface="+mn-lt"/>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The New Remote Desktop &amp; Application connections provides a set of resources, such as </a:t>
            </a:r>
            <a:r>
              <a:rPr lang="en-US" sz="1200" kern="1200" dirty="0" err="1" smtClean="0">
                <a:solidFill>
                  <a:schemeClr val="tx1"/>
                </a:solidFill>
                <a:latin typeface="+mn-lt"/>
                <a:ea typeface="+mn-ea"/>
                <a:cs typeface="+mn-cs"/>
              </a:rPr>
              <a:t>RemoteApp</a:t>
            </a:r>
            <a:r>
              <a:rPr lang="en-US" sz="1200" kern="1200" dirty="0" smtClean="0">
                <a:solidFill>
                  <a:schemeClr val="tx1"/>
                </a:solidFill>
                <a:latin typeface="+mn-lt"/>
                <a:ea typeface="+mn-ea"/>
                <a:cs typeface="+mn-cs"/>
              </a:rPr>
              <a:t> programs and Remote Desktops.  These connections are presented to Windows 7 users using the new </a:t>
            </a:r>
            <a:r>
              <a:rPr lang="en-US" sz="1200" kern="1200" dirty="0" err="1" smtClean="0">
                <a:solidFill>
                  <a:schemeClr val="tx1"/>
                </a:solidFill>
                <a:latin typeface="+mn-lt"/>
                <a:ea typeface="+mn-ea"/>
                <a:cs typeface="+mn-cs"/>
              </a:rPr>
              <a:t>RemoteApp</a:t>
            </a:r>
            <a:r>
              <a:rPr lang="en-US" sz="1200" kern="1200" dirty="0" smtClean="0">
                <a:solidFill>
                  <a:schemeClr val="tx1"/>
                </a:solidFill>
                <a:latin typeface="+mn-lt"/>
                <a:ea typeface="+mn-ea"/>
                <a:cs typeface="+mn-cs"/>
              </a:rPr>
              <a:t> &amp; Desktop Connection control panel.  The new </a:t>
            </a:r>
            <a:r>
              <a:rPr lang="en-US" sz="1200" kern="1200" dirty="0" err="1" smtClean="0">
                <a:solidFill>
                  <a:schemeClr val="tx1"/>
                </a:solidFill>
                <a:latin typeface="+mn-lt"/>
                <a:ea typeface="+mn-ea"/>
                <a:cs typeface="+mn-cs"/>
              </a:rPr>
              <a:t>RemoteApp</a:t>
            </a:r>
            <a:r>
              <a:rPr lang="en-US" sz="1200" kern="1200" dirty="0" smtClean="0">
                <a:solidFill>
                  <a:schemeClr val="tx1"/>
                </a:solidFill>
                <a:latin typeface="+mn-lt"/>
                <a:ea typeface="+mn-ea"/>
                <a:cs typeface="+mn-cs"/>
              </a:rPr>
              <a:t> &amp; Desktop Web Access provides the ability to connect to resources from Vista &amp; XP in addition to Windows 7.</a:t>
            </a:r>
          </a:p>
          <a:p>
            <a:pPr marL="457200" marR="0" lvl="1" indent="0" algn="l" defTabSz="914400" rtl="0" eaLnBrk="1" fontAlgn="auto" latinLnBrk="0" hangingPunct="1">
              <a:lnSpc>
                <a:spcPct val="100000"/>
              </a:lnSpc>
              <a:spcBef>
                <a:spcPts val="0"/>
              </a:spcBef>
              <a:spcAft>
                <a:spcPts val="0"/>
              </a:spcAft>
              <a:buClrTx/>
              <a:buSzTx/>
              <a:buFontTx/>
              <a:buNone/>
              <a:tabLst/>
              <a:defRPr/>
            </a:pPr>
            <a:endParaRPr lang="en-US" sz="1200" b="1" kern="1200" dirty="0" smtClean="0">
              <a:solidFill>
                <a:schemeClr val="tx1"/>
              </a:solidFill>
              <a:latin typeface="+mn-lt"/>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r>
              <a:rPr lang="en-US" sz="1200" b="1" kern="1200" dirty="0" err="1" smtClean="0">
                <a:solidFill>
                  <a:schemeClr val="tx1"/>
                </a:solidFill>
                <a:latin typeface="+mn-lt"/>
                <a:ea typeface="+mn-ea"/>
                <a:cs typeface="+mn-cs"/>
              </a:rPr>
              <a:t>RemoteApp</a:t>
            </a:r>
            <a:r>
              <a:rPr lang="en-US" sz="1200" b="1" kern="1200" dirty="0" smtClean="0">
                <a:solidFill>
                  <a:schemeClr val="tx1"/>
                </a:solidFill>
                <a:latin typeface="+mn-lt"/>
                <a:ea typeface="+mn-ea"/>
                <a:cs typeface="+mn-cs"/>
              </a:rPr>
              <a:t> &amp; Desktop Web Access -</a:t>
            </a:r>
            <a:r>
              <a:rPr lang="en-US" sz="1200" kern="1200" dirty="0" smtClean="0">
                <a:solidFill>
                  <a:schemeClr val="tx1"/>
                </a:solidFill>
                <a:latin typeface="+mn-lt"/>
                <a:ea typeface="+mn-ea"/>
                <a:cs typeface="+mn-cs"/>
              </a:rPr>
              <a:t> provides integration with </a:t>
            </a:r>
            <a:r>
              <a:rPr lang="en-US" sz="1200" kern="1200" dirty="0" err="1" smtClean="0">
                <a:solidFill>
                  <a:schemeClr val="tx1"/>
                </a:solidFill>
                <a:latin typeface="+mn-lt"/>
                <a:ea typeface="+mn-ea"/>
                <a:cs typeface="+mn-cs"/>
              </a:rPr>
              <a:t>RemoteApp</a:t>
            </a:r>
            <a:r>
              <a:rPr lang="en-US" sz="1200" kern="1200" dirty="0" smtClean="0">
                <a:solidFill>
                  <a:schemeClr val="tx1"/>
                </a:solidFill>
                <a:latin typeface="+mn-lt"/>
                <a:ea typeface="+mn-ea"/>
                <a:cs typeface="+mn-cs"/>
              </a:rPr>
              <a:t> &amp; Desktop Connections to ensure a consistent list of applications is available to the user at all time, irrespective of the desktop OS used.  The default web page provides a fresh and inviting look and feel and includes a new web based login with integrated single sign-on. </a:t>
            </a:r>
          </a:p>
          <a:p>
            <a:pPr marL="457200" marR="0" lvl="1"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latin typeface="+mn-lt"/>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tx1"/>
                </a:solidFill>
                <a:latin typeface="+mn-lt"/>
                <a:ea typeface="+mn-ea"/>
                <a:cs typeface="+mn-cs"/>
              </a:rPr>
              <a:t>Remote Desktop Gateway </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RDG securely provides access to these resources from Internet without the need for opening additional ports or the use of a VPN.  RDG provides this by tunneling RDP over HTTPS and incorporating may security conscious features; in addition to the features from previous releases we have added</a:t>
            </a:r>
            <a:r>
              <a:rPr lang="en-US" dirty="0" smtClean="0"/>
              <a:t> </a:t>
            </a:r>
            <a:r>
              <a:rPr lang="en-US" sz="1200" kern="1200" dirty="0" smtClean="0">
                <a:solidFill>
                  <a:schemeClr val="tx1"/>
                </a:solidFill>
                <a:latin typeface="+mn-lt"/>
                <a:ea typeface="+mn-ea"/>
                <a:cs typeface="+mn-cs"/>
              </a:rPr>
              <a:t> This stuff is pretty good, almost needs its own section, perhaps we should have a security section</a:t>
            </a:r>
          </a:p>
          <a:p>
            <a:pPr lvl="0"/>
            <a:endParaRPr lang="en-US" sz="1200" b="1" kern="1200" dirty="0" smtClean="0">
              <a:solidFill>
                <a:schemeClr val="tx1"/>
              </a:solidFill>
              <a:latin typeface="+mn-lt"/>
              <a:ea typeface="+mn-ea"/>
              <a:cs typeface="+mn-cs"/>
            </a:endParaRPr>
          </a:p>
          <a:p>
            <a:pPr lvl="0"/>
            <a:endParaRPr lang="en-US" sz="1200" b="1" kern="1200" dirty="0" smtClean="0">
              <a:solidFill>
                <a:schemeClr val="tx1"/>
              </a:solidFill>
              <a:latin typeface="+mn-lt"/>
              <a:ea typeface="+mn-ea"/>
              <a:cs typeface="+mn-cs"/>
            </a:endParaRPr>
          </a:p>
          <a:p>
            <a:pPr lvl="0"/>
            <a:endParaRPr lang="en-US" sz="1200" kern="1200" dirty="0" smtClean="0">
              <a:solidFill>
                <a:schemeClr val="tx1"/>
              </a:solidFill>
              <a:latin typeface="+mn-lt"/>
              <a:ea typeface="+mn-ea"/>
              <a:cs typeface="+mn-cs"/>
            </a:endParaRPr>
          </a:p>
          <a:p>
            <a:pPr lvl="0"/>
            <a:r>
              <a:rPr lang="en-US" sz="1200" b="1" kern="1200" dirty="0" smtClean="0">
                <a:solidFill>
                  <a:schemeClr val="tx1"/>
                </a:solidFill>
                <a:latin typeface="+mn-lt"/>
                <a:ea typeface="+mn-ea"/>
                <a:cs typeface="+mn-cs"/>
              </a:rPr>
              <a:t>Completing the Remote Desktop Services toolset addressing customer </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needs.</a:t>
            </a:r>
            <a:r>
              <a:rPr lang="en-US" sz="1200" kern="1200" dirty="0" smtClean="0">
                <a:solidFill>
                  <a:schemeClr val="tx1"/>
                </a:solidFill>
                <a:latin typeface="+mn-lt"/>
                <a:ea typeface="+mn-ea"/>
                <a:cs typeface="+mn-cs"/>
              </a:rPr>
              <a:t> Remote Desktops Services in Windows Server 2008 R2 focuses on improving management for all the existing scenarios delivered previously in Terminal Services and the exciting new scenarios in Remote Desktop Services; additionally we have added features to help improve application compatibility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latin typeface="+mn-lt"/>
              <a:ea typeface="+mn-ea"/>
              <a:cs typeface="+mn-cs"/>
            </a:endParaRPr>
          </a:p>
          <a:p>
            <a:pPr lvl="0"/>
            <a:endParaRPr lang="en-US" dirty="0"/>
          </a:p>
        </p:txBody>
      </p:sp>
      <p:sp>
        <p:nvSpPr>
          <p:cNvPr id="4" name="Slide Number Placeholder 3"/>
          <p:cNvSpPr>
            <a:spLocks noGrp="1"/>
          </p:cNvSpPr>
          <p:nvPr>
            <p:ph type="sldNum" sz="quarter" idx="10"/>
          </p:nvPr>
        </p:nvSpPr>
        <p:spPr/>
        <p:txBody>
          <a:bodyPr/>
          <a:lstStyle/>
          <a:p>
            <a:fld id="{20766135-5BE9-43B2-B049-D2A7173BE22A}" type="slidenum">
              <a:rPr lang="en-US" smtClean="0"/>
              <a:pPr/>
              <a:t>22</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US" sz="1200" b="1" kern="1200" dirty="0" smtClean="0">
                <a:solidFill>
                  <a:schemeClr val="tx1"/>
                </a:solidFill>
                <a:latin typeface="+mn-lt"/>
                <a:ea typeface="+mn-ea"/>
                <a:cs typeface="+mn-cs"/>
              </a:rPr>
              <a:t>Hyper-V support for VDI -</a:t>
            </a:r>
            <a:r>
              <a:rPr lang="en-US" sz="1200" b="1" kern="1200" baseline="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Providing a better virtualization platform for scalable and highly available VDI deployments</a:t>
            </a:r>
            <a:endParaRPr lang="en-US" sz="1200" kern="1200" dirty="0" smtClean="0">
              <a:solidFill>
                <a:schemeClr val="tx1"/>
              </a:solidFill>
              <a:latin typeface="+mn-lt"/>
              <a:ea typeface="+mn-ea"/>
              <a:cs typeface="+mn-cs"/>
            </a:endParaRPr>
          </a:p>
          <a:p>
            <a:pPr lvl="1"/>
            <a:r>
              <a:rPr lang="en-US" sz="1200" b="1" kern="1200" dirty="0" smtClean="0">
                <a:solidFill>
                  <a:schemeClr val="tx1"/>
                </a:solidFill>
                <a:latin typeface="+mn-lt"/>
                <a:ea typeface="+mn-ea"/>
                <a:cs typeface="+mn-cs"/>
              </a:rPr>
              <a:t>Live Migration of Virtual Machines –</a:t>
            </a:r>
            <a:r>
              <a:rPr lang="en-US" sz="1200" kern="1200" dirty="0" smtClean="0">
                <a:solidFill>
                  <a:schemeClr val="tx1"/>
                </a:solidFill>
                <a:latin typeface="+mn-lt"/>
                <a:ea typeface="+mn-ea"/>
                <a:cs typeface="+mn-cs"/>
              </a:rPr>
              <a:t> With Live Migration, there will be no perceived downtime in the desktop workloads running in the VM, and network connections from and to the VM being migrated will stay connected. This capability will be possible between hosts within a High Availability cluster.</a:t>
            </a:r>
          </a:p>
          <a:p>
            <a:pPr lvl="1"/>
            <a:r>
              <a:rPr lang="en-US" sz="1200" b="1" kern="1200" dirty="0" smtClean="0">
                <a:solidFill>
                  <a:schemeClr val="tx1"/>
                </a:solidFill>
                <a:latin typeface="+mn-lt"/>
                <a:ea typeface="+mn-ea"/>
                <a:cs typeface="+mn-cs"/>
              </a:rPr>
              <a:t>Support for Enhanced Virtualization Capabilities in the Hardware –</a:t>
            </a:r>
            <a:r>
              <a:rPr lang="en-US" sz="1200" kern="1200" dirty="0" smtClean="0">
                <a:solidFill>
                  <a:schemeClr val="tx1"/>
                </a:solidFill>
                <a:latin typeface="+mn-lt"/>
                <a:ea typeface="+mn-ea"/>
                <a:cs typeface="+mn-cs"/>
              </a:rPr>
              <a:t> Support for Nested Page Tables (NPT) and Extended Page tables (EPT) in Intel and AMD hardware. These capabilities improve the performance of translation of memory addresses.</a:t>
            </a:r>
          </a:p>
          <a:p>
            <a:pPr lvl="1"/>
            <a:endParaRPr lang="en-US" sz="1200" kern="1200" dirty="0" smtClean="0">
              <a:solidFill>
                <a:schemeClr val="tx1"/>
              </a:solidFill>
              <a:latin typeface="+mn-lt"/>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The</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new </a:t>
            </a:r>
            <a:r>
              <a:rPr lang="en-US" sz="1200" b="1" kern="1200" dirty="0" smtClean="0">
                <a:solidFill>
                  <a:schemeClr val="tx1"/>
                </a:solidFill>
                <a:latin typeface="+mn-lt"/>
                <a:ea typeface="+mn-ea"/>
                <a:cs typeface="+mn-cs"/>
              </a:rPr>
              <a:t>Remote Desktop Connection Broker, </a:t>
            </a:r>
            <a:r>
              <a:rPr lang="en-US" sz="1200" kern="1200" dirty="0" smtClean="0">
                <a:solidFill>
                  <a:schemeClr val="tx1"/>
                </a:solidFill>
                <a:latin typeface="+mn-lt"/>
                <a:ea typeface="+mn-ea"/>
                <a:cs typeface="+mn-cs"/>
              </a:rPr>
              <a:t>which extends the Session Broker capabilities already found in Windows Server 2008, creates a unified admin experience for traditional session-based remote desktops and (new) virtual machine-based remote desktops. The two key deployment scenarios supported by the Remote Desktop Connection Broker,</a:t>
            </a:r>
            <a:r>
              <a:rPr lang="en-US" sz="1200" kern="1200" baseline="0" dirty="0" smtClean="0">
                <a:solidFill>
                  <a:schemeClr val="tx1"/>
                </a:solidFill>
                <a:latin typeface="+mn-lt"/>
                <a:ea typeface="+mn-ea"/>
                <a:cs typeface="+mn-cs"/>
              </a:rPr>
              <a:t> besides traditional TS, </a:t>
            </a:r>
            <a:r>
              <a:rPr lang="en-US" sz="1200" kern="1200" dirty="0" smtClean="0">
                <a:solidFill>
                  <a:schemeClr val="tx1"/>
                </a:solidFill>
                <a:latin typeface="+mn-lt"/>
                <a:ea typeface="+mn-ea"/>
                <a:cs typeface="+mn-cs"/>
              </a:rPr>
              <a:t>are persistent (permanent) VMs and pooled VMs. In either case, the in-box solution supports storage of the image(s) on the Hyper-V host.</a:t>
            </a:r>
          </a:p>
          <a:p>
            <a:pPr marL="457200" marR="0" lvl="1"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latin typeface="+mn-lt"/>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tx1"/>
                </a:solidFill>
                <a:latin typeface="+mn-lt"/>
                <a:ea typeface="+mn-ea"/>
                <a:cs typeface="+mn-cs"/>
              </a:rPr>
              <a:t>SCVMM 2008 </a:t>
            </a:r>
            <a:r>
              <a:rPr lang="en-US" sz="1200" kern="1200" dirty="0" smtClean="0">
                <a:solidFill>
                  <a:schemeClr val="tx1"/>
                </a:solidFill>
                <a:latin typeface="+mn-lt"/>
                <a:ea typeface="+mn-ea"/>
                <a:cs typeface="+mn-cs"/>
              </a:rPr>
              <a:t>support provides</a:t>
            </a:r>
            <a:r>
              <a:rPr lang="en-US" sz="1200" kern="1200" baseline="0" dirty="0" smtClean="0">
                <a:solidFill>
                  <a:schemeClr val="tx1"/>
                </a:solidFill>
                <a:latin typeface="+mn-lt"/>
                <a:ea typeface="+mn-ea"/>
                <a:cs typeface="+mn-cs"/>
              </a:rPr>
              <a:t> intelligent placement of VMs during placement, fast and reliable P2V and V2V (VMware to Hyper-V)  conversions as well monitoring of all virtual and physical assets from “one single pane of glass”.</a:t>
            </a:r>
            <a:endParaRPr lang="en-US" sz="1200"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20766135-5BE9-43B2-B049-D2A7173BE22A}" type="slidenum">
              <a:rPr lang="en-US" smtClean="0"/>
              <a:pPr/>
              <a:t>23</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0766135-5BE9-43B2-B049-D2A7173BE22A}" type="slidenum">
              <a:rPr lang="en-US" smtClean="0"/>
              <a:pPr/>
              <a:t>24</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9463" y="600075"/>
            <a:ext cx="2047875" cy="1536700"/>
          </a:xfrm>
        </p:spPr>
      </p:sp>
      <p:sp>
        <p:nvSpPr>
          <p:cNvPr id="3" name="Notes Placeholder 2"/>
          <p:cNvSpPr>
            <a:spLocks noGrp="1"/>
          </p:cNvSpPr>
          <p:nvPr>
            <p:ph type="body" idx="1"/>
          </p:nvPr>
        </p:nvSpPr>
        <p:spPr>
          <a:xfrm>
            <a:off x="685800" y="2169165"/>
            <a:ext cx="5486400" cy="6289035"/>
          </a:xfrm>
        </p:spPr>
        <p:txBody>
          <a:bodyPr>
            <a:normAutofit fontScale="92500" lnSpcReduction="20000"/>
          </a:bodyPr>
          <a:lstStyle/>
          <a:p>
            <a:endParaRPr lang="en-US" sz="1200" dirty="0" smtClean="0">
              <a:latin typeface="+mn-lt"/>
              <a:ea typeface="Calibri"/>
              <a:cs typeface="Times New Roman"/>
            </a:endParaRPr>
          </a:p>
        </p:txBody>
      </p:sp>
      <p:sp>
        <p:nvSpPr>
          <p:cNvPr id="4" name="Slide Number Placeholder 3"/>
          <p:cNvSpPr>
            <a:spLocks noGrp="1"/>
          </p:cNvSpPr>
          <p:nvPr>
            <p:ph type="sldNum" sz="quarter" idx="10"/>
          </p:nvPr>
        </p:nvSpPr>
        <p:spPr/>
        <p:txBody>
          <a:bodyPr/>
          <a:lstStyle/>
          <a:p>
            <a:fld id="{ABD38DB5-6728-4F7A-8380-7EB3348750F5}" type="slidenum">
              <a:rPr lang="en-US" smtClean="0"/>
              <a:pPr/>
              <a:t>26</a:t>
            </a:fld>
            <a:endParaRPr lang="en-US"/>
          </a:p>
        </p:txBody>
      </p:sp>
      <p:sp>
        <p:nvSpPr>
          <p:cNvPr id="8" name="Header Placeholder 7"/>
          <p:cNvSpPr>
            <a:spLocks noGrp="1"/>
          </p:cNvSpPr>
          <p:nvPr>
            <p:ph type="hdr" sz="quarter" idx="11"/>
          </p:nvPr>
        </p:nvSpPr>
        <p:spPr/>
        <p:txBody>
          <a:bodyPr/>
          <a:lstStyle/>
          <a:p>
            <a:r>
              <a:rPr lang="en-US" smtClean="0"/>
              <a:t>Microsoft Confiential: Preliminary Information: NDA Only</a:t>
            </a:r>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24DEC4C-3E6E-4C09-B67F-965AEED1CACC}" type="slidenum">
              <a:rPr lang="en-US" smtClean="0"/>
              <a:pPr/>
              <a:t>27</a:t>
            </a:fld>
            <a:endParaRPr lang="en-US" dirty="0"/>
          </a:p>
        </p:txBody>
      </p:sp>
      <p:sp>
        <p:nvSpPr>
          <p:cNvPr id="5" name="Header Placeholder 4"/>
          <p:cNvSpPr>
            <a:spLocks noGrp="1"/>
          </p:cNvSpPr>
          <p:nvPr>
            <p:ph type="hdr" sz="quarter" idx="11"/>
          </p:nvPr>
        </p:nvSpPr>
        <p:spPr/>
        <p:txBody>
          <a:bodyPr/>
          <a:lstStyle/>
          <a:p>
            <a:r>
              <a:rPr lang="en-US" smtClean="0"/>
              <a:t>Microsoft Confiential: Preliminary Information: NDA Only</a:t>
            </a:r>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B263312-38AA-4E1E-B2B5-0F8F122B24FE}" type="slidenum">
              <a:rPr lang="en-US" smtClean="0"/>
              <a:pPr/>
              <a:t>28</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B263312-38AA-4E1E-B2B5-0F8F122B24FE}" type="slidenum">
              <a:rPr lang="en-US" smtClean="0"/>
              <a:pPr/>
              <a:t>29</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B263312-38AA-4E1E-B2B5-0F8F122B24FE}" type="slidenum">
              <a:rPr lang="en-US" smtClean="0"/>
              <a:pPr/>
              <a:t>30</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14339">
              <a:defRPr/>
            </a:pPr>
            <a:endParaRPr lang="en-US" baseline="0" dirty="0" smtClean="0"/>
          </a:p>
        </p:txBody>
      </p:sp>
      <p:sp>
        <p:nvSpPr>
          <p:cNvPr id="4" name="Slide Number Placeholder 3"/>
          <p:cNvSpPr>
            <a:spLocks noGrp="1"/>
          </p:cNvSpPr>
          <p:nvPr>
            <p:ph type="sldNum" sz="quarter" idx="10"/>
          </p:nvPr>
        </p:nvSpPr>
        <p:spPr/>
        <p:txBody>
          <a:bodyPr/>
          <a:lstStyle/>
          <a:p>
            <a:fld id="{C667FDF7-447C-4E47-9CC4-7B0DB5FC23F9}" type="slidenum">
              <a:rPr lang="en-US" smtClean="0"/>
              <a:pPr/>
              <a:t>40</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143000" y="685800"/>
            <a:ext cx="4572000" cy="3429000"/>
          </a:xfrm>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03CAFF98-0186-4E35-9256-08E03160E0B8}" type="slidenum">
              <a:rPr lang="en-GB" smtClean="0"/>
              <a:pPr/>
              <a:t>42</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30250" y="1905000"/>
            <a:ext cx="7681913" cy="1523495"/>
          </a:xfrm>
        </p:spPr>
        <p:txBody>
          <a:bodyPr vert="horz" wrap="square" lIns="0" tIns="0" rIns="0" bIns="0" rtlCol="0" anchor="ctr" anchorCtr="0">
            <a:noAutofit/>
          </a:bodyPr>
          <a:lstStyle>
            <a:lvl1pPr algn="l" defTabSz="914363" rtl="0" eaLnBrk="1" latinLnBrk="0" hangingPunct="1">
              <a:lnSpc>
                <a:spcPct val="90000"/>
              </a:lnSpc>
              <a:spcBef>
                <a:spcPct val="0"/>
              </a:spcBef>
              <a:buNone/>
              <a:defRPr lang="en-US" sz="5400" b="0" kern="1200" cap="none" spc="-150" dirty="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Calibri" pitchFamily="34" charset="0"/>
                <a:ea typeface="+mn-ea"/>
                <a:cs typeface="Calibri" pitchFamily="34"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730249" y="4344988"/>
            <a:ext cx="7681913" cy="461665"/>
          </a:xfrm>
        </p:spPr>
        <p:txBody>
          <a:bodyPr>
            <a:noAutofit/>
          </a:bodyPr>
          <a:lstStyle>
            <a:lvl1pPr marL="0" indent="0" algn="l">
              <a:lnSpc>
                <a:spcPct val="90000"/>
              </a:lnSpc>
              <a:spcBef>
                <a:spcPts val="0"/>
              </a:spcBef>
              <a:buNone/>
              <a:defRPr>
                <a:solidFill>
                  <a:schemeClr val="tx1"/>
                </a:solidFill>
                <a:latin typeface="Calibri" pitchFamily="34" charset="0"/>
                <a:cs typeface="Calibri" pitchFamily="34" charset="0"/>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dirty="0" smtClean="0"/>
              <a:t>Click to edit Master subtitle style</a:t>
            </a:r>
            <a:endParaRPr lang="en-US" dirty="0"/>
          </a:p>
        </p:txBody>
      </p:sp>
      <p:pic>
        <p:nvPicPr>
          <p:cNvPr id="4" name="Picture 2" descr="https://mediabank.partners.extranet.microsoft.com/transfer/radAEF91/0/Windows7_h_rgb.png"/>
          <p:cNvPicPr>
            <a:picLocks noChangeAspect="1" noChangeArrowheads="1"/>
          </p:cNvPicPr>
          <p:nvPr userDrawn="1"/>
        </p:nvPicPr>
        <p:blipFill>
          <a:blip r:embed="rId2" cstate="print"/>
          <a:srcRect/>
          <a:stretch>
            <a:fillRect/>
          </a:stretch>
        </p:blipFill>
        <p:spPr bwMode="auto">
          <a:xfrm>
            <a:off x="5105400" y="5992368"/>
            <a:ext cx="3505200" cy="560832"/>
          </a:xfrm>
          <a:prstGeom prst="rect">
            <a:avLst/>
          </a:prstGeom>
          <a:noFill/>
        </p:spPr>
      </p:pic>
      <p:pic>
        <p:nvPicPr>
          <p:cNvPr id="6" name="Picture 2" descr="http://infoweb2007/sites/Springboard/team/Shared%20Documents/STEP/Logos/STEP%20Logo%20Vertical%20Web.jpg"/>
          <p:cNvPicPr>
            <a:picLocks noChangeAspect="1" noChangeArrowheads="1"/>
          </p:cNvPicPr>
          <p:nvPr userDrawn="1"/>
        </p:nvPicPr>
        <p:blipFill>
          <a:blip r:embed="rId3" cstate="print"/>
          <a:srcRect/>
          <a:stretch>
            <a:fillRect/>
          </a:stretch>
        </p:blipFill>
        <p:spPr bwMode="auto">
          <a:xfrm>
            <a:off x="533400" y="1371600"/>
            <a:ext cx="1600200" cy="2490878"/>
          </a:xfrm>
          <a:prstGeom prst="rect">
            <a:avLst/>
          </a:prstGeom>
          <a:noFill/>
        </p:spPr>
      </p:pic>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0"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Calibri" pitchFamily="34" charset="0"/>
                <a:ea typeface="+mn-ea"/>
                <a:cs typeface="Calibri" pitchFamily="34" charset="0"/>
              </a:defRPr>
            </a:lvl1pPr>
          </a:lstStyle>
          <a:p>
            <a:pPr lvl="0"/>
            <a:r>
              <a:rPr lang="en-US" dirty="0" smtClean="0"/>
              <a:t>click to…</a:t>
            </a:r>
          </a:p>
        </p:txBody>
      </p:sp>
      <p:pic>
        <p:nvPicPr>
          <p:cNvPr id="5" name="Picture 2" descr="https://mediabank.partners.extranet.microsoft.com/transfer/radAEF91/0/Windows7_h_rgb.png"/>
          <p:cNvPicPr>
            <a:picLocks noChangeAspect="1" noChangeArrowheads="1"/>
          </p:cNvPicPr>
          <p:nvPr userDrawn="1"/>
        </p:nvPicPr>
        <p:blipFill>
          <a:blip r:embed="rId2" cstate="print"/>
          <a:srcRect/>
          <a:stretch>
            <a:fillRect/>
          </a:stretch>
        </p:blipFill>
        <p:spPr bwMode="auto">
          <a:xfrm>
            <a:off x="3829050" y="6553200"/>
            <a:ext cx="1428750" cy="228600"/>
          </a:xfrm>
          <a:prstGeom prst="rect">
            <a:avLst/>
          </a:prstGeom>
          <a:noFill/>
        </p:spPr>
      </p:pic>
      <p:sp>
        <p:nvSpPr>
          <p:cNvPr id="8" name="Slide Number Placeholder 5"/>
          <p:cNvSpPr>
            <a:spLocks noGrp="1"/>
          </p:cNvSpPr>
          <p:nvPr>
            <p:ph type="sldNum" sz="quarter" idx="4"/>
          </p:nvPr>
        </p:nvSpPr>
        <p:spPr>
          <a:xfrm>
            <a:off x="6781800" y="6492875"/>
            <a:ext cx="2133600" cy="365125"/>
          </a:xfrm>
          <a:prstGeom prst="rect">
            <a:avLst/>
          </a:prstGeom>
        </p:spPr>
        <p:txBody>
          <a:bodyPr vert="horz" lIns="91440" tIns="45720" rIns="91440" bIns="45720" rtlCol="0" anchor="ctr"/>
          <a:lstStyle>
            <a:lvl1pPr algn="r">
              <a:defRPr sz="1000">
                <a:solidFill>
                  <a:schemeClr val="tx1">
                    <a:tint val="75000"/>
                  </a:schemeClr>
                </a:solidFill>
                <a:latin typeface="Calibri" pitchFamily="34" charset="0"/>
                <a:cs typeface="Calibri" pitchFamily="34" charset="0"/>
              </a:defRPr>
            </a:lvl1pPr>
          </a:lstStyle>
          <a:p>
            <a:fld id="{B56CFCB6-BE43-43CE-BFC8-4F7310A591C8}" type="slidenum">
              <a:rPr lang="en-US" smtClean="0"/>
              <a:pPr/>
              <a:t>‹Nr.›</a:t>
            </a:fld>
            <a:endParaRPr lang="en-US" dirty="0"/>
          </a:p>
        </p:txBody>
      </p:sp>
      <p:pic>
        <p:nvPicPr>
          <p:cNvPr id="9" name="Picture 2" descr="http://infoweb2007/sites/Springboard/team/Shared%20Documents/STEP/Logos/STEP%20Logo%20Horizontal%20Web.jpg"/>
          <p:cNvPicPr>
            <a:picLocks noChangeAspect="1" noChangeArrowheads="1"/>
          </p:cNvPicPr>
          <p:nvPr userDrawn="1"/>
        </p:nvPicPr>
        <p:blipFill>
          <a:blip r:embed="rId3" cstate="print"/>
          <a:srcRect/>
          <a:stretch>
            <a:fillRect/>
          </a:stretch>
        </p:blipFill>
        <p:spPr bwMode="auto">
          <a:xfrm>
            <a:off x="152401" y="6096000"/>
            <a:ext cx="1582208" cy="619125"/>
          </a:xfrm>
          <a:prstGeom prst="rect">
            <a:avLst/>
          </a:prstGeom>
          <a:noFill/>
        </p:spPr>
      </p:pic>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81000" y="97203"/>
            <a:ext cx="8382000" cy="664797"/>
          </a:xfrm>
        </p:spPr>
        <p:txBody>
          <a:bodyPr/>
          <a:lstStyle/>
          <a:p>
            <a:r>
              <a:rPr lang="en-US" smtClean="0"/>
              <a:t>Click to edit Master title style</a:t>
            </a:r>
            <a:endParaRPr lang="en-US" dirty="0"/>
          </a:p>
        </p:txBody>
      </p:sp>
      <p:sp>
        <p:nvSpPr>
          <p:cNvPr id="6" name="Text Placeholder 5"/>
          <p:cNvSpPr>
            <a:spLocks noGrp="1"/>
          </p:cNvSpPr>
          <p:nvPr>
            <p:ph type="body" sz="quarter" idx="10"/>
          </p:nvPr>
        </p:nvSpPr>
        <p:spPr>
          <a:xfrm>
            <a:off x="381000" y="1411552"/>
            <a:ext cx="8382000" cy="1618905"/>
          </a:xfrm>
        </p:spPr>
        <p:txBody>
          <a:bodyPr/>
          <a:lstStyle>
            <a:lvl1pPr>
              <a:lnSpc>
                <a:spcPct val="90000"/>
              </a:lnSpc>
              <a:defRPr sz="2400"/>
            </a:lvl1pPr>
            <a:lvl2pPr>
              <a:lnSpc>
                <a:spcPct val="90000"/>
              </a:lnSpc>
              <a:defRPr sz="2000"/>
            </a:lvl2pPr>
            <a:lvl3pPr>
              <a:lnSpc>
                <a:spcPct val="90000"/>
              </a:lnSpc>
              <a:defRPr sz="1800"/>
            </a:lvl3pPr>
            <a:lvl4pPr>
              <a:lnSpc>
                <a:spcPct val="90000"/>
              </a:lnSpc>
              <a:defRPr sz="1800"/>
            </a:lvl4pPr>
            <a:lvl5pPr>
              <a:lnSpc>
                <a:spcPct val="90000"/>
              </a:lnSpc>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4" name="Picture 2" descr="https://mediabank.partners.extranet.microsoft.com/transfer/radAEF91/0/Windows7_h_rgb.png"/>
          <p:cNvPicPr>
            <a:picLocks noChangeAspect="1" noChangeArrowheads="1"/>
          </p:cNvPicPr>
          <p:nvPr userDrawn="1"/>
        </p:nvPicPr>
        <p:blipFill>
          <a:blip r:embed="rId2" cstate="print"/>
          <a:srcRect/>
          <a:stretch>
            <a:fillRect/>
          </a:stretch>
        </p:blipFill>
        <p:spPr bwMode="auto">
          <a:xfrm>
            <a:off x="3829050" y="6553200"/>
            <a:ext cx="1428750" cy="228600"/>
          </a:xfrm>
          <a:prstGeom prst="rect">
            <a:avLst/>
          </a:prstGeom>
          <a:noFill/>
        </p:spPr>
      </p:pic>
      <p:sp>
        <p:nvSpPr>
          <p:cNvPr id="7" name="Slide Number Placeholder 5"/>
          <p:cNvSpPr>
            <a:spLocks noGrp="1"/>
          </p:cNvSpPr>
          <p:nvPr>
            <p:ph type="sldNum" sz="quarter" idx="4"/>
          </p:nvPr>
        </p:nvSpPr>
        <p:spPr>
          <a:xfrm>
            <a:off x="6781800" y="6492875"/>
            <a:ext cx="2133600" cy="365125"/>
          </a:xfrm>
          <a:prstGeom prst="rect">
            <a:avLst/>
          </a:prstGeom>
        </p:spPr>
        <p:txBody>
          <a:bodyPr vert="horz" lIns="91440" tIns="45720" rIns="91440" bIns="45720" rtlCol="0" anchor="ctr"/>
          <a:lstStyle>
            <a:lvl1pPr algn="r">
              <a:defRPr sz="1000">
                <a:solidFill>
                  <a:schemeClr val="tx1">
                    <a:tint val="75000"/>
                  </a:schemeClr>
                </a:solidFill>
                <a:latin typeface="Calibri" pitchFamily="34" charset="0"/>
                <a:cs typeface="Calibri" pitchFamily="34" charset="0"/>
              </a:defRPr>
            </a:lvl1pPr>
          </a:lstStyle>
          <a:p>
            <a:fld id="{B56CFCB6-BE43-43CE-BFC8-4F7310A591C8}" type="slidenum">
              <a:rPr lang="en-US" smtClean="0"/>
              <a:pPr/>
              <a:t>‹Nr.›</a:t>
            </a:fld>
            <a:endParaRPr lang="en-US" dirty="0"/>
          </a:p>
        </p:txBody>
      </p:sp>
      <p:pic>
        <p:nvPicPr>
          <p:cNvPr id="8" name="Picture 2" descr="http://infoweb2007/sites/Springboard/team/Shared%20Documents/STEP/Logos/STEP%20Logo%20Horizontal%20Web.jpg"/>
          <p:cNvPicPr>
            <a:picLocks noChangeAspect="1" noChangeArrowheads="1"/>
          </p:cNvPicPr>
          <p:nvPr userDrawn="1"/>
        </p:nvPicPr>
        <p:blipFill>
          <a:blip r:embed="rId3" cstate="print"/>
          <a:srcRect/>
          <a:stretch>
            <a:fillRect/>
          </a:stretch>
        </p:blipFill>
        <p:spPr bwMode="auto">
          <a:xfrm>
            <a:off x="152401" y="6096000"/>
            <a:ext cx="1582208" cy="619125"/>
          </a:xfrm>
          <a:prstGeom prst="rect">
            <a:avLst/>
          </a:prstGeom>
          <a:noFill/>
        </p:spPr>
      </p:pic>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381000" y="1412875"/>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4"/>
          </p:nvPr>
        </p:nvSpPr>
        <p:spPr>
          <a:xfrm>
            <a:off x="6781800" y="6492875"/>
            <a:ext cx="2133600" cy="365125"/>
          </a:xfrm>
          <a:prstGeom prst="rect">
            <a:avLst/>
          </a:prstGeom>
        </p:spPr>
        <p:txBody>
          <a:bodyPr vert="horz" lIns="91440" tIns="45720" rIns="91440" bIns="45720" rtlCol="0" anchor="ctr"/>
          <a:lstStyle>
            <a:lvl1pPr algn="r">
              <a:defRPr sz="1000">
                <a:solidFill>
                  <a:schemeClr val="tx1">
                    <a:tint val="75000"/>
                  </a:schemeClr>
                </a:solidFill>
                <a:latin typeface="Calibri" pitchFamily="34" charset="0"/>
                <a:cs typeface="Calibri" pitchFamily="34" charset="0"/>
              </a:defRPr>
            </a:lvl1pPr>
          </a:lstStyle>
          <a:p>
            <a:fld id="{B56CFCB6-BE43-43CE-BFC8-4F7310A591C8}" type="slidenum">
              <a:rPr lang="en-US" smtClean="0"/>
              <a:pPr/>
              <a:t>‹Nr.›</a:t>
            </a:fld>
            <a:endParaRPr lang="en-US" dirty="0"/>
          </a:p>
        </p:txBody>
      </p:sp>
      <p:pic>
        <p:nvPicPr>
          <p:cNvPr id="5" name="Picture 2" descr="https://mediabank.partners.extranet.microsoft.com/transfer/radAEF91/0/Windows7_h_rgb.png"/>
          <p:cNvPicPr>
            <a:picLocks noChangeAspect="1" noChangeArrowheads="1"/>
          </p:cNvPicPr>
          <p:nvPr userDrawn="1"/>
        </p:nvPicPr>
        <p:blipFill>
          <a:blip r:embed="rId2" cstate="print"/>
          <a:srcRect/>
          <a:stretch>
            <a:fillRect/>
          </a:stretch>
        </p:blipFill>
        <p:spPr bwMode="auto">
          <a:xfrm>
            <a:off x="3829050" y="6553200"/>
            <a:ext cx="1428750" cy="228600"/>
          </a:xfrm>
          <a:prstGeom prst="rect">
            <a:avLst/>
          </a:prstGeom>
          <a:noFill/>
        </p:spPr>
      </p:pic>
      <p:pic>
        <p:nvPicPr>
          <p:cNvPr id="7" name="Picture 2" descr="http://infoweb2007/sites/Springboard/team/Shared%20Documents/STEP/Logos/STEP%20Logo%20Horizontal%20Web.jpg"/>
          <p:cNvPicPr>
            <a:picLocks noChangeAspect="1" noChangeArrowheads="1"/>
          </p:cNvPicPr>
          <p:nvPr userDrawn="1"/>
        </p:nvPicPr>
        <p:blipFill>
          <a:blip r:embed="rId3" cstate="print"/>
          <a:srcRect/>
          <a:stretch>
            <a:fillRect/>
          </a:stretch>
        </p:blipFill>
        <p:spPr bwMode="auto">
          <a:xfrm>
            <a:off x="152401" y="6096000"/>
            <a:ext cx="1582208" cy="619125"/>
          </a:xfrm>
          <a:prstGeom prst="rect">
            <a:avLst/>
          </a:prstGeom>
          <a:noFill/>
        </p:spPr>
      </p:pic>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81000" y="1411553"/>
            <a:ext cx="4114800" cy="2129814"/>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411553"/>
            <a:ext cx="4114800" cy="2129814"/>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5" name="Picture 2" descr="https://mediabank.partners.extranet.microsoft.com/transfer/radAEF91/0/Windows7_h_rgb.png"/>
          <p:cNvPicPr>
            <a:picLocks noChangeAspect="1" noChangeArrowheads="1"/>
          </p:cNvPicPr>
          <p:nvPr userDrawn="1"/>
        </p:nvPicPr>
        <p:blipFill>
          <a:blip r:embed="rId2" cstate="print"/>
          <a:srcRect/>
          <a:stretch>
            <a:fillRect/>
          </a:stretch>
        </p:blipFill>
        <p:spPr bwMode="auto">
          <a:xfrm>
            <a:off x="3829050" y="6553200"/>
            <a:ext cx="1428750" cy="228600"/>
          </a:xfrm>
          <a:prstGeom prst="rect">
            <a:avLst/>
          </a:prstGeom>
          <a:noFill/>
        </p:spPr>
      </p:pic>
      <p:sp>
        <p:nvSpPr>
          <p:cNvPr id="7" name="Slide Number Placeholder 5"/>
          <p:cNvSpPr>
            <a:spLocks noGrp="1"/>
          </p:cNvSpPr>
          <p:nvPr>
            <p:ph type="sldNum" sz="quarter" idx="4"/>
          </p:nvPr>
        </p:nvSpPr>
        <p:spPr>
          <a:xfrm>
            <a:off x="6781800" y="6492875"/>
            <a:ext cx="2133600" cy="365125"/>
          </a:xfrm>
          <a:prstGeom prst="rect">
            <a:avLst/>
          </a:prstGeom>
        </p:spPr>
        <p:txBody>
          <a:bodyPr vert="horz" lIns="91440" tIns="45720" rIns="91440" bIns="45720" rtlCol="0" anchor="ctr"/>
          <a:lstStyle>
            <a:lvl1pPr algn="r">
              <a:defRPr sz="1000">
                <a:solidFill>
                  <a:schemeClr val="tx1">
                    <a:tint val="75000"/>
                  </a:schemeClr>
                </a:solidFill>
                <a:latin typeface="Calibri" pitchFamily="34" charset="0"/>
                <a:cs typeface="Calibri" pitchFamily="34" charset="0"/>
              </a:defRPr>
            </a:lvl1pPr>
          </a:lstStyle>
          <a:p>
            <a:fld id="{B56CFCB6-BE43-43CE-BFC8-4F7310A591C8}" type="slidenum">
              <a:rPr lang="en-US" smtClean="0"/>
              <a:pPr/>
              <a:t>‹Nr.›</a:t>
            </a:fld>
            <a:endParaRPr lang="en-US" dirty="0"/>
          </a:p>
        </p:txBody>
      </p:sp>
      <p:pic>
        <p:nvPicPr>
          <p:cNvPr id="8" name="Picture 2" descr="http://infoweb2007/sites/Springboard/team/Shared%20Documents/STEP/Logos/STEP%20Logo%20Horizontal%20Web.jpg"/>
          <p:cNvPicPr>
            <a:picLocks noChangeAspect="1" noChangeArrowheads="1"/>
          </p:cNvPicPr>
          <p:nvPr userDrawn="1"/>
        </p:nvPicPr>
        <p:blipFill>
          <a:blip r:embed="rId3" cstate="print"/>
          <a:srcRect/>
          <a:stretch>
            <a:fillRect/>
          </a:stretch>
        </p:blipFill>
        <p:spPr bwMode="auto">
          <a:xfrm>
            <a:off x="152401" y="6096000"/>
            <a:ext cx="1582208" cy="619125"/>
          </a:xfrm>
          <a:prstGeom prst="rect">
            <a:avLst/>
          </a:prstGeom>
          <a:noFill/>
        </p:spPr>
      </p:pic>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381000" y="1411553"/>
            <a:ext cx="4114800"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80999" y="2174875"/>
            <a:ext cx="4114800"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981" y="1411553"/>
            <a:ext cx="4117019"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117974"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7" name="Picture 2" descr="https://mediabank.partners.extranet.microsoft.com/transfer/radAEF91/0/Windows7_h_rgb.png"/>
          <p:cNvPicPr>
            <a:picLocks noChangeAspect="1" noChangeArrowheads="1"/>
          </p:cNvPicPr>
          <p:nvPr userDrawn="1"/>
        </p:nvPicPr>
        <p:blipFill>
          <a:blip r:embed="rId2" cstate="print"/>
          <a:srcRect/>
          <a:stretch>
            <a:fillRect/>
          </a:stretch>
        </p:blipFill>
        <p:spPr bwMode="auto">
          <a:xfrm>
            <a:off x="3829050" y="6553200"/>
            <a:ext cx="1428750" cy="228600"/>
          </a:xfrm>
          <a:prstGeom prst="rect">
            <a:avLst/>
          </a:prstGeom>
          <a:noFill/>
        </p:spPr>
      </p:pic>
      <p:sp>
        <p:nvSpPr>
          <p:cNvPr id="9" name="Slide Number Placeholder 5"/>
          <p:cNvSpPr>
            <a:spLocks noGrp="1"/>
          </p:cNvSpPr>
          <p:nvPr>
            <p:ph type="sldNum" sz="quarter" idx="11"/>
          </p:nvPr>
        </p:nvSpPr>
        <p:spPr>
          <a:xfrm>
            <a:off x="6781800" y="6492875"/>
            <a:ext cx="2133600" cy="365125"/>
          </a:xfrm>
          <a:prstGeom prst="rect">
            <a:avLst/>
          </a:prstGeom>
        </p:spPr>
        <p:txBody>
          <a:bodyPr vert="horz" lIns="91440" tIns="45720" rIns="91440" bIns="45720" rtlCol="0" anchor="ctr"/>
          <a:lstStyle>
            <a:lvl1pPr algn="r">
              <a:defRPr sz="1000">
                <a:solidFill>
                  <a:schemeClr val="tx1">
                    <a:tint val="75000"/>
                  </a:schemeClr>
                </a:solidFill>
                <a:latin typeface="Calibri" pitchFamily="34" charset="0"/>
                <a:cs typeface="Calibri" pitchFamily="34" charset="0"/>
              </a:defRPr>
            </a:lvl1pPr>
          </a:lstStyle>
          <a:p>
            <a:fld id="{B56CFCB6-BE43-43CE-BFC8-4F7310A591C8}" type="slidenum">
              <a:rPr lang="en-US" smtClean="0"/>
              <a:pPr/>
              <a:t>‹Nr.›</a:t>
            </a:fld>
            <a:endParaRPr lang="en-US" dirty="0"/>
          </a:p>
        </p:txBody>
      </p:sp>
      <p:pic>
        <p:nvPicPr>
          <p:cNvPr id="10" name="Picture 2" descr="http://infoweb2007/sites/Springboard/team/Shared%20Documents/STEP/Logos/STEP%20Logo%20Horizontal%20Web.jpg"/>
          <p:cNvPicPr>
            <a:picLocks noChangeAspect="1" noChangeArrowheads="1"/>
          </p:cNvPicPr>
          <p:nvPr userDrawn="1"/>
        </p:nvPicPr>
        <p:blipFill>
          <a:blip r:embed="rId3" cstate="print"/>
          <a:srcRect/>
          <a:stretch>
            <a:fillRect/>
          </a:stretch>
        </p:blipFill>
        <p:spPr bwMode="auto">
          <a:xfrm>
            <a:off x="152401" y="6096000"/>
            <a:ext cx="1582208" cy="619125"/>
          </a:xfrm>
          <a:prstGeom prst="rect">
            <a:avLst/>
          </a:prstGeom>
          <a:noFill/>
        </p:spPr>
      </p:pic>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pic>
        <p:nvPicPr>
          <p:cNvPr id="3" name="Picture 2" descr="https://mediabank.partners.extranet.microsoft.com/transfer/radAEF91/0/Windows7_h_rgb.png"/>
          <p:cNvPicPr>
            <a:picLocks noChangeAspect="1" noChangeArrowheads="1"/>
          </p:cNvPicPr>
          <p:nvPr userDrawn="1"/>
        </p:nvPicPr>
        <p:blipFill>
          <a:blip r:embed="rId2" cstate="print"/>
          <a:srcRect/>
          <a:stretch>
            <a:fillRect/>
          </a:stretch>
        </p:blipFill>
        <p:spPr bwMode="auto">
          <a:xfrm>
            <a:off x="3829050" y="6553200"/>
            <a:ext cx="1428750" cy="228600"/>
          </a:xfrm>
          <a:prstGeom prst="rect">
            <a:avLst/>
          </a:prstGeom>
          <a:noFill/>
        </p:spPr>
      </p:pic>
      <p:pic>
        <p:nvPicPr>
          <p:cNvPr id="4" name="Picture 2" descr="http://infoweb2007/sites/Springboard/team/Shared%20Documents/STEP/Logos/STEP%20Logo%20Horizontal%20Web.jpg"/>
          <p:cNvPicPr>
            <a:picLocks noChangeAspect="1" noChangeArrowheads="1"/>
          </p:cNvPicPr>
          <p:nvPr userDrawn="1"/>
        </p:nvPicPr>
        <p:blipFill>
          <a:blip r:embed="rId3" cstate="print"/>
          <a:srcRect/>
          <a:stretch>
            <a:fillRect/>
          </a:stretch>
        </p:blipFill>
        <p:spPr bwMode="auto">
          <a:xfrm>
            <a:off x="152401" y="6096000"/>
            <a:ext cx="1582208" cy="619125"/>
          </a:xfrm>
          <a:prstGeom prst="rect">
            <a:avLst/>
          </a:prstGeom>
          <a:noFill/>
        </p:spPr>
      </p:pic>
      <p:sp>
        <p:nvSpPr>
          <p:cNvPr id="5" name="Slide Number Placeholder 5"/>
          <p:cNvSpPr>
            <a:spLocks noGrp="1"/>
          </p:cNvSpPr>
          <p:nvPr>
            <p:ph type="sldNum" sz="quarter" idx="11"/>
          </p:nvPr>
        </p:nvSpPr>
        <p:spPr>
          <a:xfrm>
            <a:off x="6781800" y="6492875"/>
            <a:ext cx="2133600" cy="365125"/>
          </a:xfrm>
          <a:prstGeom prst="rect">
            <a:avLst/>
          </a:prstGeom>
        </p:spPr>
        <p:txBody>
          <a:bodyPr vert="horz" lIns="91440" tIns="45720" rIns="91440" bIns="45720" rtlCol="0" anchor="ctr"/>
          <a:lstStyle>
            <a:lvl1pPr algn="r">
              <a:defRPr sz="1000">
                <a:solidFill>
                  <a:schemeClr val="tx1">
                    <a:tint val="75000"/>
                  </a:schemeClr>
                </a:solidFill>
                <a:latin typeface="Calibri" pitchFamily="34" charset="0"/>
                <a:cs typeface="Calibri" pitchFamily="34" charset="0"/>
              </a:defRPr>
            </a:lvl1pPr>
          </a:lstStyle>
          <a:p>
            <a:fld id="{B56CFCB6-BE43-43CE-BFC8-4F7310A591C8}" type="slidenum">
              <a:rPr lang="en-US" smtClean="0"/>
              <a:pPr/>
              <a:t>‹Nr.›</a:t>
            </a:fld>
            <a:endParaRPr lang="en-US" dirty="0"/>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2" descr="https://mediabank.partners.extranet.microsoft.com/transfer/radAEF91/0/Windows7_h_rgb.png"/>
          <p:cNvPicPr>
            <a:picLocks noChangeAspect="1" noChangeArrowheads="1"/>
          </p:cNvPicPr>
          <p:nvPr userDrawn="1"/>
        </p:nvPicPr>
        <p:blipFill>
          <a:blip r:embed="rId2" cstate="print"/>
          <a:srcRect/>
          <a:stretch>
            <a:fillRect/>
          </a:stretch>
        </p:blipFill>
        <p:spPr bwMode="auto">
          <a:xfrm>
            <a:off x="3829050" y="6553200"/>
            <a:ext cx="1428750" cy="228600"/>
          </a:xfrm>
          <a:prstGeom prst="rect">
            <a:avLst/>
          </a:prstGeom>
          <a:noFill/>
        </p:spPr>
      </p:pic>
      <p:pic>
        <p:nvPicPr>
          <p:cNvPr id="3" name="Picture 2" descr="http://infoweb2007/sites/Springboard/team/Shared%20Documents/STEP/Logos/STEP%20Logo%20Horizontal%20Web.jpg"/>
          <p:cNvPicPr>
            <a:picLocks noChangeAspect="1" noChangeArrowheads="1"/>
          </p:cNvPicPr>
          <p:nvPr userDrawn="1"/>
        </p:nvPicPr>
        <p:blipFill>
          <a:blip r:embed="rId3" cstate="print"/>
          <a:srcRect/>
          <a:stretch>
            <a:fillRect/>
          </a:stretch>
        </p:blipFill>
        <p:spPr bwMode="auto">
          <a:xfrm>
            <a:off x="152401" y="6096000"/>
            <a:ext cx="1582208" cy="619125"/>
          </a:xfrm>
          <a:prstGeom prst="rect">
            <a:avLst/>
          </a:prstGeom>
          <a:noFill/>
        </p:spPr>
      </p:pic>
      <p:sp>
        <p:nvSpPr>
          <p:cNvPr id="4" name="Slide Number Placeholder 5"/>
          <p:cNvSpPr>
            <a:spLocks noGrp="1"/>
          </p:cNvSpPr>
          <p:nvPr>
            <p:ph type="sldNum" sz="quarter" idx="11"/>
          </p:nvPr>
        </p:nvSpPr>
        <p:spPr>
          <a:xfrm>
            <a:off x="6781800" y="6492875"/>
            <a:ext cx="2133600" cy="365125"/>
          </a:xfrm>
          <a:prstGeom prst="rect">
            <a:avLst/>
          </a:prstGeom>
        </p:spPr>
        <p:txBody>
          <a:bodyPr vert="horz" lIns="91440" tIns="45720" rIns="91440" bIns="45720" rtlCol="0" anchor="ctr"/>
          <a:lstStyle>
            <a:lvl1pPr algn="r">
              <a:defRPr sz="1000">
                <a:solidFill>
                  <a:schemeClr val="tx1">
                    <a:tint val="75000"/>
                  </a:schemeClr>
                </a:solidFill>
                <a:latin typeface="Calibri" pitchFamily="34" charset="0"/>
                <a:cs typeface="Calibri" pitchFamily="34" charset="0"/>
              </a:defRPr>
            </a:lvl1pPr>
          </a:lstStyle>
          <a:p>
            <a:fld id="{B56CFCB6-BE43-43CE-BFC8-4F7310A591C8}" type="slidenum">
              <a:rPr lang="en-US" smtClean="0"/>
              <a:pPr/>
              <a:t>‹Nr.›</a:t>
            </a:fld>
            <a:endParaRPr lang="en-US" dirty="0"/>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a:xfrm>
            <a:off x="228600" y="6096000"/>
            <a:ext cx="2133600" cy="365125"/>
          </a:xfrm>
          <a:prstGeom prst="rect">
            <a:avLst/>
          </a:prstGeom>
        </p:spPr>
        <p:txBody>
          <a:bodyPr/>
          <a:lstStyle/>
          <a:p>
            <a:pPr fontAlgn="base">
              <a:spcBef>
                <a:spcPct val="0"/>
              </a:spcBef>
              <a:spcAft>
                <a:spcPct val="0"/>
              </a:spcAft>
            </a:pPr>
            <a:fld id="{940C777C-48BA-4ED0-98F7-12A50EC6CED2}" type="slidenum">
              <a:rPr lang="en-US" smtClean="0">
                <a:solidFill>
                  <a:prstClr val="black"/>
                </a:solidFill>
                <a:latin typeface="Arial" charset="0"/>
              </a:rPr>
              <a:pPr fontAlgn="base">
                <a:spcBef>
                  <a:spcPct val="0"/>
                </a:spcBef>
                <a:spcAft>
                  <a:spcPct val="0"/>
                </a:spcAft>
              </a:pPr>
              <a:t>‹Nr.›</a:t>
            </a:fld>
            <a:endParaRPr lang="en-US" dirty="0">
              <a:solidFill>
                <a:prstClr val="black"/>
              </a:solidFill>
              <a:latin typeface="Arial" charset="0"/>
            </a:endParaRPr>
          </a:p>
        </p:txBody>
      </p:sp>
      <p:sp>
        <p:nvSpPr>
          <p:cNvPr id="4" name="Title 3"/>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pic>
        <p:nvPicPr>
          <p:cNvPr id="6" name="Picture 2" descr="https://mediabank.partners.extranet.microsoft.com/transfer/radAEF91/0/Windows7_h_rgb.png"/>
          <p:cNvPicPr>
            <a:picLocks noChangeAspect="1" noChangeArrowheads="1"/>
          </p:cNvPicPr>
          <p:nvPr userDrawn="1"/>
        </p:nvPicPr>
        <p:blipFill>
          <a:blip r:embed="rId2" cstate="print"/>
          <a:srcRect/>
          <a:stretch>
            <a:fillRect/>
          </a:stretch>
        </p:blipFill>
        <p:spPr bwMode="auto">
          <a:xfrm>
            <a:off x="3829050" y="6553200"/>
            <a:ext cx="1428750" cy="228600"/>
          </a:xfrm>
          <a:prstGeom prst="rect">
            <a:avLst/>
          </a:prstGeom>
          <a:noFill/>
        </p:spPr>
      </p:pic>
      <p:pic>
        <p:nvPicPr>
          <p:cNvPr id="7" name="Picture 2" descr="http://infoweb2007/sites/Springboard/team/Shared%20Documents/STEP/Logos/STEP%20Logo%20Horizontal%20Web.jpg"/>
          <p:cNvPicPr>
            <a:picLocks noChangeAspect="1" noChangeArrowheads="1"/>
          </p:cNvPicPr>
          <p:nvPr userDrawn="1"/>
        </p:nvPicPr>
        <p:blipFill>
          <a:blip r:embed="rId3" cstate="print"/>
          <a:srcRect/>
          <a:stretch>
            <a:fillRect/>
          </a:stretch>
        </p:blipFill>
        <p:spPr bwMode="auto">
          <a:xfrm>
            <a:off x="152401" y="6096000"/>
            <a:ext cx="1582208" cy="619125"/>
          </a:xfrm>
          <a:prstGeom prst="rect">
            <a:avLst/>
          </a:prstGeom>
          <a:noFill/>
        </p:spPr>
      </p:pic>
      <p:sp>
        <p:nvSpPr>
          <p:cNvPr id="9" name="Slide Number Placeholder 5"/>
          <p:cNvSpPr txBox="1">
            <a:spLocks/>
          </p:cNvSpPr>
          <p:nvPr userDrawn="1"/>
        </p:nvSpPr>
        <p:spPr>
          <a:xfrm>
            <a:off x="6781800" y="6492875"/>
            <a:ext cx="2133600" cy="365125"/>
          </a:xfrm>
          <a:prstGeom prst="rect">
            <a:avLst/>
          </a:prstGeom>
        </p:spPr>
        <p:txBody>
          <a:bodyPr vert="horz" lIns="91440" tIns="45720" rIns="91440" bIns="45720" rtlCol="0" anchor="ctr"/>
          <a:lstStyle>
            <a:lvl1pPr algn="r">
              <a:defRPr sz="1000">
                <a:solidFill>
                  <a:schemeClr val="tx1">
                    <a:tint val="75000"/>
                  </a:schemeClr>
                </a:solidFill>
                <a:latin typeface="Segoe UI Light" pitchFamily="34" charset="0"/>
                <a:cs typeface="Segoe UI Light" pitchFamily="34" charset="0"/>
              </a:defRPr>
            </a:lvl1pPr>
          </a:lstStyle>
          <a:p>
            <a:pPr marL="0" marR="0" lvl="0" indent="0" algn="r" defTabSz="914363" rtl="0" eaLnBrk="1" fontAlgn="auto" latinLnBrk="0" hangingPunct="1">
              <a:lnSpc>
                <a:spcPct val="100000"/>
              </a:lnSpc>
              <a:spcBef>
                <a:spcPts val="0"/>
              </a:spcBef>
              <a:spcAft>
                <a:spcPts val="0"/>
              </a:spcAft>
              <a:buClrTx/>
              <a:buSzTx/>
              <a:buFontTx/>
              <a:buNone/>
              <a:tabLst/>
              <a:defRPr/>
            </a:pPr>
            <a:fld id="{B56CFCB6-BE43-43CE-BFC8-4F7310A591C8}" type="slidenum">
              <a:rPr kumimoji="0" lang="en-US" sz="1000" b="0" i="0" u="none" strike="noStrike" kern="1200" cap="none" spc="0" normalizeH="0" baseline="0" noProof="0" smtClean="0">
                <a:ln>
                  <a:noFill/>
                </a:ln>
                <a:solidFill>
                  <a:schemeClr val="tx1">
                    <a:tint val="75000"/>
                  </a:schemeClr>
                </a:solidFill>
                <a:effectLst/>
                <a:uLnTx/>
                <a:uFillTx/>
                <a:latin typeface="Calibri" pitchFamily="34" charset="0"/>
                <a:ea typeface="+mn-ea"/>
                <a:cs typeface="Calibri" pitchFamily="34" charset="0"/>
              </a:rPr>
              <a:pPr marL="0" marR="0" lvl="0" indent="0" algn="r" defTabSz="914363" rtl="0" eaLnBrk="1" fontAlgn="auto" latinLnBrk="0" hangingPunct="1">
                <a:lnSpc>
                  <a:spcPct val="100000"/>
                </a:lnSpc>
                <a:spcBef>
                  <a:spcPts val="0"/>
                </a:spcBef>
                <a:spcAft>
                  <a:spcPts val="0"/>
                </a:spcAft>
                <a:buClrTx/>
                <a:buSzTx/>
                <a:buFontTx/>
                <a:buNone/>
                <a:tabLst/>
                <a:defRPr/>
              </a:pPr>
              <a:t>‹Nr.›</a:t>
            </a:fld>
            <a:endParaRPr kumimoji="0" lang="en-US" sz="1000" b="0" i="0" u="none" strike="noStrike" kern="1200" cap="none" spc="0" normalizeH="0" baseline="0" noProof="0" dirty="0">
              <a:ln>
                <a:noFill/>
              </a:ln>
              <a:solidFill>
                <a:schemeClr val="tx1">
                  <a:tint val="75000"/>
                </a:schemeClr>
              </a:solidFill>
              <a:effectLst/>
              <a:uLnTx/>
              <a:uFillTx/>
              <a:latin typeface="Calibri" pitchFamily="34" charset="0"/>
              <a:ea typeface="+mn-ea"/>
              <a:cs typeface="Calibri" pitchFamily="34" charset="0"/>
            </a:endParaRPr>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a:xfrm>
            <a:off x="382588" y="228600"/>
            <a:ext cx="8385778" cy="758780"/>
          </a:xfrm>
        </p:spPr>
        <p:txBody>
          <a:bodyPr/>
          <a:lstStyle>
            <a:lvl1pPr algn="l" rtl="0" fontAlgn="base">
              <a:lnSpc>
                <a:spcPct val="90000"/>
              </a:lnSpc>
              <a:spcBef>
                <a:spcPct val="0"/>
              </a:spcBef>
              <a:spcAft>
                <a:spcPct val="0"/>
              </a:spcAft>
              <a:defRPr lang="en-US" sz="5400" spc="-125" dirty="0">
                <a:ln w="3175">
                  <a:noFill/>
                </a:ln>
                <a:gradFill flip="none" rotWithShape="1">
                  <a:gsLst>
                    <a:gs pos="28000">
                      <a:srgbClr val="FEF9DA"/>
                    </a:gs>
                    <a:gs pos="52000">
                      <a:srgbClr val="FCE974"/>
                    </a:gs>
                    <a:gs pos="68000">
                      <a:srgbClr val="F79A1D"/>
                    </a:gs>
                  </a:gsLst>
                  <a:lin ang="5400000" scaled="1"/>
                  <a:tileRect/>
                </a:gradFill>
                <a:effectLst>
                  <a:outerShdw blurRad="88900" dist="12700" dir="2700000" algn="tl" rotWithShape="0">
                    <a:prstClr val="black"/>
                  </a:outerShdw>
                </a:effectLst>
                <a:latin typeface="Calibri" pitchFamily="34" charset="0"/>
                <a:ea typeface="+mn-ea"/>
                <a:cs typeface="Arial" charset="0"/>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382588" y="1414462"/>
            <a:ext cx="8380412" cy="2135969"/>
          </a:xfrm>
        </p:spPr>
        <p:txBody>
          <a:bodyPr/>
          <a:lstStyle>
            <a:lvl1pPr>
              <a:buFontTx/>
              <a:buBlip>
                <a:blip r:embed="rId2"/>
              </a:buBlip>
              <a:defRPr/>
            </a:lvl1pPr>
            <a:lvl2pPr>
              <a:buFontTx/>
              <a:buBlip>
                <a:blip r:embed="rId3"/>
              </a:buBlip>
              <a:defRPr/>
            </a:lvl2pPr>
            <a:lvl3pPr>
              <a:buFontTx/>
              <a:buBlip>
                <a:blip r:embed="rId3"/>
              </a:buBlip>
              <a:defRPr/>
            </a:lvl3pPr>
            <a:lvl4pPr>
              <a:buFontTx/>
              <a:buBlip>
                <a:blip r:embed="rId3"/>
              </a:buBlip>
              <a:defRPr/>
            </a:lvl4pPr>
            <a:lvl5pPr>
              <a:buFontTx/>
              <a:buBlip>
                <a:blip r:embed="rId3"/>
              </a:buBlip>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objAndTwoObj">
  <p:cSld name="Titel, Inhalt und 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914400" y="260350"/>
            <a:ext cx="8050213" cy="720725"/>
          </a:xfrm>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457200" y="1600200"/>
            <a:ext cx="4038600" cy="4525963"/>
          </a:xfrm>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quarter" idx="2"/>
          </p:nvPr>
        </p:nvSpPr>
        <p:spPr>
          <a:xfrm>
            <a:off x="4648200" y="1600200"/>
            <a:ext cx="4038600" cy="2185988"/>
          </a:xfrm>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Inhaltsplatzhalter 4"/>
          <p:cNvSpPr>
            <a:spLocks noGrp="1"/>
          </p:cNvSpPr>
          <p:nvPr>
            <p:ph sz="quarter" idx="3"/>
          </p:nvPr>
        </p:nvSpPr>
        <p:spPr>
          <a:xfrm>
            <a:off x="4648200" y="3938588"/>
            <a:ext cx="4038600" cy="2187575"/>
          </a:xfrm>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6" name="Datumsplatzhalter 5"/>
          <p:cNvSpPr>
            <a:spLocks noGrp="1"/>
          </p:cNvSpPr>
          <p:nvPr>
            <p:ph type="dt" sz="half" idx="10"/>
          </p:nvPr>
        </p:nvSpPr>
        <p:spPr>
          <a:xfrm>
            <a:off x="485758" y="6453188"/>
            <a:ext cx="1657350" cy="268287"/>
          </a:xfrm>
          <a:prstGeom prst="rect">
            <a:avLst/>
          </a:prstGeom>
        </p:spPr>
        <p:txBody>
          <a:bodyPr/>
          <a:lstStyle>
            <a:lvl1pPr>
              <a:defRPr>
                <a:latin typeface="Calibri" pitchFamily="34" charset="0"/>
              </a:defRPr>
            </a:lvl1pPr>
          </a:lstStyle>
          <a:p>
            <a:r>
              <a:rPr lang="de-DE" dirty="0" smtClean="0"/>
              <a:t>26. August 2006</a:t>
            </a:r>
            <a:endParaRPr lang="de-DE" dirty="0"/>
          </a:p>
        </p:txBody>
      </p:sp>
      <p:sp>
        <p:nvSpPr>
          <p:cNvPr id="7" name="Fußzeilenplatzhalter 6"/>
          <p:cNvSpPr>
            <a:spLocks noGrp="1"/>
          </p:cNvSpPr>
          <p:nvPr>
            <p:ph type="ftr" sz="quarter" idx="11"/>
          </p:nvPr>
        </p:nvSpPr>
        <p:spPr>
          <a:xfrm>
            <a:off x="3124200" y="6453188"/>
            <a:ext cx="2895600" cy="268287"/>
          </a:xfrm>
          <a:prstGeom prst="rect">
            <a:avLst/>
          </a:prstGeom>
        </p:spPr>
        <p:txBody>
          <a:bodyPr/>
          <a:lstStyle>
            <a:lvl1pPr>
              <a:defRPr>
                <a:latin typeface="Calibri" pitchFamily="34" charset="0"/>
              </a:defRPr>
            </a:lvl1pPr>
          </a:lstStyle>
          <a:p>
            <a:r>
              <a:rPr lang="de-DE" dirty="0" smtClean="0"/>
              <a:t>ICE 2006 – Nils Kaczenski</a:t>
            </a:r>
            <a:endParaRPr lang="de-DE" dirty="0"/>
          </a:p>
        </p:txBody>
      </p:sp>
      <p:sp>
        <p:nvSpPr>
          <p:cNvPr id="8" name="Foliennummernplatzhalter 7"/>
          <p:cNvSpPr>
            <a:spLocks noGrp="1"/>
          </p:cNvSpPr>
          <p:nvPr>
            <p:ph type="sldNum" sz="quarter" idx="12"/>
          </p:nvPr>
        </p:nvSpPr>
        <p:spPr>
          <a:xfrm>
            <a:off x="6553200" y="6453188"/>
            <a:ext cx="2133600" cy="268287"/>
          </a:xfrm>
          <a:prstGeom prst="rect">
            <a:avLst/>
          </a:prstGeom>
        </p:spPr>
        <p:txBody>
          <a:bodyPr/>
          <a:lstStyle>
            <a:lvl1pPr>
              <a:defRPr>
                <a:latin typeface="Calibri" pitchFamily="34" charset="0"/>
              </a:defRPr>
            </a:lvl1pPr>
          </a:lstStyle>
          <a:p>
            <a:fld id="{DAEDD363-BC71-4120-83DF-D848C074CC5F}" type="slidenum">
              <a:rPr lang="de-DE" smtClean="0"/>
              <a:pPr/>
              <a:t>‹Nr.›</a:t>
            </a:fld>
            <a:endParaRPr lang="de-DE"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cstate="print">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381000" y="1412875"/>
            <a:ext cx="8382000" cy="2135969"/>
          </a:xfrm>
          <a:prstGeom prst="rect">
            <a:avLst/>
          </a:prstGeom>
        </p:spPr>
        <p:txBody>
          <a:bodyPr vert="horz" lIns="0" tIns="0" rIns="0" bIns="0" rtlCol="0">
            <a:sp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Lst>
  <p:transition>
    <p:fade/>
  </p:transition>
  <p:hf hdr="0" dt="0"/>
  <p:txStyles>
    <p:titleStyle>
      <a:lvl1pPr algn="l" defTabSz="914363" rtl="0" eaLnBrk="1" latinLnBrk="0" hangingPunct="1">
        <a:lnSpc>
          <a:spcPct val="90000"/>
        </a:lnSpc>
        <a:spcBef>
          <a:spcPct val="0"/>
        </a:spcBef>
        <a:buNone/>
        <a:defRPr lang="en-US" sz="4800" b="0" kern="1200" cap="none" spc="-150" dirty="0" smtClean="0">
          <a:ln w="3175">
            <a:noFill/>
          </a:ln>
          <a:solidFill>
            <a:schemeClr val="bg1"/>
          </a:solidFill>
          <a:effectLst>
            <a:outerShdw blurRad="50800" dist="38100" dir="2700000" algn="tl" rotWithShape="0">
              <a:prstClr val="black">
                <a:alpha val="40000"/>
              </a:prstClr>
            </a:outerShdw>
          </a:effectLst>
          <a:latin typeface="Calibri" pitchFamily="34" charset="0"/>
          <a:ea typeface="+mn-ea"/>
          <a:cs typeface="Calibri" pitchFamily="34" charset="0"/>
        </a:defRPr>
      </a:lvl1pPr>
    </p:titleStyle>
    <p:bodyStyle>
      <a:lvl1pPr marL="396875" indent="-396875" algn="l" defTabSz="914363" rtl="0" eaLnBrk="1" latinLnBrk="0" hangingPunct="1">
        <a:lnSpc>
          <a:spcPct val="90000"/>
        </a:lnSpc>
        <a:spcBef>
          <a:spcPct val="20000"/>
        </a:spcBef>
        <a:buFontTx/>
        <a:buBlip>
          <a:blip r:embed="rId14"/>
        </a:buBlip>
        <a:defRPr sz="3200" kern="1200">
          <a:solidFill>
            <a:schemeClr val="tx1"/>
          </a:solidFill>
          <a:latin typeface="Calibri" pitchFamily="34" charset="0"/>
          <a:ea typeface="+mn-ea"/>
          <a:cs typeface="Calibri" pitchFamily="34" charset="0"/>
        </a:defRPr>
      </a:lvl1pPr>
      <a:lvl2pPr marL="914400" indent="-396875" algn="l" defTabSz="914363" rtl="0" eaLnBrk="1" latinLnBrk="0" hangingPunct="1">
        <a:lnSpc>
          <a:spcPct val="90000"/>
        </a:lnSpc>
        <a:spcBef>
          <a:spcPct val="20000"/>
        </a:spcBef>
        <a:buFontTx/>
        <a:buBlip>
          <a:blip r:embed="rId15"/>
        </a:buBlip>
        <a:defRPr sz="2800" kern="1200">
          <a:solidFill>
            <a:schemeClr val="tx1"/>
          </a:solidFill>
          <a:latin typeface="Calibri" pitchFamily="34" charset="0"/>
          <a:ea typeface="+mn-ea"/>
          <a:cs typeface="Calibri" pitchFamily="34" charset="0"/>
        </a:defRPr>
      </a:lvl2pPr>
      <a:lvl3pPr marL="1258888" indent="-344488" algn="l" defTabSz="914363" rtl="0" eaLnBrk="1" latinLnBrk="0" hangingPunct="1">
        <a:lnSpc>
          <a:spcPct val="90000"/>
        </a:lnSpc>
        <a:spcBef>
          <a:spcPct val="20000"/>
        </a:spcBef>
        <a:buFontTx/>
        <a:buBlip>
          <a:blip r:embed="rId15"/>
        </a:buBlip>
        <a:defRPr sz="2400" kern="1200">
          <a:solidFill>
            <a:schemeClr val="tx1"/>
          </a:solidFill>
          <a:latin typeface="Calibri" pitchFamily="34" charset="0"/>
          <a:ea typeface="+mn-ea"/>
          <a:cs typeface="Calibri" pitchFamily="34" charset="0"/>
        </a:defRPr>
      </a:lvl3pPr>
      <a:lvl4pPr marL="1604963" indent="-346075" algn="l" defTabSz="914363" rtl="0" eaLnBrk="1" latinLnBrk="0" hangingPunct="1">
        <a:lnSpc>
          <a:spcPct val="90000"/>
        </a:lnSpc>
        <a:spcBef>
          <a:spcPct val="20000"/>
        </a:spcBef>
        <a:buFontTx/>
        <a:buBlip>
          <a:blip r:embed="rId15"/>
        </a:buBlip>
        <a:defRPr sz="2400" kern="1200">
          <a:solidFill>
            <a:schemeClr val="tx1"/>
          </a:solidFill>
          <a:latin typeface="Calibri" pitchFamily="34" charset="0"/>
          <a:ea typeface="+mn-ea"/>
          <a:cs typeface="Calibri" pitchFamily="34" charset="0"/>
        </a:defRPr>
      </a:lvl4pPr>
      <a:lvl5pPr marL="1941513" indent="-336550" algn="l" defTabSz="914363" rtl="0" eaLnBrk="1" latinLnBrk="0" hangingPunct="1">
        <a:lnSpc>
          <a:spcPct val="90000"/>
        </a:lnSpc>
        <a:spcBef>
          <a:spcPct val="20000"/>
        </a:spcBef>
        <a:buFontTx/>
        <a:buBlip>
          <a:blip r:embed="rId15"/>
        </a:buBlip>
        <a:defRPr sz="2400" kern="1200">
          <a:solidFill>
            <a:schemeClr val="tx1"/>
          </a:solidFill>
          <a:latin typeface="Calibri" pitchFamily="34" charset="0"/>
          <a:ea typeface="+mn-ea"/>
          <a:cs typeface="Calibri" pitchFamily="34" charset="0"/>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notesSlide" Target="../notesSlides/notesSlide1.xml"/><Relationship Id="rId7" Type="http://schemas.openxmlformats.org/officeDocument/2006/relationships/image" Target="../media/image11.jpeg"/><Relationship Id="rId2" Type="http://schemas.openxmlformats.org/officeDocument/2006/relationships/slideLayout" Target="../slideLayouts/slideLayout11.xml"/><Relationship Id="rId1" Type="http://schemas.openxmlformats.org/officeDocument/2006/relationships/vmlDrawing" Target="../drawings/vmlDrawing1.vml"/><Relationship Id="rId6" Type="http://schemas.openxmlformats.org/officeDocument/2006/relationships/image" Target="../media/image10.wmf"/><Relationship Id="rId5" Type="http://schemas.openxmlformats.org/officeDocument/2006/relationships/oleObject" Target="../embeddings/oleObject1.bin"/><Relationship Id="rId4" Type="http://schemas.openxmlformats.org/officeDocument/2006/relationships/image" Target="../media/image9.jpeg"/><Relationship Id="rId9" Type="http://schemas.openxmlformats.org/officeDocument/2006/relationships/image" Target="../media/image13.gif"/></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16.gif"/><Relationship Id="rId4" Type="http://schemas.openxmlformats.org/officeDocument/2006/relationships/image" Target="../media/image15.jpeg"/></Relationships>
</file>

<file path=ppt/slides/_rels/slide4.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6.png"/><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hyperlink" Target="http://www.microsoft.com/springboard" TargetMode="External"/><Relationship Id="rId2" Type="http://schemas.openxmlformats.org/officeDocument/2006/relationships/notesSlide" Target="../notesSlides/notesSlide3.xml"/><Relationship Id="rId16" Type="http://schemas.openxmlformats.org/officeDocument/2006/relationships/image" Target="../media/image29.png"/><Relationship Id="rId1" Type="http://schemas.openxmlformats.org/officeDocument/2006/relationships/slideLayout" Target="../slideLayouts/slideLayout9.xml"/><Relationship Id="rId6" Type="http://schemas.openxmlformats.org/officeDocument/2006/relationships/image" Target="../media/image20.jpeg"/><Relationship Id="rId11" Type="http://schemas.openxmlformats.org/officeDocument/2006/relationships/image" Target="../media/image25.png"/><Relationship Id="rId5" Type="http://schemas.openxmlformats.org/officeDocument/2006/relationships/image" Target="../media/image19.png"/><Relationship Id="rId15" Type="http://schemas.openxmlformats.org/officeDocument/2006/relationships/image" Target="../media/image28.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 Id="rId14" Type="http://schemas.openxmlformats.org/officeDocument/2006/relationships/image" Target="../media/image27.jpeg"/></Relationships>
</file>

<file path=ppt/slides/_rels/slide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xml"/><Relationship Id="rId1" Type="http://schemas.openxmlformats.org/officeDocument/2006/relationships/slideLayout" Target="../slideLayouts/slideLayout9.xml"/><Relationship Id="rId4" Type="http://schemas.openxmlformats.org/officeDocument/2006/relationships/hyperlink" Target="http://www.microsoft.com/springboard"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7.png"/><Relationship Id="rId7" Type="http://schemas.openxmlformats.org/officeDocument/2006/relationships/image" Target="../media/image34.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3.png"/><Relationship Id="rId5" Type="http://schemas.openxmlformats.org/officeDocument/2006/relationships/image" Target="../media/image32.png"/><Relationship Id="rId10" Type="http://schemas.openxmlformats.org/officeDocument/2006/relationships/image" Target="../media/image37.png"/><Relationship Id="rId4" Type="http://schemas.openxmlformats.org/officeDocument/2006/relationships/image" Target="../media/image31.png"/><Relationship Id="rId9" Type="http://schemas.openxmlformats.org/officeDocument/2006/relationships/image" Target="../media/image36.png"/></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2.bin"/><Relationship Id="rId7"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oleObject5.bin"/><Relationship Id="rId5" Type="http://schemas.openxmlformats.org/officeDocument/2006/relationships/oleObject" Target="../embeddings/oleObject4.bin"/><Relationship Id="rId4" Type="http://schemas.openxmlformats.org/officeDocument/2006/relationships/oleObject" Target="../embeddings/oleObject3.bin"/></Relationships>
</file>

<file path=ppt/slides/_rels/slide14.xml.rels><?xml version="1.0" encoding="UTF-8" standalone="yes"?>
<Relationships xmlns="http://schemas.openxmlformats.org/package/2006/relationships"><Relationship Id="rId3" Type="http://schemas.openxmlformats.org/officeDocument/2006/relationships/image" Target="../media/image43.gif"/><Relationship Id="rId2" Type="http://schemas.openxmlformats.org/officeDocument/2006/relationships/notesSlide" Target="../notesSlides/notesSlide7.xml"/><Relationship Id="rId1" Type="http://schemas.openxmlformats.org/officeDocument/2006/relationships/slideLayout" Target="../slideLayouts/slideLayout5.xml"/><Relationship Id="rId5" Type="http://schemas.openxmlformats.org/officeDocument/2006/relationships/image" Target="../media/image45.png"/><Relationship Id="rId4" Type="http://schemas.openxmlformats.org/officeDocument/2006/relationships/image" Target="../media/image44.png"/></Relationships>
</file>

<file path=ppt/slides/_rels/slide15.xml.rels><?xml version="1.0" encoding="UTF-8" standalone="yes"?>
<Relationships xmlns="http://schemas.openxmlformats.org/package/2006/relationships"><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1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53.png"/><Relationship Id="rId4" Type="http://schemas.openxmlformats.org/officeDocument/2006/relationships/image" Target="../media/image52.png"/></Relationships>
</file>

<file path=ppt/slides/_rels/slide1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56.png"/></Relationships>
</file>

<file path=ppt/slides/_rels/slide1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5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58.png"/></Relationships>
</file>

<file path=ppt/slides/_rels/slide22.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60.png"/></Relationships>
</file>

<file path=ppt/slides/_rels/slide23.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image" Target="../media/image71.png"/><Relationship Id="rId18" Type="http://schemas.openxmlformats.org/officeDocument/2006/relationships/image" Target="../media/image76.png"/><Relationship Id="rId3" Type="http://schemas.openxmlformats.org/officeDocument/2006/relationships/image" Target="../media/image61.png"/><Relationship Id="rId21" Type="http://schemas.openxmlformats.org/officeDocument/2006/relationships/image" Target="../media/image79.png"/><Relationship Id="rId7" Type="http://schemas.openxmlformats.org/officeDocument/2006/relationships/image" Target="../media/image65.png"/><Relationship Id="rId12" Type="http://schemas.openxmlformats.org/officeDocument/2006/relationships/image" Target="../media/image70.png"/><Relationship Id="rId17" Type="http://schemas.openxmlformats.org/officeDocument/2006/relationships/image" Target="../media/image75.png"/><Relationship Id="rId25" Type="http://schemas.openxmlformats.org/officeDocument/2006/relationships/image" Target="../media/image83.png"/><Relationship Id="rId2" Type="http://schemas.openxmlformats.org/officeDocument/2006/relationships/notesSlide" Target="../notesSlides/notesSlide15.xml"/><Relationship Id="rId16" Type="http://schemas.openxmlformats.org/officeDocument/2006/relationships/image" Target="../media/image74.png"/><Relationship Id="rId20" Type="http://schemas.openxmlformats.org/officeDocument/2006/relationships/image" Target="../media/image78.png"/><Relationship Id="rId1" Type="http://schemas.openxmlformats.org/officeDocument/2006/relationships/slideLayout" Target="../slideLayouts/slideLayout8.xml"/><Relationship Id="rId6" Type="http://schemas.openxmlformats.org/officeDocument/2006/relationships/image" Target="../media/image64.png"/><Relationship Id="rId11" Type="http://schemas.openxmlformats.org/officeDocument/2006/relationships/image" Target="../media/image69.png"/><Relationship Id="rId24" Type="http://schemas.openxmlformats.org/officeDocument/2006/relationships/image" Target="../media/image82.png"/><Relationship Id="rId5" Type="http://schemas.openxmlformats.org/officeDocument/2006/relationships/image" Target="../media/image63.png"/><Relationship Id="rId15" Type="http://schemas.openxmlformats.org/officeDocument/2006/relationships/image" Target="../media/image73.png"/><Relationship Id="rId23" Type="http://schemas.openxmlformats.org/officeDocument/2006/relationships/image" Target="../media/image81.png"/><Relationship Id="rId10" Type="http://schemas.openxmlformats.org/officeDocument/2006/relationships/image" Target="../media/image68.png"/><Relationship Id="rId19" Type="http://schemas.openxmlformats.org/officeDocument/2006/relationships/image" Target="../media/image77.png"/><Relationship Id="rId4" Type="http://schemas.openxmlformats.org/officeDocument/2006/relationships/image" Target="../media/image62.png"/><Relationship Id="rId9" Type="http://schemas.openxmlformats.org/officeDocument/2006/relationships/image" Target="../media/image67.png"/><Relationship Id="rId14" Type="http://schemas.openxmlformats.org/officeDocument/2006/relationships/image" Target="../media/image72.png"/><Relationship Id="rId22" Type="http://schemas.openxmlformats.org/officeDocument/2006/relationships/image" Target="../media/image80.png"/></Relationships>
</file>

<file path=ppt/slides/_rels/slide24.xml.rels><?xml version="1.0" encoding="UTF-8" standalone="yes"?>
<Relationships xmlns="http://schemas.openxmlformats.org/package/2006/relationships"><Relationship Id="rId3" Type="http://schemas.openxmlformats.org/officeDocument/2006/relationships/image" Target="../media/image84.png"/><Relationship Id="rId7" Type="http://schemas.openxmlformats.org/officeDocument/2006/relationships/image" Target="../media/image88.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87.png"/><Relationship Id="rId5" Type="http://schemas.openxmlformats.org/officeDocument/2006/relationships/image" Target="../media/image86.png"/><Relationship Id="rId4" Type="http://schemas.openxmlformats.org/officeDocument/2006/relationships/image" Target="../media/image85.png"/></Relationships>
</file>

<file path=ppt/slides/_rels/slide25.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8" Type="http://schemas.openxmlformats.org/officeDocument/2006/relationships/image" Target="../media/image94.png"/><Relationship Id="rId13" Type="http://schemas.openxmlformats.org/officeDocument/2006/relationships/image" Target="../media/image99.png"/><Relationship Id="rId18" Type="http://schemas.openxmlformats.org/officeDocument/2006/relationships/image" Target="../media/image104.png"/><Relationship Id="rId3" Type="http://schemas.openxmlformats.org/officeDocument/2006/relationships/image" Target="../media/image89.png"/><Relationship Id="rId7" Type="http://schemas.openxmlformats.org/officeDocument/2006/relationships/image" Target="../media/image93.png"/><Relationship Id="rId12" Type="http://schemas.openxmlformats.org/officeDocument/2006/relationships/image" Target="../media/image98.png"/><Relationship Id="rId17" Type="http://schemas.openxmlformats.org/officeDocument/2006/relationships/image" Target="../media/image103.png"/><Relationship Id="rId2" Type="http://schemas.openxmlformats.org/officeDocument/2006/relationships/notesSlide" Target="../notesSlides/notesSlide17.xml"/><Relationship Id="rId16" Type="http://schemas.openxmlformats.org/officeDocument/2006/relationships/image" Target="../media/image102.png"/><Relationship Id="rId1" Type="http://schemas.openxmlformats.org/officeDocument/2006/relationships/slideLayout" Target="../slideLayouts/slideLayout7.xml"/><Relationship Id="rId6" Type="http://schemas.openxmlformats.org/officeDocument/2006/relationships/image" Target="../media/image92.png"/><Relationship Id="rId11" Type="http://schemas.openxmlformats.org/officeDocument/2006/relationships/image" Target="../media/image97.png"/><Relationship Id="rId5" Type="http://schemas.openxmlformats.org/officeDocument/2006/relationships/image" Target="../media/image91.png"/><Relationship Id="rId15" Type="http://schemas.openxmlformats.org/officeDocument/2006/relationships/image" Target="../media/image101.png"/><Relationship Id="rId10" Type="http://schemas.openxmlformats.org/officeDocument/2006/relationships/image" Target="../media/image96.png"/><Relationship Id="rId4" Type="http://schemas.openxmlformats.org/officeDocument/2006/relationships/image" Target="../media/image90.png"/><Relationship Id="rId9" Type="http://schemas.openxmlformats.org/officeDocument/2006/relationships/image" Target="../media/image95.png"/><Relationship Id="rId14" Type="http://schemas.openxmlformats.org/officeDocument/2006/relationships/image" Target="../media/image100.png"/></Relationships>
</file>

<file path=ppt/slides/_rels/slide27.xml.rels><?xml version="1.0" encoding="UTF-8" standalone="yes"?>
<Relationships xmlns="http://schemas.openxmlformats.org/package/2006/relationships"><Relationship Id="rId8" Type="http://schemas.openxmlformats.org/officeDocument/2006/relationships/image" Target="../media/image97.png"/><Relationship Id="rId13" Type="http://schemas.openxmlformats.org/officeDocument/2006/relationships/image" Target="../media/image110.png"/><Relationship Id="rId3" Type="http://schemas.openxmlformats.org/officeDocument/2006/relationships/image" Target="../media/image102.png"/><Relationship Id="rId7" Type="http://schemas.openxmlformats.org/officeDocument/2006/relationships/image" Target="../media/image96.png"/><Relationship Id="rId12" Type="http://schemas.openxmlformats.org/officeDocument/2006/relationships/image" Target="../media/image109.png"/><Relationship Id="rId2" Type="http://schemas.openxmlformats.org/officeDocument/2006/relationships/notesSlide" Target="../notesSlides/notesSlide18.xml"/><Relationship Id="rId1" Type="http://schemas.openxmlformats.org/officeDocument/2006/relationships/slideLayout" Target="../slideLayouts/slideLayout5.xml"/><Relationship Id="rId6" Type="http://schemas.openxmlformats.org/officeDocument/2006/relationships/image" Target="../media/image100.png"/><Relationship Id="rId11" Type="http://schemas.openxmlformats.org/officeDocument/2006/relationships/image" Target="../media/image108.png"/><Relationship Id="rId5" Type="http://schemas.openxmlformats.org/officeDocument/2006/relationships/image" Target="../media/image106.png"/><Relationship Id="rId15" Type="http://schemas.openxmlformats.org/officeDocument/2006/relationships/image" Target="../media/image94.png"/><Relationship Id="rId10" Type="http://schemas.openxmlformats.org/officeDocument/2006/relationships/image" Target="../media/image107.png"/><Relationship Id="rId4" Type="http://schemas.openxmlformats.org/officeDocument/2006/relationships/image" Target="../media/image105.png"/><Relationship Id="rId9" Type="http://schemas.openxmlformats.org/officeDocument/2006/relationships/image" Target="../media/image92.png"/><Relationship Id="rId14" Type="http://schemas.openxmlformats.org/officeDocument/2006/relationships/image" Target="../media/image111.png"/></Relationships>
</file>

<file path=ppt/slides/_rels/slide28.xml.rels><?xml version="1.0" encoding="UTF-8" standalone="yes"?>
<Relationships xmlns="http://schemas.openxmlformats.org/package/2006/relationships"><Relationship Id="rId8" Type="http://schemas.openxmlformats.org/officeDocument/2006/relationships/image" Target="../media/image117.png"/><Relationship Id="rId3" Type="http://schemas.openxmlformats.org/officeDocument/2006/relationships/image" Target="../media/image112.png"/><Relationship Id="rId7" Type="http://schemas.openxmlformats.org/officeDocument/2006/relationships/image" Target="../media/image116.png"/><Relationship Id="rId2" Type="http://schemas.openxmlformats.org/officeDocument/2006/relationships/notesSlide" Target="../notesSlides/notesSlide19.xml"/><Relationship Id="rId1" Type="http://schemas.openxmlformats.org/officeDocument/2006/relationships/slideLayout" Target="../slideLayouts/slideLayout4.xml"/><Relationship Id="rId6" Type="http://schemas.openxmlformats.org/officeDocument/2006/relationships/image" Target="../media/image115.png"/><Relationship Id="rId5" Type="http://schemas.openxmlformats.org/officeDocument/2006/relationships/image" Target="../media/image114.png"/><Relationship Id="rId4" Type="http://schemas.openxmlformats.org/officeDocument/2006/relationships/image" Target="../media/image113.png"/></Relationships>
</file>

<file path=ppt/slides/_rels/slide29.xml.rels><?xml version="1.0" encoding="UTF-8" standalone="yes"?>
<Relationships xmlns="http://schemas.openxmlformats.org/package/2006/relationships"><Relationship Id="rId8" Type="http://schemas.openxmlformats.org/officeDocument/2006/relationships/image" Target="../media/image117.png"/><Relationship Id="rId3" Type="http://schemas.openxmlformats.org/officeDocument/2006/relationships/image" Target="../media/image112.png"/><Relationship Id="rId7" Type="http://schemas.openxmlformats.org/officeDocument/2006/relationships/image" Target="../media/image116.png"/><Relationship Id="rId2" Type="http://schemas.openxmlformats.org/officeDocument/2006/relationships/notesSlide" Target="../notesSlides/notesSlide20.xml"/><Relationship Id="rId1" Type="http://schemas.openxmlformats.org/officeDocument/2006/relationships/slideLayout" Target="../slideLayouts/slideLayout4.xml"/><Relationship Id="rId6" Type="http://schemas.openxmlformats.org/officeDocument/2006/relationships/image" Target="../media/image115.png"/><Relationship Id="rId5" Type="http://schemas.openxmlformats.org/officeDocument/2006/relationships/image" Target="../media/image114.png"/><Relationship Id="rId4" Type="http://schemas.openxmlformats.org/officeDocument/2006/relationships/image" Target="../media/image113.png"/></Relationships>
</file>

<file path=ppt/slides/_rels/slide30.xml.rels><?xml version="1.0" encoding="UTF-8" standalone="yes"?>
<Relationships xmlns="http://schemas.openxmlformats.org/package/2006/relationships"><Relationship Id="rId8" Type="http://schemas.openxmlformats.org/officeDocument/2006/relationships/image" Target="../media/image121.png"/><Relationship Id="rId13" Type="http://schemas.openxmlformats.org/officeDocument/2006/relationships/image" Target="../media/image115.png"/><Relationship Id="rId3" Type="http://schemas.openxmlformats.org/officeDocument/2006/relationships/image" Target="../media/image118.png"/><Relationship Id="rId7" Type="http://schemas.openxmlformats.org/officeDocument/2006/relationships/image" Target="../media/image120.png"/><Relationship Id="rId12" Type="http://schemas.openxmlformats.org/officeDocument/2006/relationships/image" Target="../media/image123.png"/><Relationship Id="rId2" Type="http://schemas.openxmlformats.org/officeDocument/2006/relationships/notesSlide" Target="../notesSlides/notesSlide21.xml"/><Relationship Id="rId1" Type="http://schemas.openxmlformats.org/officeDocument/2006/relationships/slideLayout" Target="../slideLayouts/slideLayout4.xml"/><Relationship Id="rId6" Type="http://schemas.openxmlformats.org/officeDocument/2006/relationships/image" Target="../media/image119.png"/><Relationship Id="rId11" Type="http://schemas.openxmlformats.org/officeDocument/2006/relationships/image" Target="../media/image117.png"/><Relationship Id="rId5" Type="http://schemas.openxmlformats.org/officeDocument/2006/relationships/image" Target="../media/image114.png"/><Relationship Id="rId10" Type="http://schemas.openxmlformats.org/officeDocument/2006/relationships/image" Target="../media/image122.png"/><Relationship Id="rId4" Type="http://schemas.openxmlformats.org/officeDocument/2006/relationships/image" Target="../media/image113.png"/><Relationship Id="rId9" Type="http://schemas.openxmlformats.org/officeDocument/2006/relationships/image" Target="../media/image11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24.jpeg"/><Relationship Id="rId7" Type="http://schemas.openxmlformats.org/officeDocument/2006/relationships/image" Target="../media/image128.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127.jpeg"/><Relationship Id="rId5" Type="http://schemas.openxmlformats.org/officeDocument/2006/relationships/image" Target="../media/image126.png"/><Relationship Id="rId4" Type="http://schemas.openxmlformats.org/officeDocument/2006/relationships/image" Target="../media/image125.png"/></Relationships>
</file>

<file path=ppt/slides/_rels/slide41.xml.rels><?xml version="1.0" encoding="UTF-8" standalone="yes"?>
<Relationships xmlns="http://schemas.openxmlformats.org/package/2006/relationships"><Relationship Id="rId2" Type="http://schemas.openxmlformats.org/officeDocument/2006/relationships/hyperlink" Target="http://tinyurl.com/dhuxxe" TargetMode="Externa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hyperlink" Target="http://www.event-team.com/events/techday/" TargetMode="External"/><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16.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0" y="1600200"/>
            <a:ext cx="5791199" cy="1523495"/>
          </a:xfrm>
        </p:spPr>
        <p:txBody>
          <a:bodyPr/>
          <a:lstStyle/>
          <a:p>
            <a:r>
              <a:rPr lang="de-DE" sz="4400" dirty="0" smtClean="0"/>
              <a:t>Windows Server 2008 R2:  </a:t>
            </a:r>
            <a:br>
              <a:rPr lang="de-DE" sz="4400" dirty="0" smtClean="0"/>
            </a:br>
            <a:r>
              <a:rPr lang="de-DE" sz="4400" dirty="0" smtClean="0"/>
              <a:t>Besser fürs Unternehmen</a:t>
            </a:r>
            <a:endParaRPr lang="de-DE" sz="4400" dirty="0"/>
          </a:p>
        </p:txBody>
      </p:sp>
      <p:sp>
        <p:nvSpPr>
          <p:cNvPr id="3" name="Subtitle 2"/>
          <p:cNvSpPr>
            <a:spLocks noGrp="1"/>
          </p:cNvSpPr>
          <p:nvPr>
            <p:ph type="subTitle" idx="1"/>
          </p:nvPr>
        </p:nvSpPr>
        <p:spPr>
          <a:xfrm>
            <a:off x="2286000" y="4344988"/>
            <a:ext cx="6400800" cy="989012"/>
          </a:xfrm>
        </p:spPr>
        <p:txBody>
          <a:bodyPr/>
          <a:lstStyle/>
          <a:p>
            <a:pPr algn="r"/>
            <a:r>
              <a:rPr lang="de-DE" dirty="0" smtClean="0"/>
              <a:t>Nils Kaczenski</a:t>
            </a:r>
          </a:p>
          <a:p>
            <a:pPr algn="r"/>
            <a:r>
              <a:rPr lang="de-DE" dirty="0" err="1" smtClean="0"/>
              <a:t>WITcom</a:t>
            </a:r>
            <a:r>
              <a:rPr lang="de-DE" dirty="0" smtClean="0"/>
              <a:t>, </a:t>
            </a:r>
            <a:r>
              <a:rPr lang="de-DE" dirty="0" smtClean="0"/>
              <a:t>Lingen, 11. </a:t>
            </a:r>
            <a:r>
              <a:rPr lang="de-DE" dirty="0" smtClean="0"/>
              <a:t>Juni 2009</a:t>
            </a:r>
            <a:endParaRPr lang="de-DE" dirty="0"/>
          </a:p>
        </p:txBody>
      </p:sp>
      <p:pic>
        <p:nvPicPr>
          <p:cNvPr id="12290" name="Picture 2" descr="http://infoweb2007/sites/Springboard/team/Shared%20Documents/STEP/Logos/STEP%20Logo%20Vertical%20Web.jpg"/>
          <p:cNvPicPr>
            <a:picLocks noChangeAspect="1" noChangeArrowheads="1"/>
          </p:cNvPicPr>
          <p:nvPr/>
        </p:nvPicPr>
        <p:blipFill>
          <a:blip r:embed="rId2" cstate="print"/>
          <a:srcRect/>
          <a:stretch>
            <a:fillRect/>
          </a:stretch>
        </p:blipFill>
        <p:spPr bwMode="auto">
          <a:xfrm>
            <a:off x="533400" y="1371600"/>
            <a:ext cx="1600200" cy="2490878"/>
          </a:xfrm>
          <a:prstGeom prst="rect">
            <a:avLst/>
          </a:prstGeom>
          <a:noFill/>
        </p:spPr>
      </p:pic>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Ellipse 28"/>
          <p:cNvSpPr/>
          <p:nvPr/>
        </p:nvSpPr>
        <p:spPr bwMode="auto">
          <a:xfrm>
            <a:off x="7643834" y="2857496"/>
            <a:ext cx="642942" cy="571504"/>
          </a:xfrm>
          <a:prstGeom prst="ellipse">
            <a:avLst/>
          </a:prstGeom>
          <a:solidFill>
            <a:schemeClr val="accent5">
              <a:lumMod val="20000"/>
              <a:lumOff val="80000"/>
            </a:schemeClr>
          </a:solidFill>
          <a:ln>
            <a:noFill/>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endParaRPr lang="de-DE" sz="2300" dirty="0" smtClean="0">
              <a:solidFill>
                <a:srgbClr val="FFFFFF"/>
              </a:solidFill>
              <a:effectLst>
                <a:outerShdw blurRad="38100" dist="38100" dir="2700000" algn="tl">
                  <a:srgbClr val="000000">
                    <a:alpha val="43137"/>
                  </a:srgbClr>
                </a:outerShdw>
              </a:effectLst>
              <a:latin typeface="Calibri" pitchFamily="34" charset="0"/>
            </a:endParaRPr>
          </a:p>
        </p:txBody>
      </p:sp>
      <p:sp>
        <p:nvSpPr>
          <p:cNvPr id="28" name="Ellipse 27"/>
          <p:cNvSpPr/>
          <p:nvPr/>
        </p:nvSpPr>
        <p:spPr bwMode="auto">
          <a:xfrm>
            <a:off x="7643834" y="2285992"/>
            <a:ext cx="642942" cy="571504"/>
          </a:xfrm>
          <a:prstGeom prst="ellipse">
            <a:avLst/>
          </a:prstGeom>
          <a:solidFill>
            <a:schemeClr val="accent5">
              <a:lumMod val="20000"/>
              <a:lumOff val="80000"/>
            </a:schemeClr>
          </a:solidFill>
          <a:ln>
            <a:noFill/>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endParaRPr lang="de-DE" sz="2300" dirty="0" smtClean="0">
              <a:solidFill>
                <a:srgbClr val="FFFFFF"/>
              </a:solidFill>
              <a:effectLst>
                <a:outerShdw blurRad="38100" dist="38100" dir="2700000" algn="tl">
                  <a:srgbClr val="000000">
                    <a:alpha val="43137"/>
                  </a:srgbClr>
                </a:outerShdw>
              </a:effectLst>
              <a:latin typeface="Calibri" pitchFamily="34" charset="0"/>
            </a:endParaRPr>
          </a:p>
        </p:txBody>
      </p:sp>
      <p:pic>
        <p:nvPicPr>
          <p:cNvPr id="9218" name="Picture 2" descr="ellenbogen"/>
          <p:cNvPicPr>
            <a:picLocks noGrp="1" noChangeAspect="1" noChangeArrowheads="1"/>
          </p:cNvPicPr>
          <p:nvPr>
            <p:ph sz="half" idx="1"/>
          </p:nvPr>
        </p:nvPicPr>
        <p:blipFill>
          <a:blip r:embed="rId4" cstate="print">
            <a:clrChange>
              <a:clrFrom>
                <a:srgbClr val="FFFFFF"/>
              </a:clrFrom>
              <a:clrTo>
                <a:srgbClr val="FFFFFF">
                  <a:alpha val="0"/>
                </a:srgbClr>
              </a:clrTo>
            </a:clrChange>
          </a:blip>
          <a:srcRect/>
          <a:stretch>
            <a:fillRect/>
          </a:stretch>
        </p:blipFill>
        <p:spPr>
          <a:xfrm>
            <a:off x="7026275" y="2159000"/>
            <a:ext cx="1433513" cy="3159125"/>
          </a:xfrm>
          <a:noFill/>
          <a:ln/>
        </p:spPr>
      </p:pic>
      <p:sp>
        <p:nvSpPr>
          <p:cNvPr id="9219" name="Text Box 3"/>
          <p:cNvSpPr txBox="1">
            <a:spLocks noChangeArrowheads="1"/>
          </p:cNvSpPr>
          <p:nvPr/>
        </p:nvSpPr>
        <p:spPr bwMode="auto">
          <a:xfrm>
            <a:off x="6977063" y="5500702"/>
            <a:ext cx="1404039" cy="400110"/>
          </a:xfrm>
          <a:prstGeom prst="rect">
            <a:avLst/>
          </a:prstGeom>
          <a:noFill/>
          <a:ln w="12700">
            <a:noFill/>
            <a:miter lim="800000"/>
            <a:headEnd type="none" w="sm" len="sm"/>
            <a:tailEnd type="none" w="sm" len="sm"/>
          </a:ln>
          <a:effectLst/>
        </p:spPr>
        <p:txBody>
          <a:bodyPr wrap="none">
            <a:spAutoFit/>
          </a:bodyPr>
          <a:lstStyle/>
          <a:p>
            <a:pPr eaLnBrk="0" hangingPunct="0">
              <a:spcBef>
                <a:spcPct val="50000"/>
              </a:spcBef>
            </a:pPr>
            <a:r>
              <a:rPr lang="de-DE" sz="2000" dirty="0">
                <a:solidFill>
                  <a:schemeClr val="accent1"/>
                </a:solidFill>
                <a:effectLst>
                  <a:outerShdw blurRad="38100" dist="38100" dir="2700000" algn="tl">
                    <a:srgbClr val="C0C0C0"/>
                  </a:outerShdw>
                </a:effectLst>
                <a:latin typeface="Calibri" pitchFamily="34" charset="0"/>
              </a:rPr>
              <a:t>Ellen Bogen</a:t>
            </a:r>
          </a:p>
        </p:txBody>
      </p:sp>
      <p:graphicFrame>
        <p:nvGraphicFramePr>
          <p:cNvPr id="9223" name="Object 7"/>
          <p:cNvGraphicFramePr>
            <a:graphicFrameLocks noChangeAspect="1"/>
          </p:cNvGraphicFramePr>
          <p:nvPr/>
        </p:nvGraphicFramePr>
        <p:xfrm>
          <a:off x="2179638" y="1989138"/>
          <a:ext cx="4932362" cy="3467100"/>
        </p:xfrm>
        <a:graphic>
          <a:graphicData uri="http://schemas.openxmlformats.org/presentationml/2006/ole">
            <p:oleObj spid="_x0000_s15362" name="Visio" r:id="rId5" imgW="6409639" imgH="4507687" progId="Visio.Drawing.11">
              <p:embed/>
            </p:oleObj>
          </a:graphicData>
        </a:graphic>
      </p:graphicFrame>
      <p:sp>
        <p:nvSpPr>
          <p:cNvPr id="9224" name="Rectangle 8"/>
          <p:cNvSpPr>
            <a:spLocks noGrp="1" noChangeArrowheads="1"/>
          </p:cNvSpPr>
          <p:nvPr>
            <p:ph type="title"/>
          </p:nvPr>
        </p:nvSpPr>
        <p:spPr>
          <a:xfrm>
            <a:off x="152400" y="260350"/>
            <a:ext cx="8812213" cy="637097"/>
          </a:xfrm>
        </p:spPr>
        <p:txBody>
          <a:bodyPr/>
          <a:lstStyle/>
          <a:p>
            <a:r>
              <a:rPr lang="de-DE" sz="4600" dirty="0" smtClean="0"/>
              <a:t>Ein ganz normaler Tag in der IT</a:t>
            </a:r>
            <a:endParaRPr lang="de-DE" sz="4600" dirty="0"/>
          </a:p>
        </p:txBody>
      </p:sp>
      <p:grpSp>
        <p:nvGrpSpPr>
          <p:cNvPr id="2" name="Group 9"/>
          <p:cNvGrpSpPr>
            <a:grpSpLocks/>
          </p:cNvGrpSpPr>
          <p:nvPr/>
        </p:nvGrpSpPr>
        <p:grpSpPr bwMode="auto">
          <a:xfrm>
            <a:off x="1746250" y="1514475"/>
            <a:ext cx="3752850" cy="1878013"/>
            <a:chOff x="1100" y="1278"/>
            <a:chExt cx="2364" cy="1183"/>
          </a:xfrm>
        </p:grpSpPr>
        <p:pic>
          <p:nvPicPr>
            <p:cNvPr id="9226" name="Picture 10" descr="MCj02389990000[1]"/>
            <p:cNvPicPr>
              <a:picLocks noChangeAspect="1" noChangeArrowheads="1"/>
            </p:cNvPicPr>
            <p:nvPr/>
          </p:nvPicPr>
          <p:blipFill>
            <a:blip r:embed="rId6" cstate="print"/>
            <a:srcRect/>
            <a:stretch>
              <a:fillRect/>
            </a:stretch>
          </p:blipFill>
          <p:spPr bwMode="auto">
            <a:xfrm>
              <a:off x="1100" y="1458"/>
              <a:ext cx="1450" cy="1003"/>
            </a:xfrm>
            <a:prstGeom prst="rect">
              <a:avLst/>
            </a:prstGeom>
            <a:noFill/>
          </p:spPr>
        </p:pic>
        <p:sp>
          <p:nvSpPr>
            <p:cNvPr id="9227" name="Text Box 11"/>
            <p:cNvSpPr txBox="1">
              <a:spLocks noChangeArrowheads="1"/>
            </p:cNvSpPr>
            <p:nvPr/>
          </p:nvSpPr>
          <p:spPr bwMode="auto">
            <a:xfrm>
              <a:off x="1634" y="1278"/>
              <a:ext cx="1830" cy="252"/>
            </a:xfrm>
            <a:prstGeom prst="rect">
              <a:avLst/>
            </a:prstGeom>
            <a:noFill/>
            <a:ln w="12700">
              <a:noFill/>
              <a:miter lim="800000"/>
              <a:headEnd type="none" w="sm" len="sm"/>
              <a:tailEnd type="none" w="sm" len="sm"/>
            </a:ln>
            <a:effectLst/>
          </p:spPr>
          <p:txBody>
            <a:bodyPr wrap="none">
              <a:spAutoFit/>
            </a:bodyPr>
            <a:lstStyle/>
            <a:p>
              <a:pPr eaLnBrk="0" hangingPunct="0">
                <a:spcBef>
                  <a:spcPct val="50000"/>
                </a:spcBef>
              </a:pPr>
              <a:r>
                <a:rPr lang="de-DE" sz="2000" dirty="0">
                  <a:solidFill>
                    <a:schemeClr val="accent1"/>
                  </a:solidFill>
                  <a:effectLst>
                    <a:outerShdw blurRad="38100" dist="38100" dir="2700000" algn="tl">
                      <a:srgbClr val="C0C0C0"/>
                    </a:outerShdw>
                  </a:effectLst>
                  <a:latin typeface="Calibri" pitchFamily="34" charset="0"/>
                </a:rPr>
                <a:t>Hallmackenreuther GmbH</a:t>
              </a:r>
            </a:p>
          </p:txBody>
        </p:sp>
      </p:grpSp>
      <p:sp>
        <p:nvSpPr>
          <p:cNvPr id="9228" name="AutoShape 12"/>
          <p:cNvSpPr>
            <a:spLocks noChangeArrowheads="1"/>
          </p:cNvSpPr>
          <p:nvPr/>
        </p:nvSpPr>
        <p:spPr bwMode="auto">
          <a:xfrm>
            <a:off x="2571736" y="714356"/>
            <a:ext cx="3000396" cy="1000132"/>
          </a:xfrm>
          <a:prstGeom prst="wedgeEllipseCallout">
            <a:avLst>
              <a:gd name="adj1" fmla="val -8427"/>
              <a:gd name="adj2" fmla="val 99667"/>
            </a:avLst>
          </a:prstGeom>
          <a:solidFill>
            <a:schemeClr val="accent5"/>
          </a:solidFill>
          <a:ln w="28575">
            <a:solidFill>
              <a:schemeClr val="tx1"/>
            </a:solidFill>
            <a:miter lim="800000"/>
            <a:headEnd type="none" w="sm" len="sm"/>
            <a:tailEnd type="none" w="sm" len="sm"/>
          </a:ln>
          <a:effectLst/>
        </p:spPr>
        <p:txBody>
          <a:bodyPr tIns="0"/>
          <a:lstStyle/>
          <a:p>
            <a:pPr algn="ctr" eaLnBrk="0" hangingPunct="0">
              <a:spcBef>
                <a:spcPct val="50000"/>
              </a:spcBef>
            </a:pPr>
            <a:r>
              <a:rPr lang="de-DE" sz="2400" dirty="0" smtClean="0">
                <a:latin typeface="Calibri" pitchFamily="34" charset="0"/>
              </a:rPr>
              <a:t>AD ist zu kompliziert!</a:t>
            </a:r>
            <a:endParaRPr lang="de-DE" sz="2400" dirty="0">
              <a:latin typeface="Calibri" pitchFamily="34" charset="0"/>
            </a:endParaRPr>
          </a:p>
        </p:txBody>
      </p:sp>
      <p:sp>
        <p:nvSpPr>
          <p:cNvPr id="9229" name="AutoShape 13"/>
          <p:cNvSpPr>
            <a:spLocks noChangeArrowheads="1"/>
          </p:cNvSpPr>
          <p:nvPr/>
        </p:nvSpPr>
        <p:spPr bwMode="auto">
          <a:xfrm>
            <a:off x="5357818" y="428604"/>
            <a:ext cx="2700338" cy="1320800"/>
          </a:xfrm>
          <a:prstGeom prst="cloudCallout">
            <a:avLst>
              <a:gd name="adj1" fmla="val 29057"/>
              <a:gd name="adj2" fmla="val 95566"/>
            </a:avLst>
          </a:prstGeom>
          <a:solidFill>
            <a:schemeClr val="accent6"/>
          </a:solidFill>
          <a:ln w="28575">
            <a:solidFill>
              <a:schemeClr val="tx1"/>
            </a:solidFill>
            <a:round/>
            <a:headEnd type="none" w="sm" len="sm"/>
            <a:tailEnd type="none" w="sm" len="sm"/>
          </a:ln>
          <a:effectLst/>
        </p:spPr>
        <p:txBody>
          <a:bodyPr/>
          <a:lstStyle/>
          <a:p>
            <a:pPr algn="ctr" eaLnBrk="0" hangingPunct="0">
              <a:spcBef>
                <a:spcPct val="50000"/>
              </a:spcBef>
            </a:pPr>
            <a:r>
              <a:rPr lang="de-DE" sz="5400" b="1" i="1" dirty="0">
                <a:solidFill>
                  <a:srgbClr val="CC0000"/>
                </a:solidFill>
                <a:effectLst>
                  <a:outerShdw blurRad="38100" dist="38100" dir="2700000" algn="tl">
                    <a:srgbClr val="000000"/>
                  </a:outerShdw>
                </a:effectLst>
                <a:latin typeface="Helvetica-Black" pitchFamily="34" charset="0"/>
              </a:rPr>
              <a:t>?</a:t>
            </a:r>
          </a:p>
        </p:txBody>
      </p:sp>
      <p:pic>
        <p:nvPicPr>
          <p:cNvPr id="17" name="Grafik 16" descr="darmpfort.jpg"/>
          <p:cNvPicPr>
            <a:picLocks noChangeAspect="1"/>
          </p:cNvPicPr>
          <p:nvPr/>
        </p:nvPicPr>
        <p:blipFill>
          <a:blip r:embed="rId7" cstate="print">
            <a:clrChange>
              <a:clrFrom>
                <a:srgbClr val="FFFFFF"/>
              </a:clrFrom>
              <a:clrTo>
                <a:srgbClr val="FFFFFF">
                  <a:alpha val="0"/>
                </a:srgbClr>
              </a:clrTo>
            </a:clrChange>
          </a:blip>
          <a:stretch>
            <a:fillRect/>
          </a:stretch>
        </p:blipFill>
        <p:spPr>
          <a:xfrm flipH="1">
            <a:off x="3071802" y="2285992"/>
            <a:ext cx="1672566" cy="3143272"/>
          </a:xfrm>
          <a:prstGeom prst="rect">
            <a:avLst/>
          </a:prstGeom>
        </p:spPr>
      </p:pic>
      <p:grpSp>
        <p:nvGrpSpPr>
          <p:cNvPr id="3" name="Gruppieren 30"/>
          <p:cNvGrpSpPr/>
          <p:nvPr/>
        </p:nvGrpSpPr>
        <p:grpSpPr>
          <a:xfrm>
            <a:off x="5214942" y="2000240"/>
            <a:ext cx="1071570" cy="3511868"/>
            <a:chOff x="5214942" y="2000240"/>
            <a:chExt cx="1071570" cy="3511868"/>
          </a:xfrm>
        </p:grpSpPr>
        <p:sp>
          <p:nvSpPr>
            <p:cNvPr id="30" name="Ellipse 29"/>
            <p:cNvSpPr/>
            <p:nvPr/>
          </p:nvSpPr>
          <p:spPr bwMode="auto">
            <a:xfrm>
              <a:off x="5429256" y="2285992"/>
              <a:ext cx="428628" cy="571504"/>
            </a:xfrm>
            <a:prstGeom prst="ellipse">
              <a:avLst/>
            </a:prstGeom>
            <a:solidFill>
              <a:schemeClr val="accent5">
                <a:lumMod val="20000"/>
                <a:lumOff val="80000"/>
              </a:schemeClr>
            </a:solidFill>
            <a:ln>
              <a:noFill/>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endParaRPr lang="de-DE" sz="2300" dirty="0" smtClean="0">
                <a:solidFill>
                  <a:srgbClr val="FFFFFF"/>
                </a:solidFill>
                <a:effectLst>
                  <a:outerShdw blurRad="38100" dist="38100" dir="2700000" algn="tl">
                    <a:srgbClr val="000000">
                      <a:alpha val="43137"/>
                    </a:srgbClr>
                  </a:outerShdw>
                </a:effectLst>
                <a:latin typeface="Calibri" pitchFamily="34" charset="0"/>
              </a:endParaRPr>
            </a:p>
          </p:txBody>
        </p:sp>
        <p:pic>
          <p:nvPicPr>
            <p:cNvPr id="18" name="Grafik 17" descr="broccoli.jpg"/>
            <p:cNvPicPr>
              <a:picLocks noChangeAspect="1"/>
            </p:cNvPicPr>
            <p:nvPr/>
          </p:nvPicPr>
          <p:blipFill>
            <a:blip r:embed="rId8" cstate="print">
              <a:clrChange>
                <a:clrFrom>
                  <a:srgbClr val="FFFFFF"/>
                </a:clrFrom>
                <a:clrTo>
                  <a:srgbClr val="FFFFFF">
                    <a:alpha val="0"/>
                  </a:srgbClr>
                </a:clrTo>
              </a:clrChange>
            </a:blip>
            <a:stretch>
              <a:fillRect/>
            </a:stretch>
          </p:blipFill>
          <p:spPr>
            <a:xfrm>
              <a:off x="5214942" y="2000240"/>
              <a:ext cx="1071570" cy="3511868"/>
            </a:xfrm>
            <a:prstGeom prst="rect">
              <a:avLst/>
            </a:prstGeom>
          </p:spPr>
        </p:pic>
      </p:grpSp>
      <p:sp>
        <p:nvSpPr>
          <p:cNvPr id="19" name="Text Box 3"/>
          <p:cNvSpPr txBox="1">
            <a:spLocks noChangeArrowheads="1"/>
          </p:cNvSpPr>
          <p:nvPr/>
        </p:nvSpPr>
        <p:spPr bwMode="auto">
          <a:xfrm>
            <a:off x="3286116" y="5500702"/>
            <a:ext cx="1176091" cy="400110"/>
          </a:xfrm>
          <a:prstGeom prst="rect">
            <a:avLst/>
          </a:prstGeom>
          <a:noFill/>
          <a:ln w="12700">
            <a:noFill/>
            <a:miter lim="800000"/>
            <a:headEnd type="none" w="sm" len="sm"/>
            <a:tailEnd type="none" w="sm" len="sm"/>
          </a:ln>
          <a:effectLst/>
        </p:spPr>
        <p:txBody>
          <a:bodyPr wrap="none">
            <a:spAutoFit/>
          </a:bodyPr>
          <a:lstStyle/>
          <a:p>
            <a:pPr eaLnBrk="0" hangingPunct="0">
              <a:spcBef>
                <a:spcPct val="50000"/>
              </a:spcBef>
            </a:pPr>
            <a:r>
              <a:rPr lang="de-DE" sz="2000" dirty="0" smtClean="0">
                <a:solidFill>
                  <a:schemeClr val="accent1"/>
                </a:solidFill>
                <a:effectLst>
                  <a:outerShdw blurRad="38100" dist="38100" dir="2700000" algn="tl">
                    <a:srgbClr val="C0C0C0"/>
                  </a:outerShdw>
                </a:effectLst>
                <a:latin typeface="Calibri" pitchFamily="34" charset="0"/>
              </a:rPr>
              <a:t>Karl Koop</a:t>
            </a:r>
            <a:endParaRPr lang="de-DE" sz="2000" dirty="0">
              <a:solidFill>
                <a:schemeClr val="accent1"/>
              </a:solidFill>
              <a:effectLst>
                <a:outerShdw blurRad="38100" dist="38100" dir="2700000" algn="tl">
                  <a:srgbClr val="C0C0C0"/>
                </a:outerShdw>
              </a:effectLst>
              <a:latin typeface="Calibri" pitchFamily="34" charset="0"/>
            </a:endParaRPr>
          </a:p>
        </p:txBody>
      </p:sp>
      <p:sp>
        <p:nvSpPr>
          <p:cNvPr id="20" name="Text Box 3"/>
          <p:cNvSpPr txBox="1">
            <a:spLocks noChangeArrowheads="1"/>
          </p:cNvSpPr>
          <p:nvPr/>
        </p:nvSpPr>
        <p:spPr bwMode="auto">
          <a:xfrm>
            <a:off x="4786314" y="5500702"/>
            <a:ext cx="1895262" cy="400110"/>
          </a:xfrm>
          <a:prstGeom prst="rect">
            <a:avLst/>
          </a:prstGeom>
          <a:noFill/>
          <a:ln w="12700">
            <a:noFill/>
            <a:miter lim="800000"/>
            <a:headEnd type="none" w="sm" len="sm"/>
            <a:tailEnd type="none" w="sm" len="sm"/>
          </a:ln>
          <a:effectLst/>
        </p:spPr>
        <p:txBody>
          <a:bodyPr wrap="none">
            <a:spAutoFit/>
          </a:bodyPr>
          <a:lstStyle/>
          <a:p>
            <a:pPr eaLnBrk="0" hangingPunct="0">
              <a:spcBef>
                <a:spcPct val="50000"/>
              </a:spcBef>
            </a:pPr>
            <a:r>
              <a:rPr lang="de-DE" sz="2000" dirty="0" smtClean="0">
                <a:solidFill>
                  <a:schemeClr val="accent1"/>
                </a:solidFill>
                <a:effectLst>
                  <a:outerShdw blurRad="38100" dist="38100" dir="2700000" algn="tl">
                    <a:srgbClr val="C0C0C0"/>
                  </a:outerShdw>
                </a:effectLst>
                <a:latin typeface="Calibri" pitchFamily="34" charset="0"/>
              </a:rPr>
              <a:t>Thomas Broccoli</a:t>
            </a:r>
            <a:endParaRPr lang="de-DE" sz="2000" dirty="0">
              <a:solidFill>
                <a:schemeClr val="accent1"/>
              </a:solidFill>
              <a:effectLst>
                <a:outerShdw blurRad="38100" dist="38100" dir="2700000" algn="tl">
                  <a:srgbClr val="C0C0C0"/>
                </a:outerShdw>
              </a:effectLst>
              <a:latin typeface="Calibri" pitchFamily="34" charset="0"/>
            </a:endParaRPr>
          </a:p>
        </p:txBody>
      </p:sp>
      <p:sp>
        <p:nvSpPr>
          <p:cNvPr id="24" name="AutoShape 12"/>
          <p:cNvSpPr>
            <a:spLocks noChangeArrowheads="1"/>
          </p:cNvSpPr>
          <p:nvPr/>
        </p:nvSpPr>
        <p:spPr bwMode="auto">
          <a:xfrm>
            <a:off x="3071802" y="5072074"/>
            <a:ext cx="2643206" cy="1428760"/>
          </a:xfrm>
          <a:prstGeom prst="wedgeEllipseCallout">
            <a:avLst>
              <a:gd name="adj1" fmla="val 40341"/>
              <a:gd name="adj2" fmla="val -196732"/>
            </a:avLst>
          </a:prstGeom>
          <a:solidFill>
            <a:schemeClr val="accent5"/>
          </a:solidFill>
          <a:ln w="28575">
            <a:solidFill>
              <a:schemeClr val="tx1"/>
            </a:solidFill>
            <a:miter lim="800000"/>
            <a:headEnd type="none" w="sm" len="sm"/>
            <a:tailEnd type="none" w="sm" len="sm"/>
          </a:ln>
          <a:effectLst/>
        </p:spPr>
        <p:txBody>
          <a:bodyPr tIns="0"/>
          <a:lstStyle/>
          <a:p>
            <a:pPr algn="ctr" eaLnBrk="0" hangingPunct="0">
              <a:spcBef>
                <a:spcPct val="50000"/>
              </a:spcBef>
            </a:pPr>
            <a:r>
              <a:rPr lang="de-DE" sz="2400" dirty="0" smtClean="0">
                <a:latin typeface="Calibri" pitchFamily="34" charset="0"/>
              </a:rPr>
              <a:t>Windows? </a:t>
            </a:r>
            <a:r>
              <a:rPr lang="de-DE" sz="2400" b="1" dirty="0" err="1" smtClean="0">
                <a:latin typeface="Calibri" pitchFamily="34" charset="0"/>
              </a:rPr>
              <a:t>Klickibunti</a:t>
            </a:r>
            <a:r>
              <a:rPr lang="de-DE" sz="2400" b="1" dirty="0" smtClean="0">
                <a:latin typeface="Calibri" pitchFamily="34" charset="0"/>
              </a:rPr>
              <a:t>.</a:t>
            </a:r>
            <a:r>
              <a:rPr lang="de-DE" sz="2400" dirty="0" smtClean="0">
                <a:latin typeface="Calibri" pitchFamily="34" charset="0"/>
              </a:rPr>
              <a:t> (Hihi)</a:t>
            </a:r>
            <a:endParaRPr lang="de-DE" sz="2400" dirty="0">
              <a:latin typeface="Calibri" pitchFamily="34" charset="0"/>
            </a:endParaRPr>
          </a:p>
        </p:txBody>
      </p:sp>
      <p:sp>
        <p:nvSpPr>
          <p:cNvPr id="23" name="Text Box 3"/>
          <p:cNvSpPr txBox="1">
            <a:spLocks noChangeArrowheads="1"/>
          </p:cNvSpPr>
          <p:nvPr/>
        </p:nvSpPr>
        <p:spPr bwMode="auto">
          <a:xfrm>
            <a:off x="142844" y="5500702"/>
            <a:ext cx="3019296" cy="400110"/>
          </a:xfrm>
          <a:prstGeom prst="rect">
            <a:avLst/>
          </a:prstGeom>
          <a:noFill/>
          <a:ln w="12700">
            <a:noFill/>
            <a:miter lim="800000"/>
            <a:headEnd type="none" w="sm" len="sm"/>
            <a:tailEnd type="none" w="sm" len="sm"/>
          </a:ln>
          <a:effectLst/>
        </p:spPr>
        <p:txBody>
          <a:bodyPr wrap="square">
            <a:spAutoFit/>
          </a:bodyPr>
          <a:lstStyle/>
          <a:p>
            <a:pPr eaLnBrk="0" hangingPunct="0">
              <a:spcBef>
                <a:spcPct val="50000"/>
              </a:spcBef>
            </a:pPr>
            <a:r>
              <a:rPr lang="de-DE" sz="2000" dirty="0" smtClean="0">
                <a:solidFill>
                  <a:schemeClr val="accent1"/>
                </a:solidFill>
                <a:effectLst>
                  <a:outerShdw blurRad="38100" dist="38100" dir="2700000" algn="tl">
                    <a:srgbClr val="C0C0C0"/>
                  </a:outerShdw>
                </a:effectLst>
                <a:latin typeface="Calibri" pitchFamily="34" charset="0"/>
              </a:rPr>
              <a:t>Marc Hallmackenreuther</a:t>
            </a:r>
          </a:p>
        </p:txBody>
      </p:sp>
      <p:pic>
        <p:nvPicPr>
          <p:cNvPr id="26" name="Grafik 25" descr="wagner-freigestellt.gif"/>
          <p:cNvPicPr>
            <a:picLocks noChangeAspect="1"/>
          </p:cNvPicPr>
          <p:nvPr/>
        </p:nvPicPr>
        <p:blipFill>
          <a:blip r:embed="rId9" cstate="print"/>
          <a:stretch>
            <a:fillRect/>
          </a:stretch>
        </p:blipFill>
        <p:spPr>
          <a:xfrm>
            <a:off x="371461" y="2071678"/>
            <a:ext cx="2057399" cy="3428998"/>
          </a:xfrm>
          <a:prstGeom prst="rect">
            <a:avLst/>
          </a:prstGeom>
        </p:spPr>
      </p:pic>
      <p:sp>
        <p:nvSpPr>
          <p:cNvPr id="25" name="AutoShape 12"/>
          <p:cNvSpPr>
            <a:spLocks noChangeArrowheads="1"/>
          </p:cNvSpPr>
          <p:nvPr/>
        </p:nvSpPr>
        <p:spPr bwMode="auto">
          <a:xfrm>
            <a:off x="214282" y="785794"/>
            <a:ext cx="2224118" cy="1000132"/>
          </a:xfrm>
          <a:prstGeom prst="wedgeEllipseCallout">
            <a:avLst>
              <a:gd name="adj1" fmla="val 13302"/>
              <a:gd name="adj2" fmla="val 88422"/>
            </a:avLst>
          </a:prstGeom>
          <a:solidFill>
            <a:schemeClr val="accent5"/>
          </a:solidFill>
          <a:ln w="28575">
            <a:solidFill>
              <a:schemeClr val="tx1"/>
            </a:solidFill>
            <a:miter lim="800000"/>
            <a:headEnd type="none" w="sm" len="sm"/>
            <a:tailEnd type="none" w="sm" len="sm"/>
          </a:ln>
          <a:effectLst/>
        </p:spPr>
        <p:txBody>
          <a:bodyPr tIns="0"/>
          <a:lstStyle/>
          <a:p>
            <a:pPr algn="ctr" eaLnBrk="0" hangingPunct="0">
              <a:spcBef>
                <a:spcPct val="50000"/>
              </a:spcBef>
            </a:pPr>
            <a:r>
              <a:rPr lang="de-DE" sz="2400" dirty="0" smtClean="0">
                <a:latin typeface="Calibri" pitchFamily="34" charset="0"/>
              </a:rPr>
              <a:t>WAN ist zu langsam!</a:t>
            </a:r>
            <a:endParaRPr lang="de-DE" sz="2400" dirty="0">
              <a:latin typeface="Calibri" pitchFamily="34" charset="0"/>
            </a:endParaRPr>
          </a:p>
        </p:txBody>
      </p:sp>
      <p:sp>
        <p:nvSpPr>
          <p:cNvPr id="27" name="AutoShape 12"/>
          <p:cNvSpPr>
            <a:spLocks noChangeArrowheads="1"/>
          </p:cNvSpPr>
          <p:nvPr/>
        </p:nvSpPr>
        <p:spPr bwMode="auto">
          <a:xfrm>
            <a:off x="6400800" y="3657600"/>
            <a:ext cx="2224118" cy="1000132"/>
          </a:xfrm>
          <a:prstGeom prst="wedgeEllipseCallout">
            <a:avLst>
              <a:gd name="adj1" fmla="val 8340"/>
              <a:gd name="adj2" fmla="val -116503"/>
            </a:avLst>
          </a:prstGeom>
          <a:solidFill>
            <a:schemeClr val="accent5"/>
          </a:solidFill>
          <a:ln w="28575">
            <a:solidFill>
              <a:schemeClr val="tx1"/>
            </a:solidFill>
            <a:miter lim="800000"/>
            <a:headEnd type="none" w="sm" len="sm"/>
            <a:tailEnd type="none" w="sm" len="sm"/>
          </a:ln>
          <a:effectLst/>
        </p:spPr>
        <p:txBody>
          <a:bodyPr tIns="0"/>
          <a:lstStyle/>
          <a:p>
            <a:pPr algn="ctr" eaLnBrk="0" hangingPunct="0">
              <a:spcBef>
                <a:spcPct val="50000"/>
              </a:spcBef>
            </a:pPr>
            <a:r>
              <a:rPr lang="de-DE" sz="2400" dirty="0" smtClean="0">
                <a:latin typeface="Calibri" pitchFamily="34" charset="0"/>
              </a:rPr>
              <a:t>Zu viele Computer!</a:t>
            </a:r>
            <a:endParaRPr lang="de-DE" sz="2400" dirty="0">
              <a:latin typeface="Calibri"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nodeType="clickEffect">
                                  <p:stCondLst>
                                    <p:cond delay="0"/>
                                  </p:stCondLst>
                                  <p:childTnLst>
                                    <p:animEffect transition="out" filter="blinds(horizontal)">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223"/>
                                        </p:tgtEl>
                                        <p:attrNameLst>
                                          <p:attrName>style.visibility</p:attrName>
                                        </p:attrNameLst>
                                      </p:cBhvr>
                                      <p:to>
                                        <p:strVal val="visible"/>
                                      </p:to>
                                    </p:set>
                                    <p:animEffect transition="in" filter="blinds(horizontal)">
                                      <p:cBhvr>
                                        <p:cTn id="17" dur="500"/>
                                        <p:tgtEl>
                                          <p:spTgt spid="9223"/>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mph" presetSubtype="0" fill="hold" nodeType="clickEffect">
                                  <p:stCondLst>
                                    <p:cond delay="0"/>
                                  </p:stCondLst>
                                  <p:childTnLst>
                                    <p:animScale>
                                      <p:cBhvr>
                                        <p:cTn id="21" dur="2000" fill="hold"/>
                                        <p:tgtEl>
                                          <p:spTgt spid="9223"/>
                                        </p:tgtEl>
                                      </p:cBhvr>
                                      <p:by x="50000" y="50000"/>
                                    </p:animScale>
                                  </p:childTnLst>
                                </p:cTn>
                              </p:par>
                            </p:childTnLst>
                          </p:cTn>
                        </p:par>
                        <p:par>
                          <p:cTn id="22" fill="hold">
                            <p:stCondLst>
                              <p:cond delay="2000"/>
                            </p:stCondLst>
                            <p:childTnLst>
                              <p:par>
                                <p:cTn id="23" presetID="2" presetClass="entr" presetSubtype="8"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3000" fill="hold"/>
                                        <p:tgtEl>
                                          <p:spTgt spid="17"/>
                                        </p:tgtEl>
                                        <p:attrNameLst>
                                          <p:attrName>ppt_x</p:attrName>
                                        </p:attrNameLst>
                                      </p:cBhvr>
                                      <p:tavLst>
                                        <p:tav tm="0">
                                          <p:val>
                                            <p:strVal val="0-#ppt_w/2"/>
                                          </p:val>
                                        </p:tav>
                                        <p:tav tm="100000">
                                          <p:val>
                                            <p:strVal val="#ppt_x"/>
                                          </p:val>
                                        </p:tav>
                                      </p:tavLst>
                                    </p:anim>
                                    <p:anim calcmode="lin" valueType="num">
                                      <p:cBhvr additive="base">
                                        <p:cTn id="26" dur="3000" fill="hold"/>
                                        <p:tgtEl>
                                          <p:spTgt spid="17"/>
                                        </p:tgtEl>
                                        <p:attrNameLst>
                                          <p:attrName>ppt_y</p:attrName>
                                        </p:attrNameLst>
                                      </p:cBhvr>
                                      <p:tavLst>
                                        <p:tav tm="0">
                                          <p:val>
                                            <p:strVal val="#ppt_y"/>
                                          </p:val>
                                        </p:tav>
                                        <p:tav tm="100000">
                                          <p:val>
                                            <p:strVal val="#ppt_y"/>
                                          </p:val>
                                        </p:tav>
                                      </p:tavLst>
                                    </p:anim>
                                  </p:childTnLst>
                                </p:cTn>
                              </p:par>
                            </p:childTnLst>
                          </p:cTn>
                        </p:par>
                        <p:par>
                          <p:cTn id="27" fill="hold">
                            <p:stCondLst>
                              <p:cond delay="5000"/>
                            </p:stCondLst>
                            <p:childTnLst>
                              <p:par>
                                <p:cTn id="28" presetID="1" presetClass="entr" presetSubtype="0" fill="hold" grpId="0" nodeType="afterEffect">
                                  <p:stCondLst>
                                    <p:cond delay="0"/>
                                  </p:stCondLst>
                                  <p:childTnLst>
                                    <p:set>
                                      <p:cBhvr>
                                        <p:cTn id="29" dur="1" fill="hold">
                                          <p:stCondLst>
                                            <p:cond delay="0"/>
                                          </p:stCondLst>
                                        </p:cTn>
                                        <p:tgtEl>
                                          <p:spTgt spid="19"/>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8" presetClass="entr" presetSubtype="12" fill="hold" grpId="0" nodeType="clickEffect">
                                  <p:stCondLst>
                                    <p:cond delay="0"/>
                                  </p:stCondLst>
                                  <p:childTnLst>
                                    <p:set>
                                      <p:cBhvr>
                                        <p:cTn id="33" dur="1" fill="hold">
                                          <p:stCondLst>
                                            <p:cond delay="0"/>
                                          </p:stCondLst>
                                        </p:cTn>
                                        <p:tgtEl>
                                          <p:spTgt spid="9228"/>
                                        </p:tgtEl>
                                        <p:attrNameLst>
                                          <p:attrName>style.visibility</p:attrName>
                                        </p:attrNameLst>
                                      </p:cBhvr>
                                      <p:to>
                                        <p:strVal val="visible"/>
                                      </p:to>
                                    </p:set>
                                    <p:animEffect transition="in" filter="strips(downLeft)">
                                      <p:cBhvr>
                                        <p:cTn id="34" dur="500"/>
                                        <p:tgtEl>
                                          <p:spTgt spid="9228"/>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nodeType="click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additive="base">
                                        <p:cTn id="39" dur="1000" fill="hold"/>
                                        <p:tgtEl>
                                          <p:spTgt spid="3"/>
                                        </p:tgtEl>
                                        <p:attrNameLst>
                                          <p:attrName>ppt_x</p:attrName>
                                        </p:attrNameLst>
                                      </p:cBhvr>
                                      <p:tavLst>
                                        <p:tav tm="0">
                                          <p:val>
                                            <p:strVal val="0-#ppt_w/2"/>
                                          </p:val>
                                        </p:tav>
                                        <p:tav tm="100000">
                                          <p:val>
                                            <p:strVal val="#ppt_x"/>
                                          </p:val>
                                        </p:tav>
                                      </p:tavLst>
                                    </p:anim>
                                    <p:anim calcmode="lin" valueType="num">
                                      <p:cBhvr additive="base">
                                        <p:cTn id="40" dur="1000" fill="hold"/>
                                        <p:tgtEl>
                                          <p:spTgt spid="3"/>
                                        </p:tgtEl>
                                        <p:attrNameLst>
                                          <p:attrName>ppt_y</p:attrName>
                                        </p:attrNameLst>
                                      </p:cBhvr>
                                      <p:tavLst>
                                        <p:tav tm="0">
                                          <p:val>
                                            <p:strVal val="#ppt_y"/>
                                          </p:val>
                                        </p:tav>
                                        <p:tav tm="100000">
                                          <p:val>
                                            <p:strVal val="#ppt_y"/>
                                          </p:val>
                                        </p:tav>
                                      </p:tavLst>
                                    </p:anim>
                                  </p:childTnLst>
                                </p:cTn>
                              </p:par>
                            </p:childTnLst>
                          </p:cTn>
                        </p:par>
                        <p:par>
                          <p:cTn id="41" fill="hold">
                            <p:stCondLst>
                              <p:cond delay="1000"/>
                            </p:stCondLst>
                            <p:childTnLst>
                              <p:par>
                                <p:cTn id="42" presetID="1" presetClass="entr" presetSubtype="0"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8" presetClass="entr" presetSubtype="12" fill="hold" grpId="0" nodeType="click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strips(downLeft)">
                                      <p:cBhvr>
                                        <p:cTn id="48" dur="500"/>
                                        <p:tgtEl>
                                          <p:spTgt spid="24"/>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nodeType="click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0-#ppt_w/2"/>
                                          </p:val>
                                        </p:tav>
                                        <p:tav tm="100000">
                                          <p:val>
                                            <p:strVal val="#ppt_x"/>
                                          </p:val>
                                        </p:tav>
                                      </p:tavLst>
                                    </p:anim>
                                    <p:anim calcmode="lin" valueType="num">
                                      <p:cBhvr additive="base">
                                        <p:cTn id="54" dur="2000" fill="hold"/>
                                        <p:tgtEl>
                                          <p:spTgt spid="26"/>
                                        </p:tgtEl>
                                        <p:attrNameLst>
                                          <p:attrName>ppt_y</p:attrName>
                                        </p:attrNameLst>
                                      </p:cBhvr>
                                      <p:tavLst>
                                        <p:tav tm="0">
                                          <p:val>
                                            <p:strVal val="#ppt_y"/>
                                          </p:val>
                                        </p:tav>
                                        <p:tav tm="100000">
                                          <p:val>
                                            <p:strVal val="#ppt_y"/>
                                          </p:val>
                                        </p:tav>
                                      </p:tavLst>
                                    </p:anim>
                                  </p:childTnLst>
                                </p:cTn>
                              </p:par>
                            </p:childTnLst>
                          </p:cTn>
                        </p:par>
                        <p:par>
                          <p:cTn id="55" fill="hold">
                            <p:stCondLst>
                              <p:cond delay="2000"/>
                            </p:stCondLst>
                            <p:childTnLst>
                              <p:par>
                                <p:cTn id="56" presetID="1" presetClass="entr" presetSubtype="0"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childTnLst>
                                </p:cTn>
                              </p:par>
                            </p:childTnLst>
                          </p:cTn>
                        </p:par>
                      </p:childTnLst>
                    </p:cTn>
                  </p:par>
                  <p:par>
                    <p:cTn id="58" fill="hold">
                      <p:stCondLst>
                        <p:cond delay="indefinite"/>
                      </p:stCondLst>
                      <p:childTnLst>
                        <p:par>
                          <p:cTn id="59" fill="hold">
                            <p:stCondLst>
                              <p:cond delay="0"/>
                            </p:stCondLst>
                            <p:childTnLst>
                              <p:par>
                                <p:cTn id="60" presetID="18" presetClass="entr" presetSubtype="12" fill="hold" grpId="0" nodeType="click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strips(downLeft)">
                                      <p:cBhvr>
                                        <p:cTn id="62" dur="500"/>
                                        <p:tgtEl>
                                          <p:spTgt spid="25"/>
                                        </p:tgtEl>
                                      </p:cBhvr>
                                    </p:animEffect>
                                  </p:childTnLst>
                                </p:cTn>
                              </p:par>
                            </p:childTnLst>
                          </p:cTn>
                        </p:par>
                      </p:childTnLst>
                    </p:cTn>
                  </p:par>
                  <p:par>
                    <p:cTn id="63" fill="hold">
                      <p:stCondLst>
                        <p:cond delay="indefinite"/>
                      </p:stCondLst>
                      <p:childTnLst>
                        <p:par>
                          <p:cTn id="64" fill="hold">
                            <p:stCondLst>
                              <p:cond delay="0"/>
                            </p:stCondLst>
                            <p:childTnLst>
                              <p:par>
                                <p:cTn id="65" presetID="18" presetClass="entr" presetSubtype="12" fill="hold" grpId="0" nodeType="click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strips(downLeft)">
                                      <p:cBhvr>
                                        <p:cTn id="67" dur="500"/>
                                        <p:tgtEl>
                                          <p:spTgt spid="27"/>
                                        </p:tgtEl>
                                      </p:cBhvr>
                                    </p:animEffect>
                                  </p:childTnLst>
                                </p:cTn>
                              </p:par>
                            </p:childTnLst>
                          </p:cTn>
                        </p:par>
                      </p:childTnLst>
                    </p:cTn>
                  </p:par>
                  <p:par>
                    <p:cTn id="68" fill="hold">
                      <p:stCondLst>
                        <p:cond delay="indefinite"/>
                      </p:stCondLst>
                      <p:childTnLst>
                        <p:par>
                          <p:cTn id="69" fill="hold">
                            <p:stCondLst>
                              <p:cond delay="0"/>
                            </p:stCondLst>
                            <p:childTnLst>
                              <p:par>
                                <p:cTn id="70" presetID="13" presetClass="entr" presetSubtype="16" fill="hold" grpId="0" nodeType="clickEffect">
                                  <p:stCondLst>
                                    <p:cond delay="0"/>
                                  </p:stCondLst>
                                  <p:childTnLst>
                                    <p:set>
                                      <p:cBhvr>
                                        <p:cTn id="71" dur="1" fill="hold">
                                          <p:stCondLst>
                                            <p:cond delay="0"/>
                                          </p:stCondLst>
                                        </p:cTn>
                                        <p:tgtEl>
                                          <p:spTgt spid="9229"/>
                                        </p:tgtEl>
                                        <p:attrNameLst>
                                          <p:attrName>style.visibility</p:attrName>
                                        </p:attrNameLst>
                                      </p:cBhvr>
                                      <p:to>
                                        <p:strVal val="visible"/>
                                      </p:to>
                                    </p:set>
                                    <p:animEffect transition="in" filter="plus(in)">
                                      <p:cBhvr>
                                        <p:cTn id="72" dur="2000"/>
                                        <p:tgtEl>
                                          <p:spTgt spid="92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8" grpId="0" animBg="1"/>
      <p:bldP spid="9229" grpId="0" animBg="1"/>
      <p:bldP spid="19" grpId="0"/>
      <p:bldP spid="20" grpId="0"/>
      <p:bldP spid="24" grpId="0" animBg="1"/>
      <p:bldP spid="23" grpId="0"/>
      <p:bldP spid="25" grpId="0" animBg="1"/>
      <p:bldP spid="2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de-DE" dirty="0" smtClean="0"/>
              <a:t>Wer vor Ihnen steht</a:t>
            </a:r>
            <a:endParaRPr lang="de-DE" dirty="0"/>
          </a:p>
        </p:txBody>
      </p:sp>
      <p:sp>
        <p:nvSpPr>
          <p:cNvPr id="8195" name="Rectangle 3"/>
          <p:cNvSpPr>
            <a:spLocks noGrp="1" noChangeArrowheads="1"/>
          </p:cNvSpPr>
          <p:nvPr>
            <p:ph type="body" idx="1"/>
          </p:nvPr>
        </p:nvSpPr>
        <p:spPr>
          <a:xfrm>
            <a:off x="381000" y="1412875"/>
            <a:ext cx="8382000" cy="4635115"/>
          </a:xfrm>
        </p:spPr>
        <p:txBody>
          <a:bodyPr/>
          <a:lstStyle/>
          <a:p>
            <a:r>
              <a:rPr lang="de-DE" sz="2800" dirty="0" smtClean="0"/>
              <a:t>Nils Kaczenski</a:t>
            </a:r>
          </a:p>
          <a:p>
            <a:r>
              <a:rPr lang="de-DE" sz="2800" dirty="0" smtClean="0"/>
              <a:t>Leiter Consulting &amp; Support</a:t>
            </a:r>
            <a:br>
              <a:rPr lang="de-DE" sz="2800" dirty="0" smtClean="0"/>
            </a:br>
            <a:r>
              <a:rPr lang="de-DE" sz="2800" dirty="0" err="1" smtClean="0"/>
              <a:t>WITcom</a:t>
            </a:r>
            <a:r>
              <a:rPr lang="de-DE" sz="2800" dirty="0" smtClean="0"/>
              <a:t> Hannover</a:t>
            </a:r>
          </a:p>
          <a:p>
            <a:pPr lvl="1"/>
            <a:r>
              <a:rPr lang="de-DE" sz="2400" dirty="0" smtClean="0"/>
              <a:t>Windows, Exchange, SQL </a:t>
            </a:r>
          </a:p>
          <a:p>
            <a:pPr lvl="1"/>
            <a:r>
              <a:rPr lang="de-DE" sz="2400" dirty="0" smtClean="0"/>
              <a:t>Verfügbarkeit, Sicherheit</a:t>
            </a:r>
          </a:p>
          <a:p>
            <a:pPr lvl="1"/>
            <a:r>
              <a:rPr lang="de-DE" sz="2400" dirty="0" smtClean="0"/>
              <a:t>Strategische Beratung</a:t>
            </a:r>
          </a:p>
          <a:p>
            <a:pPr lvl="1"/>
            <a:r>
              <a:rPr lang="de-DE" sz="2400" dirty="0" smtClean="0"/>
              <a:t>Projektleitung</a:t>
            </a:r>
          </a:p>
          <a:p>
            <a:r>
              <a:rPr lang="de-DE" sz="2800" dirty="0" smtClean="0"/>
              <a:t>Fachautor Windows</a:t>
            </a:r>
          </a:p>
          <a:p>
            <a:pPr lvl="1"/>
            <a:r>
              <a:rPr lang="de-DE" sz="2400" dirty="0" smtClean="0"/>
              <a:t>Microsoft Press</a:t>
            </a:r>
          </a:p>
          <a:p>
            <a:pPr lvl="1"/>
            <a:r>
              <a:rPr lang="de-DE" sz="2400" dirty="0" err="1" smtClean="0"/>
              <a:t>iX</a:t>
            </a:r>
            <a:r>
              <a:rPr lang="de-DE" sz="2400" dirty="0" smtClean="0"/>
              <a:t>, </a:t>
            </a:r>
            <a:r>
              <a:rPr lang="de-DE" sz="2400" dirty="0" err="1" smtClean="0"/>
              <a:t>cʼt</a:t>
            </a:r>
            <a:r>
              <a:rPr lang="de-DE" sz="2400" dirty="0" smtClean="0"/>
              <a:t>, IT-Administrator</a:t>
            </a:r>
          </a:p>
          <a:p>
            <a:r>
              <a:rPr lang="de-DE" sz="2800" dirty="0" smtClean="0"/>
              <a:t>Nils.Kaczenski@witcom-hannover.de</a:t>
            </a:r>
            <a:endParaRPr lang="de-DE" sz="2800" dirty="0"/>
          </a:p>
        </p:txBody>
      </p:sp>
      <p:pic>
        <p:nvPicPr>
          <p:cNvPr id="8196" name="Picture 4" descr="MVP_FullColor_ForScreen"/>
          <p:cNvPicPr>
            <a:picLocks noChangeAspect="1" noChangeArrowheads="1"/>
          </p:cNvPicPr>
          <p:nvPr/>
        </p:nvPicPr>
        <p:blipFill>
          <a:blip r:embed="rId3" cstate="screen"/>
          <a:srcRect/>
          <a:stretch>
            <a:fillRect/>
          </a:stretch>
        </p:blipFill>
        <p:spPr bwMode="auto">
          <a:xfrm>
            <a:off x="7471181" y="4429132"/>
            <a:ext cx="899708" cy="1411305"/>
          </a:xfrm>
          <a:prstGeom prst="rect">
            <a:avLst/>
          </a:prstGeom>
          <a:noFill/>
        </p:spPr>
      </p:pic>
      <p:pic>
        <p:nvPicPr>
          <p:cNvPr id="8197" name="Picture 5" descr="Passbild"/>
          <p:cNvPicPr>
            <a:picLocks noChangeAspect="1" noChangeArrowheads="1"/>
          </p:cNvPicPr>
          <p:nvPr/>
        </p:nvPicPr>
        <p:blipFill>
          <a:blip r:embed="rId4" cstate="screen"/>
          <a:srcRect/>
          <a:stretch>
            <a:fillRect/>
          </a:stretch>
        </p:blipFill>
        <p:spPr bwMode="auto">
          <a:xfrm>
            <a:off x="6572250" y="1658934"/>
            <a:ext cx="1825625" cy="1844616"/>
          </a:xfrm>
          <a:prstGeom prst="rect">
            <a:avLst/>
          </a:prstGeom>
          <a:noFill/>
          <a:ln w="9525">
            <a:noFill/>
            <a:miter lim="800000"/>
            <a:headEnd/>
            <a:tailEnd/>
          </a:ln>
        </p:spPr>
      </p:pic>
      <p:pic>
        <p:nvPicPr>
          <p:cNvPr id="2050" name="Picture 2" descr="C:\Users\Nils.Kaczenski\Pictures\fom-Logo500.gif"/>
          <p:cNvPicPr>
            <a:picLocks noChangeAspect="1" noChangeArrowheads="1"/>
          </p:cNvPicPr>
          <p:nvPr/>
        </p:nvPicPr>
        <p:blipFill>
          <a:blip r:embed="rId5" cstate="print"/>
          <a:srcRect/>
          <a:stretch>
            <a:fillRect/>
          </a:stretch>
        </p:blipFill>
        <p:spPr bwMode="auto">
          <a:xfrm>
            <a:off x="5562600" y="3802380"/>
            <a:ext cx="2857500" cy="388620"/>
          </a:xfrm>
          <a:prstGeom prst="rect">
            <a:avLst/>
          </a:prstGeom>
          <a:noFill/>
        </p:spPr>
      </p:pic>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Rectangle 61"/>
          <p:cNvSpPr/>
          <p:nvPr/>
        </p:nvSpPr>
        <p:spPr>
          <a:xfrm>
            <a:off x="152400" y="688777"/>
            <a:ext cx="8763000" cy="1143000"/>
          </a:xfrm>
          <a:prstGeom prst="rect">
            <a:avLst/>
          </a:prstGeom>
          <a:no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solidFill>
                <a:schemeClr val="tx1"/>
              </a:solidFill>
              <a:latin typeface="Calibri" pitchFamily="34" charset="0"/>
            </a:endParaRPr>
          </a:p>
        </p:txBody>
      </p:sp>
      <p:pic>
        <p:nvPicPr>
          <p:cNvPr id="35" name="Picture 6"/>
          <p:cNvPicPr>
            <a:picLocks noChangeAspect="1" noChangeArrowheads="1"/>
          </p:cNvPicPr>
          <p:nvPr/>
        </p:nvPicPr>
        <p:blipFill>
          <a:blip r:embed="rId3" cstate="email"/>
          <a:srcRect/>
          <a:stretch>
            <a:fillRect/>
          </a:stretch>
        </p:blipFill>
        <p:spPr bwMode="auto">
          <a:xfrm>
            <a:off x="2049701" y="4961926"/>
            <a:ext cx="581189" cy="753074"/>
          </a:xfrm>
          <a:prstGeom prst="rect">
            <a:avLst/>
          </a:prstGeom>
          <a:noFill/>
          <a:ln w="9525">
            <a:noFill/>
            <a:miter lim="800000"/>
            <a:headEnd/>
            <a:tailEnd/>
          </a:ln>
          <a:effectLst>
            <a:outerShdw blurRad="215900" dist="114300" dir="2700000" algn="tl" rotWithShape="0">
              <a:prstClr val="black">
                <a:alpha val="40000"/>
              </a:prstClr>
            </a:outerShdw>
          </a:effectLst>
        </p:spPr>
      </p:pic>
      <p:pic>
        <p:nvPicPr>
          <p:cNvPr id="36" name="Picture 7"/>
          <p:cNvPicPr>
            <a:picLocks noChangeAspect="1" noChangeArrowheads="1"/>
          </p:cNvPicPr>
          <p:nvPr/>
        </p:nvPicPr>
        <p:blipFill>
          <a:blip r:embed="rId4" cstate="email"/>
          <a:srcRect/>
          <a:stretch>
            <a:fillRect/>
          </a:stretch>
        </p:blipFill>
        <p:spPr bwMode="auto">
          <a:xfrm>
            <a:off x="2238211" y="5123568"/>
            <a:ext cx="581189" cy="752758"/>
          </a:xfrm>
          <a:prstGeom prst="rect">
            <a:avLst/>
          </a:prstGeom>
          <a:noFill/>
          <a:ln w="9525">
            <a:noFill/>
            <a:miter lim="800000"/>
            <a:headEnd/>
            <a:tailEnd/>
          </a:ln>
          <a:effectLst>
            <a:outerShdw blurRad="215900" dist="114300" dir="2700000" algn="tl" rotWithShape="0">
              <a:prstClr val="black">
                <a:alpha val="40000"/>
              </a:prstClr>
            </a:outerShdw>
          </a:effectLst>
        </p:spPr>
      </p:pic>
      <p:sp>
        <p:nvSpPr>
          <p:cNvPr id="2" name="Title 1"/>
          <p:cNvSpPr>
            <a:spLocks noGrp="1"/>
          </p:cNvSpPr>
          <p:nvPr>
            <p:ph type="title"/>
          </p:nvPr>
        </p:nvSpPr>
        <p:spPr>
          <a:xfrm>
            <a:off x="228600" y="152400"/>
            <a:ext cx="8305800" cy="609600"/>
          </a:xfrm>
          <a:prstGeom prst="rect">
            <a:avLst/>
          </a:prstGeom>
        </p:spPr>
        <p:txBody>
          <a:bodyPr>
            <a:normAutofit fontScale="90000"/>
          </a:bodyPr>
          <a:lstStyle/>
          <a:p>
            <a:r>
              <a:rPr lang="en-US" dirty="0" smtClean="0"/>
              <a:t>What Is The Springboard Series</a:t>
            </a:r>
            <a:endParaRPr lang="en-US" b="1" dirty="0"/>
          </a:p>
        </p:txBody>
      </p:sp>
      <p:pic>
        <p:nvPicPr>
          <p:cNvPr id="25" name="Picture 3"/>
          <p:cNvPicPr>
            <a:picLocks noChangeAspect="1" noChangeArrowheads="1"/>
          </p:cNvPicPr>
          <p:nvPr/>
        </p:nvPicPr>
        <p:blipFill>
          <a:blip r:embed="rId5" cstate="email"/>
          <a:srcRect/>
          <a:stretch>
            <a:fillRect/>
          </a:stretch>
        </p:blipFill>
        <p:spPr bwMode="auto">
          <a:xfrm>
            <a:off x="4038600" y="5038126"/>
            <a:ext cx="1080626" cy="838200"/>
          </a:xfrm>
          <a:prstGeom prst="rect">
            <a:avLst/>
          </a:prstGeom>
          <a:noFill/>
          <a:ln w="9525">
            <a:noFill/>
            <a:miter lim="800000"/>
            <a:headEnd/>
            <a:tailEnd/>
          </a:ln>
          <a:effectLst>
            <a:outerShdw blurRad="215900" dist="114300" dir="2700000" algn="tl" rotWithShape="0">
              <a:prstClr val="black">
                <a:alpha val="40000"/>
              </a:prstClr>
            </a:outerShdw>
          </a:effectLst>
        </p:spPr>
      </p:pic>
      <p:sp>
        <p:nvSpPr>
          <p:cNvPr id="26" name="Round Same Side Corner Rectangle 25"/>
          <p:cNvSpPr/>
          <p:nvPr/>
        </p:nvSpPr>
        <p:spPr>
          <a:xfrm>
            <a:off x="5562600" y="4329291"/>
            <a:ext cx="1676400" cy="290393"/>
          </a:xfrm>
          <a:prstGeom prst="round2SameRect">
            <a:avLst/>
          </a:prstGeom>
          <a:gradFill rotWithShape="1">
            <a:gsLst>
              <a:gs pos="0">
                <a:srgbClr val="39639D">
                  <a:lumMod val="75000"/>
                </a:srgbClr>
              </a:gs>
              <a:gs pos="50000">
                <a:srgbClr val="39639D">
                  <a:lumMod val="50000"/>
                </a:srgbClr>
              </a:gs>
              <a:gs pos="70000">
                <a:srgbClr val="39639D">
                  <a:lumMod val="50000"/>
                </a:srgbClr>
              </a:gs>
              <a:gs pos="100000">
                <a:srgbClr val="39639D">
                  <a:tint val="95500"/>
                  <a:shade val="100000"/>
                  <a:satMod val="155000"/>
                </a:srgbClr>
              </a:gs>
            </a:gsLst>
            <a:lin ang="16200000" scaled="0"/>
          </a:gradFill>
          <a:ln w="9525" cap="flat" cmpd="sng" algn="ctr">
            <a:solidFill>
              <a:srgbClr val="39639D"/>
            </a:solidFill>
            <a:prstDash val="solid"/>
          </a:ln>
          <a:effectLst>
            <a:outerShdw blurRad="50800" dist="38100" dir="5400000" rotWithShape="0">
              <a:srgbClr val="000000">
                <a:alpha val="35000"/>
              </a:srgbClr>
            </a:outerShdw>
          </a:effectLst>
        </p:spPr>
        <p:txBody>
          <a:bodyPr wrap="square" rtlCol="0">
            <a:spAutoFit/>
          </a:bodyPr>
          <a:lstStyle/>
          <a:p>
            <a:endParaRPr lang="en-US" sz="1200" b="1" dirty="0">
              <a:latin typeface="Calibri" pitchFamily="34" charset="0"/>
            </a:endParaRPr>
          </a:p>
        </p:txBody>
      </p:sp>
      <p:sp>
        <p:nvSpPr>
          <p:cNvPr id="27" name="Round Same Side Corner Rectangle 26"/>
          <p:cNvSpPr/>
          <p:nvPr/>
        </p:nvSpPr>
        <p:spPr>
          <a:xfrm>
            <a:off x="2049701" y="4329291"/>
            <a:ext cx="1676400" cy="290393"/>
          </a:xfrm>
          <a:prstGeom prst="round2SameRect">
            <a:avLst/>
          </a:prstGeom>
          <a:gradFill rotWithShape="1">
            <a:gsLst>
              <a:gs pos="0">
                <a:srgbClr val="39639D">
                  <a:lumMod val="75000"/>
                </a:srgbClr>
              </a:gs>
              <a:gs pos="50000">
                <a:srgbClr val="39639D">
                  <a:lumMod val="50000"/>
                </a:srgbClr>
              </a:gs>
              <a:gs pos="70000">
                <a:srgbClr val="39639D">
                  <a:lumMod val="50000"/>
                </a:srgbClr>
              </a:gs>
              <a:gs pos="100000">
                <a:srgbClr val="39639D">
                  <a:tint val="95500"/>
                  <a:shade val="100000"/>
                  <a:satMod val="155000"/>
                </a:srgbClr>
              </a:gs>
            </a:gsLst>
            <a:lin ang="16200000" scaled="0"/>
          </a:gradFill>
          <a:ln w="9525" cap="flat" cmpd="sng" algn="ctr">
            <a:solidFill>
              <a:srgbClr val="39639D"/>
            </a:solidFill>
            <a:prstDash val="solid"/>
          </a:ln>
          <a:effectLst>
            <a:outerShdw blurRad="50800" dist="38100" dir="5400000" rotWithShape="0">
              <a:srgbClr val="000000">
                <a:alpha val="35000"/>
              </a:srgbClr>
            </a:outerShdw>
          </a:effectLst>
        </p:spPr>
        <p:txBody>
          <a:bodyPr wrap="square" rtlCol="0">
            <a:spAutoFit/>
          </a:bodyPr>
          <a:lstStyle/>
          <a:p>
            <a:endParaRPr lang="en-US" sz="1200" b="1" dirty="0">
              <a:latin typeface="Calibri" pitchFamily="34" charset="0"/>
            </a:endParaRPr>
          </a:p>
        </p:txBody>
      </p:sp>
      <p:sp>
        <p:nvSpPr>
          <p:cNvPr id="28" name="Round Same Side Corner Rectangle 27"/>
          <p:cNvSpPr/>
          <p:nvPr/>
        </p:nvSpPr>
        <p:spPr>
          <a:xfrm>
            <a:off x="304800" y="4329291"/>
            <a:ext cx="1676400" cy="290393"/>
          </a:xfrm>
          <a:prstGeom prst="round2SameRect">
            <a:avLst/>
          </a:prstGeom>
          <a:gradFill rotWithShape="1">
            <a:gsLst>
              <a:gs pos="0">
                <a:srgbClr val="39639D">
                  <a:lumMod val="75000"/>
                </a:srgbClr>
              </a:gs>
              <a:gs pos="50000">
                <a:srgbClr val="39639D">
                  <a:lumMod val="50000"/>
                </a:srgbClr>
              </a:gs>
              <a:gs pos="70000">
                <a:srgbClr val="39639D">
                  <a:lumMod val="50000"/>
                </a:srgbClr>
              </a:gs>
              <a:gs pos="100000">
                <a:srgbClr val="39639D">
                  <a:tint val="95500"/>
                  <a:shade val="100000"/>
                  <a:satMod val="155000"/>
                </a:srgbClr>
              </a:gs>
            </a:gsLst>
            <a:lin ang="16200000" scaled="0"/>
          </a:gradFill>
          <a:ln w="9525" cap="flat" cmpd="sng" algn="ctr">
            <a:solidFill>
              <a:srgbClr val="39639D"/>
            </a:solidFill>
            <a:prstDash val="solid"/>
          </a:ln>
          <a:effectLst>
            <a:outerShdw blurRad="50800" dist="38100" dir="5400000" rotWithShape="0">
              <a:srgbClr val="000000">
                <a:alpha val="35000"/>
              </a:srgbClr>
            </a:outerShdw>
          </a:effectLst>
        </p:spPr>
        <p:txBody>
          <a:bodyPr wrap="square" rtlCol="0">
            <a:spAutoFit/>
          </a:bodyPr>
          <a:lstStyle/>
          <a:p>
            <a:endParaRPr lang="en-US" sz="1200" b="1" dirty="0">
              <a:latin typeface="Calibri" pitchFamily="34" charset="0"/>
            </a:endParaRPr>
          </a:p>
        </p:txBody>
      </p:sp>
      <p:sp>
        <p:nvSpPr>
          <p:cNvPr id="29" name="Round Same Side Corner Rectangle 28"/>
          <p:cNvSpPr/>
          <p:nvPr/>
        </p:nvSpPr>
        <p:spPr>
          <a:xfrm>
            <a:off x="7315200" y="4337292"/>
            <a:ext cx="1676400" cy="290393"/>
          </a:xfrm>
          <a:prstGeom prst="round2SameRect">
            <a:avLst/>
          </a:prstGeom>
          <a:gradFill rotWithShape="1">
            <a:gsLst>
              <a:gs pos="0">
                <a:srgbClr val="39639D">
                  <a:lumMod val="75000"/>
                </a:srgbClr>
              </a:gs>
              <a:gs pos="50000">
                <a:srgbClr val="39639D">
                  <a:lumMod val="50000"/>
                </a:srgbClr>
              </a:gs>
              <a:gs pos="70000">
                <a:srgbClr val="39639D">
                  <a:lumMod val="50000"/>
                </a:srgbClr>
              </a:gs>
              <a:gs pos="100000">
                <a:srgbClr val="39639D">
                  <a:tint val="95500"/>
                  <a:shade val="100000"/>
                  <a:satMod val="155000"/>
                </a:srgbClr>
              </a:gs>
            </a:gsLst>
            <a:lin ang="16200000" scaled="0"/>
          </a:gradFill>
          <a:ln w="9525" cap="flat" cmpd="sng" algn="ctr">
            <a:solidFill>
              <a:srgbClr val="39639D"/>
            </a:solidFill>
            <a:prstDash val="solid"/>
          </a:ln>
          <a:effectLst>
            <a:outerShdw blurRad="50800" dist="38100" dir="5400000" rotWithShape="0">
              <a:srgbClr val="000000">
                <a:alpha val="35000"/>
              </a:srgbClr>
            </a:outerShdw>
          </a:effectLst>
        </p:spPr>
        <p:txBody>
          <a:bodyPr wrap="square" rtlCol="0">
            <a:spAutoFit/>
          </a:bodyPr>
          <a:lstStyle/>
          <a:p>
            <a:endParaRPr lang="en-US" sz="1200" b="1" dirty="0">
              <a:latin typeface="Calibri" pitchFamily="34" charset="0"/>
            </a:endParaRPr>
          </a:p>
        </p:txBody>
      </p:sp>
      <p:sp>
        <p:nvSpPr>
          <p:cNvPr id="30" name="Round Same Side Corner Rectangle 29"/>
          <p:cNvSpPr/>
          <p:nvPr/>
        </p:nvSpPr>
        <p:spPr>
          <a:xfrm>
            <a:off x="3810000" y="4329291"/>
            <a:ext cx="1676400" cy="290393"/>
          </a:xfrm>
          <a:prstGeom prst="round2SameRect">
            <a:avLst/>
          </a:prstGeom>
          <a:gradFill rotWithShape="1">
            <a:gsLst>
              <a:gs pos="0">
                <a:srgbClr val="39639D">
                  <a:lumMod val="75000"/>
                </a:srgbClr>
              </a:gs>
              <a:gs pos="50000">
                <a:srgbClr val="39639D">
                  <a:lumMod val="50000"/>
                </a:srgbClr>
              </a:gs>
              <a:gs pos="70000">
                <a:srgbClr val="39639D">
                  <a:lumMod val="50000"/>
                </a:srgbClr>
              </a:gs>
              <a:gs pos="100000">
                <a:srgbClr val="39639D">
                  <a:tint val="95500"/>
                  <a:shade val="100000"/>
                  <a:satMod val="155000"/>
                </a:srgbClr>
              </a:gs>
            </a:gsLst>
            <a:lin ang="16200000" scaled="0"/>
          </a:gradFill>
          <a:ln w="9525" cap="flat" cmpd="sng" algn="ctr">
            <a:solidFill>
              <a:srgbClr val="39639D"/>
            </a:solidFill>
            <a:prstDash val="solid"/>
          </a:ln>
          <a:effectLst>
            <a:outerShdw blurRad="50800" dist="38100" dir="5400000" rotWithShape="0">
              <a:srgbClr val="000000">
                <a:alpha val="35000"/>
              </a:srgbClr>
            </a:outerShdw>
          </a:effectLst>
        </p:spPr>
        <p:txBody>
          <a:bodyPr wrap="square" rtlCol="0">
            <a:spAutoFit/>
          </a:bodyPr>
          <a:lstStyle/>
          <a:p>
            <a:endParaRPr lang="en-US" sz="1200" b="1" dirty="0">
              <a:latin typeface="Calibri" pitchFamily="34" charset="0"/>
            </a:endParaRPr>
          </a:p>
        </p:txBody>
      </p:sp>
      <p:pic>
        <p:nvPicPr>
          <p:cNvPr id="31" name="Picture 3" descr="C:\Users\Darrell\Pictures\rss.jpg"/>
          <p:cNvPicPr>
            <a:picLocks noChangeAspect="1" noChangeArrowheads="1"/>
          </p:cNvPicPr>
          <p:nvPr/>
        </p:nvPicPr>
        <p:blipFill>
          <a:blip r:embed="rId6" cstate="email"/>
          <a:srcRect/>
          <a:stretch>
            <a:fillRect/>
          </a:stretch>
        </p:blipFill>
        <p:spPr bwMode="auto">
          <a:xfrm>
            <a:off x="5994892" y="5211240"/>
            <a:ext cx="762960" cy="762960"/>
          </a:xfrm>
          <a:prstGeom prst="roundRect">
            <a:avLst>
              <a:gd name="adj" fmla="val 21808"/>
            </a:avLst>
          </a:prstGeom>
          <a:ln>
            <a:noFill/>
          </a:ln>
          <a:effectLst>
            <a:outerShdw blurRad="292100" dist="139700" dir="2700000" algn="tl" rotWithShape="0">
              <a:srgbClr val="333333">
                <a:alpha val="65000"/>
              </a:srgbClr>
            </a:outerShdw>
          </a:effectLst>
        </p:spPr>
      </p:pic>
      <p:sp>
        <p:nvSpPr>
          <p:cNvPr id="32" name="TextBox 31"/>
          <p:cNvSpPr txBox="1"/>
          <p:nvPr/>
        </p:nvSpPr>
        <p:spPr>
          <a:xfrm>
            <a:off x="5562600" y="4267200"/>
            <a:ext cx="1752600" cy="397032"/>
          </a:xfrm>
          <a:prstGeom prst="rect">
            <a:avLst/>
          </a:prstGeom>
          <a:noFill/>
          <a:ln w="9525" cap="flat" cmpd="sng" algn="ctr">
            <a:noFill/>
            <a:prstDash val="solid"/>
          </a:ln>
          <a:effectLst/>
        </p:spPr>
        <p:txBody>
          <a:bodyPr wrap="square" rtlCol="0">
            <a:spAutoFit/>
          </a:bodyPr>
          <a:lstStyle/>
          <a:p>
            <a:pPr marL="0" marR="0" lvl="0" indent="0" algn="ctr" defTabSz="914363" rtl="0" eaLnBrk="1" fontAlgn="auto" latinLnBrk="0" hangingPunct="1">
              <a:lnSpc>
                <a:spcPct val="90000"/>
              </a:lnSpc>
              <a:spcBef>
                <a:spcPts val="0"/>
              </a:spcBef>
              <a:spcAft>
                <a:spcPts val="0"/>
              </a:spcAft>
              <a:buClrTx/>
              <a:buSzTx/>
              <a:buFontTx/>
              <a:buNone/>
              <a:tabLst/>
              <a:defRPr/>
            </a:pPr>
            <a:r>
              <a:rPr kumimoji="0" lang="en-US" sz="1100" b="1" i="0" u="none" strike="noStrike" kern="1200" cap="none" spc="0" normalizeH="0" baseline="0" noProof="0" dirty="0" smtClean="0">
                <a:ln>
                  <a:noFill/>
                </a:ln>
                <a:solidFill>
                  <a:schemeClr val="bg1"/>
                </a:solidFill>
                <a:effectLst/>
                <a:uLnTx/>
                <a:uFillTx/>
                <a:latin typeface="Calibri"/>
                <a:ea typeface="+mn-ea"/>
                <a:cs typeface="+mn-cs"/>
              </a:rPr>
              <a:t>Weekly Targeted </a:t>
            </a:r>
            <a:r>
              <a:rPr kumimoji="0" lang="en-US" sz="1100" b="1" i="0" u="none" strike="noStrike" kern="1200" cap="none" spc="0" normalizeH="0" baseline="0" noProof="0" dirty="0">
                <a:ln>
                  <a:noFill/>
                </a:ln>
                <a:solidFill>
                  <a:schemeClr val="bg1"/>
                </a:solidFill>
                <a:effectLst/>
                <a:uLnTx/>
                <a:uFillTx/>
                <a:latin typeface="Calibri"/>
                <a:ea typeface="+mn-ea"/>
                <a:cs typeface="+mn-cs"/>
              </a:rPr>
              <a:t>IT Pro Drive-time Podcasts</a:t>
            </a:r>
          </a:p>
        </p:txBody>
      </p:sp>
      <p:pic>
        <p:nvPicPr>
          <p:cNvPr id="33" name="Picture 3"/>
          <p:cNvPicPr>
            <a:picLocks noChangeAspect="1" noChangeArrowheads="1"/>
          </p:cNvPicPr>
          <p:nvPr/>
        </p:nvPicPr>
        <p:blipFill>
          <a:blip r:embed="rId7" cstate="email"/>
          <a:srcRect/>
          <a:stretch>
            <a:fillRect/>
          </a:stretch>
        </p:blipFill>
        <p:spPr bwMode="auto">
          <a:xfrm>
            <a:off x="2986403" y="5050447"/>
            <a:ext cx="567873" cy="748042"/>
          </a:xfrm>
          <a:prstGeom prst="rect">
            <a:avLst/>
          </a:prstGeom>
          <a:noFill/>
          <a:ln w="9525">
            <a:noFill/>
            <a:miter lim="800000"/>
            <a:headEnd/>
            <a:tailEnd/>
          </a:ln>
          <a:effectLst>
            <a:outerShdw blurRad="215900" dist="114300" dir="2700000" algn="tl" rotWithShape="0">
              <a:prstClr val="black">
                <a:alpha val="40000"/>
              </a:prstClr>
            </a:outerShdw>
          </a:effectLst>
        </p:spPr>
      </p:pic>
      <p:pic>
        <p:nvPicPr>
          <p:cNvPr id="34" name="Picture 2"/>
          <p:cNvPicPr>
            <a:picLocks noChangeAspect="1" noChangeArrowheads="1"/>
          </p:cNvPicPr>
          <p:nvPr/>
        </p:nvPicPr>
        <p:blipFill>
          <a:blip r:embed="rId8" cstate="email"/>
          <a:srcRect/>
          <a:stretch>
            <a:fillRect/>
          </a:stretch>
        </p:blipFill>
        <p:spPr bwMode="auto">
          <a:xfrm>
            <a:off x="3238602" y="5303425"/>
            <a:ext cx="571398" cy="746334"/>
          </a:xfrm>
          <a:prstGeom prst="rect">
            <a:avLst/>
          </a:prstGeom>
          <a:noFill/>
          <a:ln w="9525">
            <a:noFill/>
            <a:miter lim="800000"/>
            <a:headEnd/>
            <a:tailEnd/>
          </a:ln>
          <a:effectLst>
            <a:outerShdw blurRad="215900" dist="114300" dir="2700000" algn="tl" rotWithShape="0">
              <a:prstClr val="black">
                <a:alpha val="40000"/>
              </a:prstClr>
            </a:outerShdw>
          </a:effectLst>
        </p:spPr>
      </p:pic>
      <p:pic>
        <p:nvPicPr>
          <p:cNvPr id="37" name="Picture 8"/>
          <p:cNvPicPr>
            <a:picLocks noChangeAspect="1" noChangeArrowheads="1"/>
          </p:cNvPicPr>
          <p:nvPr/>
        </p:nvPicPr>
        <p:blipFill>
          <a:blip r:embed="rId9" cstate="email"/>
          <a:srcRect/>
          <a:stretch>
            <a:fillRect/>
          </a:stretch>
        </p:blipFill>
        <p:spPr bwMode="auto">
          <a:xfrm>
            <a:off x="2434746" y="5274692"/>
            <a:ext cx="581189" cy="755545"/>
          </a:xfrm>
          <a:prstGeom prst="rect">
            <a:avLst/>
          </a:prstGeom>
          <a:noFill/>
          <a:ln w="9525">
            <a:noFill/>
            <a:miter lim="800000"/>
            <a:headEnd/>
            <a:tailEnd/>
          </a:ln>
          <a:effectLst>
            <a:outerShdw blurRad="215900" dist="114300" dir="2700000" algn="tl" rotWithShape="0">
              <a:prstClr val="black">
                <a:alpha val="40000"/>
              </a:prstClr>
            </a:outerShdw>
          </a:effectLst>
        </p:spPr>
      </p:pic>
      <p:pic>
        <p:nvPicPr>
          <p:cNvPr id="38" name="Picture 5"/>
          <p:cNvPicPr>
            <a:picLocks noChangeAspect="1" noChangeArrowheads="1"/>
          </p:cNvPicPr>
          <p:nvPr/>
        </p:nvPicPr>
        <p:blipFill>
          <a:blip r:embed="rId10" cstate="email"/>
          <a:srcRect/>
          <a:stretch>
            <a:fillRect/>
          </a:stretch>
        </p:blipFill>
        <p:spPr bwMode="auto">
          <a:xfrm>
            <a:off x="2590800" y="5419126"/>
            <a:ext cx="581189" cy="753074"/>
          </a:xfrm>
          <a:prstGeom prst="rect">
            <a:avLst/>
          </a:prstGeom>
          <a:noFill/>
          <a:ln w="9525">
            <a:noFill/>
            <a:miter lim="800000"/>
            <a:headEnd/>
            <a:tailEnd/>
          </a:ln>
          <a:effectLst>
            <a:outerShdw blurRad="215900" dist="114300" dir="2700000" algn="tl" rotWithShape="0">
              <a:prstClr val="black">
                <a:alpha val="40000"/>
              </a:prstClr>
            </a:outerShdw>
          </a:effectLst>
        </p:spPr>
      </p:pic>
      <p:sp>
        <p:nvSpPr>
          <p:cNvPr id="39" name="TextBox 38"/>
          <p:cNvSpPr txBox="1"/>
          <p:nvPr/>
        </p:nvSpPr>
        <p:spPr>
          <a:xfrm>
            <a:off x="2078117" y="4267200"/>
            <a:ext cx="1524000" cy="397032"/>
          </a:xfrm>
          <a:prstGeom prst="rect">
            <a:avLst/>
          </a:prstGeom>
          <a:noFill/>
        </p:spPr>
        <p:txBody>
          <a:bodyPr wrap="square" rtlCol="0">
            <a:spAutoFit/>
          </a:bodyPr>
          <a:lstStyle/>
          <a:p>
            <a:pPr algn="ctr" defTabSz="914363" rtl="0">
              <a:lnSpc>
                <a:spcPct val="90000"/>
              </a:lnSpc>
            </a:pPr>
            <a:r>
              <a:rPr lang="en-US" sz="1100" b="1" kern="1200" dirty="0" smtClean="0">
                <a:solidFill>
                  <a:schemeClr val="bg1"/>
                </a:solidFill>
                <a:latin typeface="Calibri"/>
                <a:ea typeface="+mn-ea"/>
                <a:cs typeface="+mn-cs"/>
              </a:rPr>
              <a:t>Monthly Feature </a:t>
            </a:r>
            <a:r>
              <a:rPr lang="en-US" sz="1100" b="1" kern="1200" dirty="0">
                <a:solidFill>
                  <a:schemeClr val="bg1"/>
                </a:solidFill>
                <a:latin typeface="Calibri"/>
                <a:ea typeface="+mn-ea"/>
                <a:cs typeface="+mn-cs"/>
              </a:rPr>
              <a:t>Articles &amp; </a:t>
            </a:r>
            <a:r>
              <a:rPr lang="en-US" sz="1100" b="1" kern="1200" dirty="0" smtClean="0">
                <a:solidFill>
                  <a:schemeClr val="bg1"/>
                </a:solidFill>
                <a:latin typeface="Calibri"/>
                <a:ea typeface="+mn-ea"/>
                <a:cs typeface="+mn-cs"/>
              </a:rPr>
              <a:t> </a:t>
            </a:r>
            <a:r>
              <a:rPr lang="en-US" sz="1100" b="1" kern="1200" dirty="0">
                <a:solidFill>
                  <a:schemeClr val="bg1"/>
                </a:solidFill>
                <a:latin typeface="Calibri"/>
                <a:ea typeface="+mn-ea"/>
                <a:cs typeface="+mn-cs"/>
              </a:rPr>
              <a:t>Guides</a:t>
            </a:r>
          </a:p>
        </p:txBody>
      </p:sp>
      <p:sp>
        <p:nvSpPr>
          <p:cNvPr id="40" name="TextBox 39"/>
          <p:cNvSpPr txBox="1"/>
          <p:nvPr/>
        </p:nvSpPr>
        <p:spPr>
          <a:xfrm>
            <a:off x="327453" y="4343400"/>
            <a:ext cx="1631095" cy="237757"/>
          </a:xfrm>
          <a:prstGeom prst="rect">
            <a:avLst/>
          </a:prstGeom>
          <a:noFill/>
        </p:spPr>
        <p:txBody>
          <a:bodyPr wrap="square" rtlCol="0">
            <a:spAutoFit/>
          </a:bodyPr>
          <a:lstStyle/>
          <a:p>
            <a:pPr algn="ctr" defTabSz="914363" rtl="0">
              <a:lnSpc>
                <a:spcPct val="90000"/>
              </a:lnSpc>
            </a:pPr>
            <a:r>
              <a:rPr lang="en-US" sz="1050" b="1" kern="1200" dirty="0">
                <a:solidFill>
                  <a:schemeClr val="bg1"/>
                </a:solidFill>
                <a:latin typeface="Calibri"/>
                <a:ea typeface="+mn-ea"/>
                <a:cs typeface="+mn-cs"/>
              </a:rPr>
              <a:t>Virtual </a:t>
            </a:r>
            <a:r>
              <a:rPr lang="en-US" sz="1050" b="1" dirty="0" smtClean="0">
                <a:solidFill>
                  <a:schemeClr val="bg1"/>
                </a:solidFill>
                <a:latin typeface="Calibri"/>
              </a:rPr>
              <a:t>Roundtable Events</a:t>
            </a:r>
            <a:endParaRPr lang="en-US" sz="1050" b="1" kern="1200" dirty="0">
              <a:solidFill>
                <a:schemeClr val="bg1"/>
              </a:solidFill>
              <a:latin typeface="Calibri"/>
              <a:ea typeface="+mn-ea"/>
              <a:cs typeface="+mn-cs"/>
            </a:endParaRPr>
          </a:p>
        </p:txBody>
      </p:sp>
      <p:sp>
        <p:nvSpPr>
          <p:cNvPr id="41" name="TextBox 40"/>
          <p:cNvSpPr txBox="1"/>
          <p:nvPr/>
        </p:nvSpPr>
        <p:spPr>
          <a:xfrm>
            <a:off x="7315200" y="4267200"/>
            <a:ext cx="1676400" cy="397032"/>
          </a:xfrm>
          <a:prstGeom prst="rect">
            <a:avLst/>
          </a:prstGeom>
          <a:noFill/>
          <a:ln w="9525" cap="flat" cmpd="sng" algn="ctr">
            <a:noFill/>
            <a:prstDash val="solid"/>
          </a:ln>
          <a:effectLst/>
        </p:spPr>
        <p:txBody>
          <a:bodyPr wrap="square" rtlCol="0">
            <a:spAutoFit/>
          </a:bodyPr>
          <a:lstStyle/>
          <a:p>
            <a:pPr marL="0" marR="0" lvl="0" indent="0" algn="ctr" defTabSz="914363" rtl="0" eaLnBrk="1" fontAlgn="auto" latinLnBrk="0" hangingPunct="1">
              <a:lnSpc>
                <a:spcPct val="90000"/>
              </a:lnSpc>
              <a:spcBef>
                <a:spcPts val="0"/>
              </a:spcBef>
              <a:spcAft>
                <a:spcPts val="0"/>
              </a:spcAft>
              <a:buClrTx/>
              <a:buSzTx/>
              <a:buFontTx/>
              <a:buNone/>
              <a:tabLst/>
              <a:defRPr/>
            </a:pPr>
            <a:r>
              <a:rPr kumimoji="0" lang="en-US" sz="1100" b="1" i="0" u="none" strike="noStrike" kern="1200" cap="none" spc="0" normalizeH="0" baseline="0" noProof="0" dirty="0" err="1" smtClean="0">
                <a:ln>
                  <a:noFill/>
                </a:ln>
                <a:solidFill>
                  <a:schemeClr val="bg1"/>
                </a:solidFill>
                <a:effectLst/>
                <a:uLnTx/>
                <a:uFillTx/>
                <a:latin typeface="Calibri"/>
                <a:ea typeface="+mn-ea"/>
                <a:cs typeface="+mn-cs"/>
              </a:rPr>
              <a:t>TechCenter</a:t>
            </a:r>
            <a:r>
              <a:rPr kumimoji="0" lang="en-US" sz="1100" b="1" i="0" u="none" strike="noStrike" kern="1200" cap="none" spc="0" normalizeH="0" baseline="0" noProof="0" dirty="0" smtClean="0">
                <a:ln>
                  <a:noFill/>
                </a:ln>
                <a:solidFill>
                  <a:schemeClr val="bg1"/>
                </a:solidFill>
                <a:effectLst/>
                <a:uLnTx/>
                <a:uFillTx/>
                <a:latin typeface="Calibri"/>
                <a:ea typeface="+mn-ea"/>
                <a:cs typeface="+mn-cs"/>
              </a:rPr>
              <a:t> in </a:t>
            </a:r>
            <a:br>
              <a:rPr kumimoji="0" lang="en-US" sz="1100" b="1" i="0" u="none" strike="noStrike" kern="1200" cap="none" spc="0" normalizeH="0" baseline="0" noProof="0" dirty="0" smtClean="0">
                <a:ln>
                  <a:noFill/>
                </a:ln>
                <a:solidFill>
                  <a:schemeClr val="bg1"/>
                </a:solidFill>
                <a:effectLst/>
                <a:uLnTx/>
                <a:uFillTx/>
                <a:latin typeface="Calibri"/>
                <a:ea typeface="+mn-ea"/>
                <a:cs typeface="+mn-cs"/>
              </a:rPr>
            </a:br>
            <a:r>
              <a:rPr kumimoji="0" lang="en-US" sz="1100" b="1" i="0" u="none" strike="noStrike" kern="1200" cap="none" spc="0" normalizeH="0" baseline="0" noProof="0" dirty="0" smtClean="0">
                <a:ln>
                  <a:noFill/>
                </a:ln>
                <a:solidFill>
                  <a:schemeClr val="bg1"/>
                </a:solidFill>
                <a:effectLst/>
                <a:uLnTx/>
                <a:uFillTx/>
                <a:latin typeface="Calibri"/>
                <a:ea typeface="+mn-ea"/>
                <a:cs typeface="+mn-cs"/>
              </a:rPr>
              <a:t>10 languages</a:t>
            </a:r>
            <a:endParaRPr kumimoji="0" lang="en-US" sz="1100" b="1" i="0" u="none" strike="noStrike" kern="1200" cap="none" spc="0" normalizeH="0" baseline="0" noProof="0" dirty="0">
              <a:ln>
                <a:noFill/>
              </a:ln>
              <a:solidFill>
                <a:schemeClr val="bg1"/>
              </a:solidFill>
              <a:effectLst/>
              <a:uLnTx/>
              <a:uFillTx/>
              <a:latin typeface="Calibri"/>
              <a:ea typeface="+mn-ea"/>
              <a:cs typeface="+mn-cs"/>
            </a:endParaRPr>
          </a:p>
        </p:txBody>
      </p:sp>
      <p:grpSp>
        <p:nvGrpSpPr>
          <p:cNvPr id="3" name="Group 93"/>
          <p:cNvGrpSpPr/>
          <p:nvPr/>
        </p:nvGrpSpPr>
        <p:grpSpPr>
          <a:xfrm>
            <a:off x="7581840" y="5099350"/>
            <a:ext cx="1206135" cy="956673"/>
            <a:chOff x="7079933" y="4450080"/>
            <a:chExt cx="1438344" cy="1203960"/>
          </a:xfrm>
        </p:grpSpPr>
        <p:pic>
          <p:nvPicPr>
            <p:cNvPr id="43" name="Picture 2"/>
            <p:cNvPicPr>
              <a:picLocks noChangeAspect="1" noChangeArrowheads="1"/>
            </p:cNvPicPr>
            <p:nvPr/>
          </p:nvPicPr>
          <p:blipFill>
            <a:blip r:embed="rId11" cstate="email"/>
            <a:srcRect/>
            <a:stretch>
              <a:fillRect/>
            </a:stretch>
          </p:blipFill>
          <p:spPr bwMode="auto">
            <a:xfrm>
              <a:off x="7079933" y="4450080"/>
              <a:ext cx="1365298" cy="1005840"/>
            </a:xfrm>
            <a:prstGeom prst="rect">
              <a:avLst/>
            </a:prstGeom>
            <a:ln>
              <a:noFill/>
            </a:ln>
            <a:effectLst>
              <a:outerShdw blurRad="292100" dist="139700" dir="2700000" algn="tl" rotWithShape="0">
                <a:srgbClr val="333333">
                  <a:alpha val="65000"/>
                </a:srgbClr>
              </a:outerShdw>
            </a:effectLst>
          </p:spPr>
        </p:pic>
        <p:pic>
          <p:nvPicPr>
            <p:cNvPr id="44" name="Picture 4">
              <a:hlinkClick r:id="rId12"/>
            </p:cNvPr>
            <p:cNvPicPr>
              <a:picLocks noChangeAspect="1" noChangeArrowheads="1"/>
            </p:cNvPicPr>
            <p:nvPr/>
          </p:nvPicPr>
          <p:blipFill>
            <a:blip r:embed="rId13" cstate="email"/>
            <a:srcRect/>
            <a:stretch>
              <a:fillRect/>
            </a:stretch>
          </p:blipFill>
          <p:spPr bwMode="auto">
            <a:xfrm>
              <a:off x="7315196" y="4648200"/>
              <a:ext cx="1203081" cy="1005840"/>
            </a:xfrm>
            <a:prstGeom prst="rect">
              <a:avLst/>
            </a:prstGeom>
            <a:ln>
              <a:noFill/>
            </a:ln>
            <a:effectLst>
              <a:outerShdw blurRad="292100" dist="139700" dir="2700000" algn="tl" rotWithShape="0">
                <a:srgbClr val="333333">
                  <a:alpha val="65000"/>
                </a:srgbClr>
              </a:outerShdw>
            </a:effectLst>
          </p:spPr>
        </p:pic>
      </p:grpSp>
      <p:sp>
        <p:nvSpPr>
          <p:cNvPr id="45" name="TextBox 44"/>
          <p:cNvSpPr txBox="1"/>
          <p:nvPr/>
        </p:nvSpPr>
        <p:spPr>
          <a:xfrm>
            <a:off x="3733800" y="4267200"/>
            <a:ext cx="1828800" cy="397032"/>
          </a:xfrm>
          <a:prstGeom prst="rect">
            <a:avLst/>
          </a:prstGeom>
          <a:noFill/>
        </p:spPr>
        <p:txBody>
          <a:bodyPr wrap="square" rtlCol="0">
            <a:spAutoFit/>
          </a:bodyPr>
          <a:lstStyle/>
          <a:p>
            <a:pPr algn="ctr" defTabSz="914363" rtl="0">
              <a:lnSpc>
                <a:spcPct val="90000"/>
              </a:lnSpc>
            </a:pPr>
            <a:r>
              <a:rPr lang="en-US" sz="1100" b="1" kern="1200" dirty="0" smtClean="0">
                <a:solidFill>
                  <a:schemeClr val="bg1"/>
                </a:solidFill>
                <a:latin typeface="Calibri"/>
                <a:ea typeface="+mn-ea"/>
                <a:cs typeface="+mn-cs"/>
              </a:rPr>
              <a:t>Event Kits (Win 7 updates) and </a:t>
            </a:r>
            <a:r>
              <a:rPr lang="en-US" sz="1100" b="1" kern="1200" dirty="0">
                <a:solidFill>
                  <a:schemeClr val="bg1"/>
                </a:solidFill>
                <a:latin typeface="Calibri"/>
                <a:ea typeface="+mn-ea"/>
                <a:cs typeface="+mn-cs"/>
              </a:rPr>
              <a:t>messaging</a:t>
            </a:r>
          </a:p>
        </p:txBody>
      </p:sp>
      <p:pic>
        <p:nvPicPr>
          <p:cNvPr id="46" name="Picture 3"/>
          <p:cNvPicPr>
            <a:picLocks noChangeAspect="1" noChangeArrowheads="1"/>
          </p:cNvPicPr>
          <p:nvPr/>
        </p:nvPicPr>
        <p:blipFill>
          <a:blip r:embed="rId14" cstate="email"/>
          <a:srcRect/>
          <a:stretch>
            <a:fillRect/>
          </a:stretch>
        </p:blipFill>
        <p:spPr bwMode="auto">
          <a:xfrm>
            <a:off x="495240" y="4724400"/>
            <a:ext cx="1295400" cy="1143000"/>
          </a:xfrm>
          <a:prstGeom prst="rect">
            <a:avLst/>
          </a:prstGeom>
          <a:ln>
            <a:noFill/>
          </a:ln>
          <a:effectLst>
            <a:outerShdw blurRad="292100" dist="139700" dir="2700000" algn="tl" rotWithShape="0">
              <a:srgbClr val="333333">
                <a:alpha val="65000"/>
              </a:srgbClr>
            </a:outerShdw>
          </a:effectLst>
        </p:spPr>
      </p:pic>
      <p:pic>
        <p:nvPicPr>
          <p:cNvPr id="47" name="Picture 2"/>
          <p:cNvPicPr>
            <a:picLocks noChangeAspect="1" noChangeArrowheads="1"/>
          </p:cNvPicPr>
          <p:nvPr/>
        </p:nvPicPr>
        <p:blipFill>
          <a:blip r:embed="rId15" cstate="email"/>
          <a:srcRect/>
          <a:stretch>
            <a:fillRect/>
          </a:stretch>
        </p:blipFill>
        <p:spPr bwMode="auto">
          <a:xfrm>
            <a:off x="4343400" y="5342926"/>
            <a:ext cx="1066800" cy="802322"/>
          </a:xfrm>
          <a:prstGeom prst="rect">
            <a:avLst/>
          </a:prstGeom>
          <a:noFill/>
          <a:ln w="9525">
            <a:noFill/>
            <a:miter lim="800000"/>
            <a:headEnd/>
            <a:tailEnd/>
          </a:ln>
          <a:effectLst>
            <a:outerShdw blurRad="215900" dist="114300" dir="2700000" algn="tl" rotWithShape="0">
              <a:prstClr val="black">
                <a:alpha val="40000"/>
              </a:prstClr>
            </a:outerShdw>
          </a:effectLst>
        </p:spPr>
      </p:pic>
      <p:pic>
        <p:nvPicPr>
          <p:cNvPr id="55" name="Picture 54"/>
          <p:cNvPicPr>
            <a:picLocks noChangeAspect="1" noChangeArrowheads="1"/>
          </p:cNvPicPr>
          <p:nvPr/>
        </p:nvPicPr>
        <p:blipFill>
          <a:blip r:embed="rId16" cstate="email"/>
          <a:srcRect/>
          <a:stretch>
            <a:fillRect/>
          </a:stretch>
        </p:blipFill>
        <p:spPr bwMode="auto">
          <a:xfrm>
            <a:off x="228600" y="2667000"/>
            <a:ext cx="8743950" cy="1143000"/>
          </a:xfrm>
          <a:prstGeom prst="rect">
            <a:avLst/>
          </a:prstGeom>
          <a:noFill/>
          <a:ln w="9525">
            <a:noFill/>
            <a:miter lim="800000"/>
            <a:headEnd/>
            <a:tailEnd/>
          </a:ln>
          <a:effectLst/>
        </p:spPr>
      </p:pic>
      <p:sp>
        <p:nvSpPr>
          <p:cNvPr id="60" name="Rectangle 59"/>
          <p:cNvSpPr/>
          <p:nvPr/>
        </p:nvSpPr>
        <p:spPr>
          <a:xfrm>
            <a:off x="4343400" y="936248"/>
            <a:ext cx="4297680" cy="892552"/>
          </a:xfrm>
          <a:prstGeom prst="rect">
            <a:avLst/>
          </a:prstGeom>
          <a:noFill/>
          <a:ln>
            <a:noFill/>
          </a:ln>
          <a:effectLst/>
        </p:spPr>
        <p:style>
          <a:lnRef idx="1">
            <a:schemeClr val="accent6"/>
          </a:lnRef>
          <a:fillRef idx="2">
            <a:schemeClr val="accent6"/>
          </a:fillRef>
          <a:effectRef idx="1">
            <a:schemeClr val="accent6"/>
          </a:effectRef>
          <a:fontRef idx="minor">
            <a:schemeClr val="dk1"/>
          </a:fontRef>
        </p:style>
        <p:txBody>
          <a:bodyPr>
            <a:spAutoFit/>
          </a:bodyPr>
          <a:lstStyle/>
          <a:p>
            <a:pPr marL="111125" indent="-111125"/>
            <a:r>
              <a:rPr lang="en-US" sz="1600" b="1" dirty="0" smtClean="0">
                <a:ln w="1905"/>
                <a:solidFill>
                  <a:schemeClr val="tx1"/>
                </a:solidFill>
                <a:effectLst>
                  <a:innerShdw blurRad="69850" dist="43180" dir="5400000">
                    <a:srgbClr val="000000">
                      <a:alpha val="65000"/>
                    </a:srgbClr>
                  </a:innerShdw>
                </a:effectLst>
                <a:latin typeface="Calibri" pitchFamily="34" charset="0"/>
              </a:rPr>
              <a:t>To the IT pro, our goal is:</a:t>
            </a:r>
          </a:p>
          <a:p>
            <a:pPr marL="111125" indent="-111125">
              <a:buFont typeface="Arial" pitchFamily="34" charset="0"/>
              <a:buChar char="•"/>
            </a:pPr>
            <a:r>
              <a:rPr lang="en-US" sz="1200" dirty="0" smtClean="0">
                <a:solidFill>
                  <a:schemeClr val="tx1"/>
                </a:solidFill>
                <a:latin typeface="Calibri" pitchFamily="34" charset="0"/>
              </a:rPr>
              <a:t>Be the definitive resource for Desktop IT pros</a:t>
            </a:r>
          </a:p>
          <a:p>
            <a:pPr marL="236538" lvl="1" indent="-111125">
              <a:buFont typeface="Arial" pitchFamily="34" charset="0"/>
              <a:buChar char="•"/>
            </a:pPr>
            <a:r>
              <a:rPr lang="en-US" sz="1200" dirty="0" smtClean="0">
                <a:solidFill>
                  <a:schemeClr val="tx1"/>
                </a:solidFill>
                <a:latin typeface="Calibri" pitchFamily="34" charset="0"/>
              </a:rPr>
              <a:t>Open, honest; show don’t tell</a:t>
            </a:r>
          </a:p>
          <a:p>
            <a:pPr marL="236538" lvl="1" indent="-111125">
              <a:buFont typeface="Arial" pitchFamily="34" charset="0"/>
              <a:buChar char="•"/>
            </a:pPr>
            <a:r>
              <a:rPr lang="en-US" sz="1200" dirty="0" smtClean="0">
                <a:solidFill>
                  <a:schemeClr val="tx1"/>
                </a:solidFill>
                <a:latin typeface="Calibri" pitchFamily="34" charset="0"/>
              </a:rPr>
              <a:t>Information at right time, right level across Adoption Lifecycle</a:t>
            </a:r>
          </a:p>
        </p:txBody>
      </p:sp>
      <p:sp>
        <p:nvSpPr>
          <p:cNvPr id="61" name="Rectangle 60"/>
          <p:cNvSpPr/>
          <p:nvPr/>
        </p:nvSpPr>
        <p:spPr>
          <a:xfrm>
            <a:off x="228600" y="936248"/>
            <a:ext cx="3962400" cy="892552"/>
          </a:xfrm>
          <a:prstGeom prst="rect">
            <a:avLst/>
          </a:prstGeom>
          <a:noFill/>
          <a:ln>
            <a:noFill/>
          </a:ln>
          <a:effectLst/>
        </p:spPr>
        <p:style>
          <a:lnRef idx="1">
            <a:schemeClr val="accent6"/>
          </a:lnRef>
          <a:fillRef idx="2">
            <a:schemeClr val="accent6"/>
          </a:fillRef>
          <a:effectRef idx="1">
            <a:schemeClr val="accent6"/>
          </a:effectRef>
          <a:fontRef idx="minor">
            <a:schemeClr val="dk1"/>
          </a:fontRef>
        </p:style>
        <p:txBody>
          <a:bodyPr wrap="square">
            <a:spAutoFit/>
          </a:bodyPr>
          <a:lstStyle/>
          <a:p>
            <a:pPr lvl="0"/>
            <a:r>
              <a:rPr lang="en-US" sz="1600" b="1" dirty="0" smtClean="0">
                <a:ln w="1905"/>
                <a:solidFill>
                  <a:schemeClr val="tx1"/>
                </a:solidFill>
                <a:effectLst>
                  <a:innerShdw blurRad="69850" dist="43180" dir="5400000">
                    <a:srgbClr val="000000">
                      <a:alpha val="65000"/>
                    </a:srgbClr>
                  </a:innerShdw>
                </a:effectLst>
                <a:latin typeface="Calibri" pitchFamily="34" charset="0"/>
              </a:rPr>
              <a:t>Inside of Microsoft we are:</a:t>
            </a:r>
          </a:p>
          <a:p>
            <a:pPr marL="111125" lvl="0" indent="-111125">
              <a:buFont typeface="Arial" pitchFamily="34" charset="0"/>
              <a:buChar char="•"/>
            </a:pPr>
            <a:r>
              <a:rPr lang="en-US" sz="1200" dirty="0" smtClean="0">
                <a:solidFill>
                  <a:schemeClr val="tx1"/>
                </a:solidFill>
                <a:latin typeface="Calibri" pitchFamily="34" charset="0"/>
              </a:rPr>
              <a:t>A turnkey IT pro engagement platform for depth &amp; breadth</a:t>
            </a:r>
          </a:p>
          <a:p>
            <a:pPr marL="111125" lvl="0" indent="-111125">
              <a:spcAft>
                <a:spcPts val="600"/>
              </a:spcAft>
              <a:buFont typeface="Arial" pitchFamily="34" charset="0"/>
              <a:buChar char="•"/>
            </a:pPr>
            <a:r>
              <a:rPr lang="en-US" sz="1200" dirty="0" smtClean="0">
                <a:solidFill>
                  <a:schemeClr val="tx1"/>
                </a:solidFill>
                <a:latin typeface="Calibri" pitchFamily="34" charset="0"/>
              </a:rPr>
              <a:t>The program to mobilize MS marketing &amp; field to focus on desktop OS IT pros</a:t>
            </a:r>
          </a:p>
        </p:txBody>
      </p:sp>
      <p:sp>
        <p:nvSpPr>
          <p:cNvPr id="42" name="TextBox 41"/>
          <p:cNvSpPr txBox="1"/>
          <p:nvPr/>
        </p:nvSpPr>
        <p:spPr>
          <a:xfrm>
            <a:off x="228600" y="2143780"/>
            <a:ext cx="7772400" cy="523220"/>
          </a:xfrm>
          <a:prstGeom prst="rect">
            <a:avLst/>
          </a:prstGeom>
          <a:noFill/>
        </p:spPr>
        <p:txBody>
          <a:bodyPr wrap="square" rtlCol="0">
            <a:spAutoFit/>
          </a:bodyPr>
          <a:lstStyle/>
          <a:p>
            <a:pPr>
              <a:spcAft>
                <a:spcPts val="600"/>
              </a:spcAft>
            </a:pPr>
            <a:r>
              <a:rPr lang="en-US" sz="1400" b="1" dirty="0" smtClean="0">
                <a:ln w="1905"/>
                <a:effectLst>
                  <a:innerShdw blurRad="69850" dist="43180" dir="5400000">
                    <a:srgbClr val="000000">
                      <a:alpha val="65000"/>
                    </a:srgbClr>
                  </a:innerShdw>
                </a:effectLst>
                <a:latin typeface="Calibri" pitchFamily="34" charset="0"/>
              </a:rPr>
              <a:t>The Springboard Series IT pro experience offers dynamic content  and structured guidance across the adoption lifecycle</a:t>
            </a:r>
          </a:p>
        </p:txBody>
      </p:sp>
      <p:sp>
        <p:nvSpPr>
          <p:cNvPr id="49" name="TextBox 48"/>
          <p:cNvSpPr txBox="1"/>
          <p:nvPr/>
        </p:nvSpPr>
        <p:spPr>
          <a:xfrm>
            <a:off x="228600" y="3914537"/>
            <a:ext cx="6553200" cy="338554"/>
          </a:xfrm>
          <a:prstGeom prst="rect">
            <a:avLst/>
          </a:prstGeom>
          <a:noFill/>
        </p:spPr>
        <p:txBody>
          <a:bodyPr wrap="square" rtlCol="0">
            <a:spAutoFit/>
          </a:bodyPr>
          <a:lstStyle/>
          <a:p>
            <a:pPr>
              <a:spcAft>
                <a:spcPts val="600"/>
              </a:spcAft>
            </a:pPr>
            <a:r>
              <a:rPr lang="en-US" sz="1600" b="1" dirty="0" smtClean="0">
                <a:ln w="1905"/>
                <a:effectLst>
                  <a:innerShdw blurRad="69850" dist="43180" dir="5400000">
                    <a:srgbClr val="000000">
                      <a:alpha val="65000"/>
                    </a:srgbClr>
                  </a:innerShdw>
                </a:effectLst>
                <a:latin typeface="Calibri" pitchFamily="34" charset="0"/>
              </a:rPr>
              <a:t>Weekly, Monthly and Quarterly Rhythm of Topical Content   </a:t>
            </a:r>
          </a:p>
        </p:txBody>
      </p:sp>
    </p:spTree>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3" cstate="print"/>
          <a:srcRect/>
          <a:stretch>
            <a:fillRect/>
          </a:stretch>
        </p:blipFill>
        <p:spPr bwMode="auto">
          <a:xfrm>
            <a:off x="24825" y="835223"/>
            <a:ext cx="5438775" cy="5200028"/>
          </a:xfrm>
          <a:prstGeom prst="rect">
            <a:avLst/>
          </a:prstGeom>
          <a:ln>
            <a:noFill/>
          </a:ln>
          <a:effectLst>
            <a:outerShdw blurRad="292100" dist="139700" dir="2700000" algn="tl" rotWithShape="0">
              <a:srgbClr val="333333">
                <a:alpha val="65000"/>
              </a:srgbClr>
            </a:outerShdw>
          </a:effectLst>
        </p:spPr>
      </p:pic>
      <p:cxnSp>
        <p:nvCxnSpPr>
          <p:cNvPr id="4" name="Straight Connector 3"/>
          <p:cNvCxnSpPr/>
          <p:nvPr/>
        </p:nvCxnSpPr>
        <p:spPr>
          <a:xfrm>
            <a:off x="5074920" y="2753329"/>
            <a:ext cx="731520" cy="1588"/>
          </a:xfrm>
          <a:prstGeom prst="line">
            <a:avLst/>
          </a:prstGeom>
          <a:ln w="19050">
            <a:headEnd type="oval" w="med" len="med"/>
            <a:tailEnd type="oval" w="med" len="med"/>
          </a:ln>
        </p:spPr>
        <p:style>
          <a:lnRef idx="2">
            <a:schemeClr val="accent6"/>
          </a:lnRef>
          <a:fillRef idx="0">
            <a:schemeClr val="accent6"/>
          </a:fillRef>
          <a:effectRef idx="1">
            <a:schemeClr val="accent6"/>
          </a:effectRef>
          <a:fontRef idx="minor">
            <a:schemeClr val="tx1"/>
          </a:fontRef>
        </p:style>
      </p:cxnSp>
      <p:sp>
        <p:nvSpPr>
          <p:cNvPr id="5" name="TextBox 4"/>
          <p:cNvSpPr txBox="1"/>
          <p:nvPr/>
        </p:nvSpPr>
        <p:spPr>
          <a:xfrm>
            <a:off x="5836920" y="2615624"/>
            <a:ext cx="1524328" cy="276999"/>
          </a:xfrm>
          <a:prstGeom prst="rect">
            <a:avLst/>
          </a:prstGeom>
          <a:noFill/>
        </p:spPr>
        <p:txBody>
          <a:bodyPr wrap="none" rtlCol="0">
            <a:spAutoFit/>
          </a:bodyPr>
          <a:lstStyle/>
          <a:p>
            <a:r>
              <a:rPr lang="en-US" sz="1200" b="1" dirty="0" smtClean="0">
                <a:latin typeface="Calibri" pitchFamily="34" charset="0"/>
              </a:rPr>
              <a:t>“Zones” for top tasks</a:t>
            </a:r>
            <a:endParaRPr lang="en-US" sz="1200" b="1" dirty="0">
              <a:latin typeface="Calibri" pitchFamily="34" charset="0"/>
            </a:endParaRPr>
          </a:p>
        </p:txBody>
      </p:sp>
      <p:cxnSp>
        <p:nvCxnSpPr>
          <p:cNvPr id="6" name="Straight Connector 5"/>
          <p:cNvCxnSpPr/>
          <p:nvPr/>
        </p:nvCxnSpPr>
        <p:spPr>
          <a:xfrm>
            <a:off x="990600" y="4131850"/>
            <a:ext cx="4663440" cy="1588"/>
          </a:xfrm>
          <a:prstGeom prst="line">
            <a:avLst/>
          </a:prstGeom>
          <a:ln w="19050">
            <a:headEnd type="oval" w="med" len="med"/>
            <a:tailEnd type="oval" w="med" len="med"/>
          </a:ln>
        </p:spPr>
        <p:style>
          <a:lnRef idx="2">
            <a:schemeClr val="accent6"/>
          </a:lnRef>
          <a:fillRef idx="0">
            <a:schemeClr val="accent6"/>
          </a:fillRef>
          <a:effectRef idx="1">
            <a:schemeClr val="accent6"/>
          </a:effectRef>
          <a:fontRef idx="minor">
            <a:schemeClr val="tx1"/>
          </a:fontRef>
        </p:style>
      </p:cxnSp>
      <p:sp>
        <p:nvSpPr>
          <p:cNvPr id="7" name="TextBox 6"/>
          <p:cNvSpPr txBox="1"/>
          <p:nvPr/>
        </p:nvSpPr>
        <p:spPr>
          <a:xfrm>
            <a:off x="5684520" y="3994145"/>
            <a:ext cx="2930289" cy="276999"/>
          </a:xfrm>
          <a:prstGeom prst="rect">
            <a:avLst/>
          </a:prstGeom>
          <a:noFill/>
        </p:spPr>
        <p:txBody>
          <a:bodyPr wrap="none" rtlCol="0">
            <a:spAutoFit/>
          </a:bodyPr>
          <a:lstStyle/>
          <a:p>
            <a:r>
              <a:rPr lang="en-US" sz="1200" b="1" dirty="0" smtClean="0">
                <a:latin typeface="Calibri" pitchFamily="34" charset="0"/>
              </a:rPr>
              <a:t>Springboard Series Blog—dynamic updates</a:t>
            </a:r>
            <a:endParaRPr lang="en-US" sz="1200" b="1" dirty="0">
              <a:latin typeface="Calibri" pitchFamily="34" charset="0"/>
            </a:endParaRPr>
          </a:p>
        </p:txBody>
      </p:sp>
      <p:cxnSp>
        <p:nvCxnSpPr>
          <p:cNvPr id="8" name="Straight Connector 7"/>
          <p:cNvCxnSpPr/>
          <p:nvPr/>
        </p:nvCxnSpPr>
        <p:spPr>
          <a:xfrm>
            <a:off x="3276600" y="3639928"/>
            <a:ext cx="2560320" cy="1588"/>
          </a:xfrm>
          <a:prstGeom prst="line">
            <a:avLst/>
          </a:prstGeom>
          <a:ln w="19050">
            <a:headEnd type="oval" w="med" len="med"/>
            <a:tailEnd type="oval" w="med" len="med"/>
          </a:ln>
        </p:spPr>
        <p:style>
          <a:lnRef idx="2">
            <a:schemeClr val="accent6"/>
          </a:lnRef>
          <a:fillRef idx="0">
            <a:schemeClr val="accent6"/>
          </a:fillRef>
          <a:effectRef idx="1">
            <a:schemeClr val="accent6"/>
          </a:effectRef>
          <a:fontRef idx="minor">
            <a:schemeClr val="tx1"/>
          </a:fontRef>
        </p:style>
      </p:cxnSp>
      <p:sp>
        <p:nvSpPr>
          <p:cNvPr id="9" name="TextBox 8"/>
          <p:cNvSpPr txBox="1"/>
          <p:nvPr/>
        </p:nvSpPr>
        <p:spPr>
          <a:xfrm>
            <a:off x="5836920" y="3502223"/>
            <a:ext cx="2487027" cy="276999"/>
          </a:xfrm>
          <a:prstGeom prst="rect">
            <a:avLst/>
          </a:prstGeom>
          <a:noFill/>
        </p:spPr>
        <p:txBody>
          <a:bodyPr wrap="none" rtlCol="0">
            <a:spAutoFit/>
          </a:bodyPr>
          <a:lstStyle/>
          <a:p>
            <a:r>
              <a:rPr lang="en-US" sz="1200" b="1" dirty="0" smtClean="0">
                <a:latin typeface="Calibri" pitchFamily="34" charset="0"/>
              </a:rPr>
              <a:t>Weekly &amp; Monthly dynamic content</a:t>
            </a:r>
            <a:endParaRPr lang="en-US" sz="1200" b="1" dirty="0">
              <a:latin typeface="Calibri" pitchFamily="34" charset="0"/>
            </a:endParaRPr>
          </a:p>
        </p:txBody>
      </p:sp>
      <p:cxnSp>
        <p:nvCxnSpPr>
          <p:cNvPr id="10" name="Straight Connector 9"/>
          <p:cNvCxnSpPr/>
          <p:nvPr/>
        </p:nvCxnSpPr>
        <p:spPr>
          <a:xfrm>
            <a:off x="3124200" y="2219929"/>
            <a:ext cx="2286000" cy="1588"/>
          </a:xfrm>
          <a:prstGeom prst="line">
            <a:avLst/>
          </a:prstGeom>
          <a:ln w="19050">
            <a:headEnd type="oval" w="med" len="med"/>
            <a:tailEnd type="oval" w="med" len="med"/>
          </a:ln>
        </p:spPr>
        <p:style>
          <a:lnRef idx="2">
            <a:schemeClr val="accent6"/>
          </a:lnRef>
          <a:fillRef idx="0">
            <a:schemeClr val="accent6"/>
          </a:fillRef>
          <a:effectRef idx="1">
            <a:schemeClr val="accent6"/>
          </a:effectRef>
          <a:fontRef idx="minor">
            <a:schemeClr val="tx1"/>
          </a:fontRef>
        </p:style>
      </p:cxnSp>
      <p:sp>
        <p:nvSpPr>
          <p:cNvPr id="11" name="TextBox 10"/>
          <p:cNvSpPr txBox="1"/>
          <p:nvPr/>
        </p:nvSpPr>
        <p:spPr>
          <a:xfrm>
            <a:off x="5440680" y="2082224"/>
            <a:ext cx="3175869" cy="276999"/>
          </a:xfrm>
          <a:prstGeom prst="rect">
            <a:avLst/>
          </a:prstGeom>
          <a:noFill/>
        </p:spPr>
        <p:txBody>
          <a:bodyPr wrap="none" rtlCol="0">
            <a:spAutoFit/>
          </a:bodyPr>
          <a:lstStyle/>
          <a:p>
            <a:r>
              <a:rPr lang="en-US" sz="1200" b="1" dirty="0" smtClean="0">
                <a:latin typeface="Calibri" pitchFamily="34" charset="0"/>
              </a:rPr>
              <a:t>Adoption lifecycle assets: right level, right time</a:t>
            </a:r>
            <a:endParaRPr lang="en-US" sz="1200" b="1" dirty="0">
              <a:latin typeface="Calibri" pitchFamily="34" charset="0"/>
            </a:endParaRPr>
          </a:p>
        </p:txBody>
      </p:sp>
      <p:sp>
        <p:nvSpPr>
          <p:cNvPr id="12" name="TextBox 11"/>
          <p:cNvSpPr txBox="1"/>
          <p:nvPr/>
        </p:nvSpPr>
        <p:spPr>
          <a:xfrm>
            <a:off x="5836920" y="5102423"/>
            <a:ext cx="1833451" cy="276999"/>
          </a:xfrm>
          <a:prstGeom prst="rect">
            <a:avLst/>
          </a:prstGeom>
          <a:noFill/>
        </p:spPr>
        <p:txBody>
          <a:bodyPr wrap="none" rtlCol="0">
            <a:spAutoFit/>
          </a:bodyPr>
          <a:lstStyle/>
          <a:p>
            <a:r>
              <a:rPr lang="en-US" sz="1200" b="1" dirty="0" smtClean="0">
                <a:latin typeface="Calibri" pitchFamily="34" charset="0"/>
              </a:rPr>
              <a:t>Community blogs, forums</a:t>
            </a:r>
            <a:endParaRPr lang="en-US" sz="1200" b="1" dirty="0">
              <a:latin typeface="Calibri" pitchFamily="34" charset="0"/>
            </a:endParaRPr>
          </a:p>
        </p:txBody>
      </p:sp>
      <p:cxnSp>
        <p:nvCxnSpPr>
          <p:cNvPr id="13" name="Straight Connector 12"/>
          <p:cNvCxnSpPr/>
          <p:nvPr/>
        </p:nvCxnSpPr>
        <p:spPr>
          <a:xfrm>
            <a:off x="1508760" y="5240128"/>
            <a:ext cx="4297680" cy="1588"/>
          </a:xfrm>
          <a:prstGeom prst="line">
            <a:avLst/>
          </a:prstGeom>
          <a:ln w="19050">
            <a:headEnd type="oval" w="med" len="med"/>
            <a:tailEnd type="oval" w="med" len="med"/>
          </a:ln>
        </p:spPr>
        <p:style>
          <a:lnRef idx="2">
            <a:schemeClr val="accent6"/>
          </a:lnRef>
          <a:fillRef idx="0">
            <a:schemeClr val="accent6"/>
          </a:fillRef>
          <a:effectRef idx="1">
            <a:schemeClr val="accent6"/>
          </a:effectRef>
          <a:fontRef idx="minor">
            <a:schemeClr val="tx1"/>
          </a:fontRef>
        </p:style>
      </p:cxnSp>
      <p:sp>
        <p:nvSpPr>
          <p:cNvPr id="14" name="TextBox 13"/>
          <p:cNvSpPr txBox="1"/>
          <p:nvPr/>
        </p:nvSpPr>
        <p:spPr>
          <a:xfrm>
            <a:off x="5836920" y="4340423"/>
            <a:ext cx="2220288" cy="276999"/>
          </a:xfrm>
          <a:prstGeom prst="rect">
            <a:avLst/>
          </a:prstGeom>
          <a:noFill/>
        </p:spPr>
        <p:txBody>
          <a:bodyPr wrap="none" rtlCol="0">
            <a:spAutoFit/>
          </a:bodyPr>
          <a:lstStyle/>
          <a:p>
            <a:r>
              <a:rPr lang="en-US" sz="1200" b="1" dirty="0" smtClean="0">
                <a:latin typeface="Calibri" pitchFamily="34" charset="0"/>
              </a:rPr>
              <a:t>Top assets: downloads, learning</a:t>
            </a:r>
            <a:endParaRPr lang="en-US" sz="1200" b="1" dirty="0">
              <a:latin typeface="Calibri" pitchFamily="34" charset="0"/>
            </a:endParaRPr>
          </a:p>
        </p:txBody>
      </p:sp>
      <p:sp>
        <p:nvSpPr>
          <p:cNvPr id="16" name="Rectangle 15"/>
          <p:cNvSpPr/>
          <p:nvPr/>
        </p:nvSpPr>
        <p:spPr>
          <a:xfrm>
            <a:off x="4495800" y="6096000"/>
            <a:ext cx="3968202" cy="307777"/>
          </a:xfrm>
          <a:prstGeom prst="rect">
            <a:avLst/>
          </a:prstGeom>
        </p:spPr>
        <p:txBody>
          <a:bodyPr wrap="none">
            <a:spAutoFit/>
          </a:bodyPr>
          <a:lstStyle/>
          <a:p>
            <a:r>
              <a:rPr lang="en-US" sz="1400" b="1" dirty="0" smtClean="0">
                <a:ln w="1905"/>
                <a:effectLst>
                  <a:innerShdw blurRad="69850" dist="43180" dir="5400000">
                    <a:srgbClr val="000000">
                      <a:alpha val="65000"/>
                    </a:srgbClr>
                  </a:innerShdw>
                </a:effectLst>
                <a:latin typeface="Calibri" pitchFamily="34" charset="0"/>
                <a:hlinkClick r:id="rId4"/>
              </a:rPr>
              <a:t>www.microsoft.com/springboard</a:t>
            </a:r>
            <a:r>
              <a:rPr lang="en-US" sz="1400" b="1" dirty="0" smtClean="0">
                <a:ln w="1905"/>
                <a:effectLst>
                  <a:innerShdw blurRad="69850" dist="43180" dir="5400000">
                    <a:srgbClr val="000000">
                      <a:alpha val="65000"/>
                    </a:srgbClr>
                  </a:innerShdw>
                </a:effectLst>
                <a:latin typeface="Calibri" pitchFamily="34" charset="0"/>
              </a:rPr>
              <a:t> (in 10 languages)</a:t>
            </a:r>
            <a:endParaRPr lang="en-US" sz="1400" dirty="0">
              <a:latin typeface="Calibri" pitchFamily="34" charset="0"/>
            </a:endParaRPr>
          </a:p>
        </p:txBody>
      </p:sp>
      <p:cxnSp>
        <p:nvCxnSpPr>
          <p:cNvPr id="19" name="Straight Connector 18"/>
          <p:cNvCxnSpPr/>
          <p:nvPr/>
        </p:nvCxnSpPr>
        <p:spPr>
          <a:xfrm>
            <a:off x="5074920" y="4478128"/>
            <a:ext cx="731520" cy="1588"/>
          </a:xfrm>
          <a:prstGeom prst="line">
            <a:avLst/>
          </a:prstGeom>
          <a:ln w="19050">
            <a:headEnd type="oval" w="med" len="med"/>
            <a:tailEnd type="oval" w="med" len="med"/>
          </a:ln>
        </p:spPr>
        <p:style>
          <a:lnRef idx="2">
            <a:schemeClr val="accent6"/>
          </a:lnRef>
          <a:fillRef idx="0">
            <a:schemeClr val="accent6"/>
          </a:fillRef>
          <a:effectRef idx="1">
            <a:schemeClr val="accent6"/>
          </a:effectRef>
          <a:fontRef idx="minor">
            <a:schemeClr val="tx1"/>
          </a:fontRef>
        </p:style>
      </p:cxnSp>
      <p:sp>
        <p:nvSpPr>
          <p:cNvPr id="20" name="Title 19"/>
          <p:cNvSpPr>
            <a:spLocks noGrp="1"/>
          </p:cNvSpPr>
          <p:nvPr>
            <p:ph type="title"/>
          </p:nvPr>
        </p:nvSpPr>
        <p:spPr>
          <a:xfrm>
            <a:off x="76200" y="228600"/>
            <a:ext cx="8839200" cy="387798"/>
          </a:xfrm>
          <a:prstGeom prst="rect">
            <a:avLst/>
          </a:prstGeom>
        </p:spPr>
        <p:txBody>
          <a:bodyPr/>
          <a:lstStyle/>
          <a:p>
            <a:r>
              <a:rPr lang="en-US" sz="2800" dirty="0"/>
              <a:t>Springboard Series on TechNet:  The Key Resource for IT Pros</a:t>
            </a:r>
          </a:p>
        </p:txBody>
      </p:sp>
    </p:spTree>
  </p:cSld>
  <p:clrMapOvr>
    <a:masterClrMapping/>
  </p:clrMapOvr>
  <p:transition spd="med">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de-DE" dirty="0" smtClean="0"/>
              <a:t>Was Sie erwartet</a:t>
            </a:r>
            <a:endParaRPr lang="de-DE" dirty="0"/>
          </a:p>
        </p:txBody>
      </p:sp>
      <p:sp>
        <p:nvSpPr>
          <p:cNvPr id="13315" name="Rectangle 3"/>
          <p:cNvSpPr>
            <a:spLocks noGrp="1" noChangeArrowheads="1"/>
          </p:cNvSpPr>
          <p:nvPr>
            <p:ph idx="1"/>
          </p:nvPr>
        </p:nvSpPr>
        <p:spPr>
          <a:xfrm>
            <a:off x="381000" y="1412875"/>
            <a:ext cx="8382000" cy="4321183"/>
          </a:xfrm>
        </p:spPr>
        <p:txBody>
          <a:bodyPr/>
          <a:lstStyle/>
          <a:p>
            <a:pPr>
              <a:lnSpc>
                <a:spcPct val="150000"/>
              </a:lnSpc>
            </a:pPr>
            <a:r>
              <a:rPr lang="de-DE" sz="2400" dirty="0" smtClean="0"/>
              <a:t>Alles neu macht R2</a:t>
            </a:r>
          </a:p>
          <a:p>
            <a:pPr>
              <a:lnSpc>
                <a:spcPct val="150000"/>
              </a:lnSpc>
            </a:pPr>
            <a:r>
              <a:rPr lang="de-DE" sz="2400" dirty="0" smtClean="0"/>
              <a:t>Brummt besser: Hyper-V 2.0</a:t>
            </a:r>
          </a:p>
          <a:p>
            <a:pPr>
              <a:lnSpc>
                <a:spcPct val="150000"/>
              </a:lnSpc>
            </a:pPr>
            <a:r>
              <a:rPr lang="de-DE" sz="2400" dirty="0" smtClean="0"/>
              <a:t>Zugriff erlaubt: Remote Desktop Services</a:t>
            </a:r>
          </a:p>
          <a:p>
            <a:pPr>
              <a:lnSpc>
                <a:spcPct val="150000"/>
              </a:lnSpc>
            </a:pPr>
            <a:r>
              <a:rPr lang="de-DE" sz="2400" dirty="0" smtClean="0"/>
              <a:t>Filiale mit Vorrat: </a:t>
            </a:r>
            <a:r>
              <a:rPr lang="de-DE" sz="2400" dirty="0" err="1" smtClean="0"/>
              <a:t>BranchCache</a:t>
            </a:r>
            <a:endParaRPr lang="de-DE" sz="2400" dirty="0" smtClean="0"/>
          </a:p>
          <a:p>
            <a:pPr>
              <a:lnSpc>
                <a:spcPct val="150000"/>
              </a:lnSpc>
            </a:pPr>
            <a:r>
              <a:rPr lang="de-DE" sz="2400" dirty="0" smtClean="0"/>
              <a:t>Aktiver Papierkorb: </a:t>
            </a:r>
            <a:r>
              <a:rPr lang="de-DE" sz="2400" dirty="0" err="1" smtClean="0"/>
              <a:t>Active</a:t>
            </a:r>
            <a:r>
              <a:rPr lang="de-DE" sz="2400" dirty="0" smtClean="0"/>
              <a:t> Directory in R2</a:t>
            </a:r>
          </a:p>
          <a:p>
            <a:pPr>
              <a:lnSpc>
                <a:spcPct val="150000"/>
              </a:lnSpc>
            </a:pPr>
            <a:r>
              <a:rPr lang="de-DE" sz="2400" dirty="0" smtClean="0"/>
              <a:t>Fensterlos: Windows Server Core</a:t>
            </a:r>
          </a:p>
          <a:p>
            <a:pPr>
              <a:lnSpc>
                <a:spcPct val="150000"/>
              </a:lnSpc>
            </a:pPr>
            <a:endParaRPr lang="de-DE" sz="2400" dirty="0" smtClean="0"/>
          </a:p>
        </p:txBody>
      </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de-DE" dirty="0" smtClean="0"/>
              <a:t>Was Sie erwartet</a:t>
            </a:r>
            <a:endParaRPr lang="de-DE" dirty="0"/>
          </a:p>
        </p:txBody>
      </p:sp>
      <p:sp>
        <p:nvSpPr>
          <p:cNvPr id="13315" name="Rectangle 3"/>
          <p:cNvSpPr>
            <a:spLocks noGrp="1" noChangeArrowheads="1"/>
          </p:cNvSpPr>
          <p:nvPr>
            <p:ph idx="1"/>
          </p:nvPr>
        </p:nvSpPr>
        <p:spPr>
          <a:xfrm>
            <a:off x="381000" y="1412875"/>
            <a:ext cx="8382000" cy="4321183"/>
          </a:xfrm>
        </p:spPr>
        <p:txBody>
          <a:bodyPr/>
          <a:lstStyle/>
          <a:p>
            <a:pPr>
              <a:lnSpc>
                <a:spcPct val="150000"/>
              </a:lnSpc>
            </a:pPr>
            <a:r>
              <a:rPr lang="de-DE" sz="2400" dirty="0" smtClean="0">
                <a:solidFill>
                  <a:srgbClr val="2E59B0"/>
                </a:solidFill>
              </a:rPr>
              <a:t>Alles neu macht R2</a:t>
            </a:r>
          </a:p>
          <a:p>
            <a:pPr>
              <a:lnSpc>
                <a:spcPct val="150000"/>
              </a:lnSpc>
            </a:pPr>
            <a:r>
              <a:rPr lang="de-DE" sz="2400" dirty="0" smtClean="0">
                <a:solidFill>
                  <a:schemeClr val="bg1">
                    <a:lumMod val="75000"/>
                  </a:schemeClr>
                </a:solidFill>
              </a:rPr>
              <a:t>Brummt besser: Hyper-V 2.0</a:t>
            </a:r>
          </a:p>
          <a:p>
            <a:pPr>
              <a:lnSpc>
                <a:spcPct val="150000"/>
              </a:lnSpc>
            </a:pPr>
            <a:r>
              <a:rPr lang="de-DE" sz="2400" dirty="0" smtClean="0">
                <a:solidFill>
                  <a:schemeClr val="bg1">
                    <a:lumMod val="75000"/>
                  </a:schemeClr>
                </a:solidFill>
              </a:rPr>
              <a:t>Zugriff erlaubt: Remote Desktop Services</a:t>
            </a:r>
          </a:p>
          <a:p>
            <a:pPr>
              <a:lnSpc>
                <a:spcPct val="150000"/>
              </a:lnSpc>
            </a:pPr>
            <a:r>
              <a:rPr lang="de-DE" sz="2400" dirty="0" smtClean="0">
                <a:solidFill>
                  <a:schemeClr val="bg1">
                    <a:lumMod val="75000"/>
                  </a:schemeClr>
                </a:solidFill>
              </a:rPr>
              <a:t>Filiale mit Vorrat: </a:t>
            </a:r>
            <a:r>
              <a:rPr lang="de-DE" sz="2400" dirty="0" err="1" smtClean="0">
                <a:solidFill>
                  <a:schemeClr val="bg1">
                    <a:lumMod val="75000"/>
                  </a:schemeClr>
                </a:solidFill>
              </a:rPr>
              <a:t>BranchCache</a:t>
            </a:r>
            <a:endParaRPr lang="de-DE" sz="2400" dirty="0" smtClean="0">
              <a:solidFill>
                <a:schemeClr val="bg1">
                  <a:lumMod val="75000"/>
                </a:schemeClr>
              </a:solidFill>
            </a:endParaRPr>
          </a:p>
          <a:p>
            <a:pPr>
              <a:lnSpc>
                <a:spcPct val="150000"/>
              </a:lnSpc>
            </a:pPr>
            <a:r>
              <a:rPr lang="de-DE" sz="2400" dirty="0" smtClean="0">
                <a:solidFill>
                  <a:schemeClr val="bg1">
                    <a:lumMod val="75000"/>
                  </a:schemeClr>
                </a:solidFill>
              </a:rPr>
              <a:t>Aktiver Papierkorb: </a:t>
            </a:r>
            <a:r>
              <a:rPr lang="de-DE" sz="2400" dirty="0" err="1" smtClean="0">
                <a:solidFill>
                  <a:schemeClr val="bg1">
                    <a:lumMod val="75000"/>
                  </a:schemeClr>
                </a:solidFill>
              </a:rPr>
              <a:t>Active</a:t>
            </a:r>
            <a:r>
              <a:rPr lang="de-DE" sz="2400" dirty="0" smtClean="0">
                <a:solidFill>
                  <a:schemeClr val="bg1">
                    <a:lumMod val="75000"/>
                  </a:schemeClr>
                </a:solidFill>
              </a:rPr>
              <a:t> Directory in R2</a:t>
            </a:r>
          </a:p>
          <a:p>
            <a:pPr>
              <a:lnSpc>
                <a:spcPct val="150000"/>
              </a:lnSpc>
            </a:pPr>
            <a:r>
              <a:rPr lang="de-DE" sz="2400" dirty="0" smtClean="0">
                <a:solidFill>
                  <a:schemeClr val="bg1">
                    <a:lumMod val="75000"/>
                  </a:schemeClr>
                </a:solidFill>
              </a:rPr>
              <a:t>Fensterlos: Windows Server Core</a:t>
            </a:r>
          </a:p>
          <a:p>
            <a:pPr>
              <a:lnSpc>
                <a:spcPct val="150000"/>
              </a:lnSpc>
            </a:pPr>
            <a:endParaRPr lang="de-DE" sz="2400" dirty="0" smtClean="0"/>
          </a:p>
        </p:txBody>
      </p:sp>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381000" y="230188"/>
            <a:ext cx="8382000" cy="553998"/>
          </a:xfrm>
        </p:spPr>
        <p:txBody>
          <a:bodyPr/>
          <a:lstStyle/>
          <a:p>
            <a:r>
              <a:rPr lang="en-US" sz="4000" dirty="0" smtClean="0"/>
              <a:t>Windows Server R2: </a:t>
            </a:r>
            <a:r>
              <a:rPr lang="en-US" sz="4000" dirty="0" err="1" smtClean="0"/>
              <a:t>Mehr</a:t>
            </a:r>
            <a:r>
              <a:rPr lang="en-US" sz="4000" dirty="0" smtClean="0"/>
              <a:t> </a:t>
            </a:r>
            <a:r>
              <a:rPr lang="en-US" sz="4000" dirty="0" err="1" smtClean="0"/>
              <a:t>als</a:t>
            </a:r>
            <a:r>
              <a:rPr lang="en-US" sz="4000" dirty="0" smtClean="0"/>
              <a:t> </a:t>
            </a:r>
            <a:r>
              <a:rPr lang="en-US" sz="4000" dirty="0" err="1" smtClean="0"/>
              <a:t>ein</a:t>
            </a:r>
            <a:r>
              <a:rPr lang="en-US" sz="4000" dirty="0" smtClean="0"/>
              <a:t> Update</a:t>
            </a:r>
            <a:endParaRPr lang="en-US" sz="4000" dirty="0"/>
          </a:p>
        </p:txBody>
      </p:sp>
      <p:sp>
        <p:nvSpPr>
          <p:cNvPr id="33" name="Rounded Rectangle 32"/>
          <p:cNvSpPr/>
          <p:nvPr/>
        </p:nvSpPr>
        <p:spPr bwMode="blackWhite">
          <a:xfrm>
            <a:off x="304800" y="4648200"/>
            <a:ext cx="8458200" cy="1371600"/>
          </a:xfrm>
          <a:prstGeom prst="roundRect">
            <a:avLst>
              <a:gd name="adj" fmla="val 8696"/>
            </a:avLst>
          </a:prstGeom>
          <a:ln>
            <a:headEnd type="none" w="med" len="med"/>
            <a:tailEnd type="none" w="med" len="med"/>
          </a:ln>
        </p:spPr>
        <p:style>
          <a:lnRef idx="1">
            <a:schemeClr val="dk1"/>
          </a:lnRef>
          <a:fillRef idx="2">
            <a:schemeClr val="dk1"/>
          </a:fillRef>
          <a:effectRef idx="1">
            <a:schemeClr val="dk1"/>
          </a:effectRef>
          <a:fontRef idx="minor">
            <a:schemeClr val="dk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US" sz="2300" dirty="0" smtClean="0">
              <a:solidFill>
                <a:srgbClr val="FFFFFF"/>
              </a:solidFill>
              <a:effectLst>
                <a:outerShdw blurRad="38100" dist="38100" dir="2700000" algn="tl">
                  <a:srgbClr val="000000">
                    <a:alpha val="43137"/>
                  </a:srgbClr>
                </a:outerShdw>
              </a:effectLst>
              <a:latin typeface="Calibri" pitchFamily="34" charset="0"/>
            </a:endParaRPr>
          </a:p>
        </p:txBody>
      </p:sp>
      <p:sp>
        <p:nvSpPr>
          <p:cNvPr id="34" name="Rectangle 3"/>
          <p:cNvSpPr txBox="1">
            <a:spLocks noChangeArrowheads="1"/>
          </p:cNvSpPr>
          <p:nvPr/>
        </p:nvSpPr>
        <p:spPr>
          <a:xfrm>
            <a:off x="457200" y="1295400"/>
            <a:ext cx="8382000" cy="3716915"/>
          </a:xfrm>
          <a:prstGeom prst="rect">
            <a:avLst/>
          </a:prstGeom>
        </p:spPr>
        <p:txBody>
          <a:bodyPr/>
          <a:lstStyle/>
          <a:p>
            <a:pPr marL="342900" marR="0" lvl="0" indent="-342900" algn="l" defTabSz="914400" rtl="0" eaLnBrk="1" fontAlgn="base" latinLnBrk="0" hangingPunct="1">
              <a:lnSpc>
                <a:spcPct val="85000"/>
              </a:lnSpc>
              <a:spcBef>
                <a:spcPct val="20000"/>
              </a:spcBef>
              <a:spcAft>
                <a:spcPct val="0"/>
              </a:spcAft>
              <a:buClr>
                <a:srgbClr val="0070C0"/>
              </a:buClr>
              <a:buSzPct val="100000"/>
              <a:buFontTx/>
              <a:buBlip>
                <a:blip r:embed="rId3"/>
              </a:buBlip>
              <a:tabLst/>
              <a:defRPr/>
            </a:pPr>
            <a:r>
              <a:rPr kumimoji="0" lang="de-DE" b="0" i="0" u="none" strike="noStrike" kern="1200" cap="none" spc="0" normalizeH="0" baseline="0" noProof="0" dirty="0" smtClean="0">
                <a:ln>
                  <a:noFill/>
                </a:ln>
                <a:effectLst/>
                <a:uLnTx/>
                <a:uFillTx/>
                <a:latin typeface="Calibri" pitchFamily="34" charset="0"/>
                <a:ea typeface="+mn-ea"/>
                <a:cs typeface="+mn-cs"/>
              </a:rPr>
              <a:t>Unterstützung aktueller Hardware, Treiber</a:t>
            </a:r>
            <a:r>
              <a:rPr kumimoji="0" lang="de-DE" b="0" i="0" u="none" strike="noStrike" kern="1200" cap="none" spc="0" normalizeH="0" noProof="0" dirty="0" smtClean="0">
                <a:ln>
                  <a:noFill/>
                </a:ln>
                <a:effectLst/>
                <a:uLnTx/>
                <a:uFillTx/>
                <a:latin typeface="Calibri" pitchFamily="34" charset="0"/>
                <a:ea typeface="+mn-ea"/>
                <a:cs typeface="+mn-cs"/>
              </a:rPr>
              <a:t> und Applikationen</a:t>
            </a:r>
            <a:endParaRPr kumimoji="0" lang="de-DE" b="0" i="0" u="none" strike="noStrike" kern="1200" cap="none" spc="0" normalizeH="0" baseline="0" noProof="0" dirty="0" smtClean="0">
              <a:ln>
                <a:noFill/>
              </a:ln>
              <a:effectLst/>
              <a:uLnTx/>
              <a:uFillTx/>
              <a:latin typeface="Calibri" pitchFamily="34" charset="0"/>
              <a:ea typeface="+mn-ea"/>
              <a:cs typeface="+mn-cs"/>
            </a:endParaRPr>
          </a:p>
          <a:p>
            <a:pPr marL="742950" marR="0" lvl="1" indent="-285750" algn="l" defTabSz="914400" rtl="0" eaLnBrk="1" fontAlgn="base" latinLnBrk="0" hangingPunct="1">
              <a:lnSpc>
                <a:spcPct val="85000"/>
              </a:lnSpc>
              <a:spcBef>
                <a:spcPct val="20000"/>
              </a:spcBef>
              <a:spcAft>
                <a:spcPct val="0"/>
              </a:spcAft>
              <a:buClr>
                <a:srgbClr val="0070C0"/>
              </a:buClr>
              <a:buSzPct val="100000"/>
              <a:buFontTx/>
              <a:buBlip>
                <a:blip r:embed="rId3"/>
              </a:buBlip>
              <a:tabLst/>
              <a:defRPr/>
            </a:pPr>
            <a:r>
              <a:rPr kumimoji="0" lang="de-DE" sz="1600" b="0" i="0" u="none" strike="noStrike" kern="1200" cap="none" spc="0" normalizeH="0" baseline="0" noProof="0" dirty="0" smtClean="0">
                <a:ln>
                  <a:noFill/>
                </a:ln>
                <a:effectLst/>
                <a:uLnTx/>
                <a:uFillTx/>
                <a:latin typeface="Calibri" pitchFamily="34" charset="0"/>
                <a:ea typeface="+mn-ea"/>
                <a:cs typeface="+mn-cs"/>
              </a:rPr>
              <a:t>Ziel</a:t>
            </a:r>
            <a:r>
              <a:rPr lang="de-DE" sz="1600" dirty="0" smtClean="0">
                <a:latin typeface="Calibri" pitchFamily="34" charset="0"/>
              </a:rPr>
              <a:t>: Kompatibilität zu Windows Server 2008 </a:t>
            </a:r>
            <a:endParaRPr kumimoji="0" lang="de-DE" sz="1600" b="0" i="0" u="none" strike="noStrike" kern="1200" cap="none" spc="0" normalizeH="0" baseline="0" noProof="0" dirty="0" smtClean="0">
              <a:ln>
                <a:noFill/>
              </a:ln>
              <a:effectLst/>
              <a:uLnTx/>
              <a:uFillTx/>
              <a:latin typeface="Calibri" pitchFamily="34" charset="0"/>
              <a:ea typeface="+mn-ea"/>
              <a:cs typeface="+mn-cs"/>
            </a:endParaRPr>
          </a:p>
          <a:p>
            <a:pPr marL="342900" marR="0" lvl="0" indent="-342900" algn="l" defTabSz="914400" rtl="0" eaLnBrk="1" fontAlgn="base" latinLnBrk="0" hangingPunct="1">
              <a:lnSpc>
                <a:spcPct val="85000"/>
              </a:lnSpc>
              <a:spcBef>
                <a:spcPct val="20000"/>
              </a:spcBef>
              <a:spcAft>
                <a:spcPct val="0"/>
              </a:spcAft>
              <a:buClr>
                <a:srgbClr val="0070C0"/>
              </a:buClr>
              <a:buSzPct val="100000"/>
              <a:buFontTx/>
              <a:buBlip>
                <a:blip r:embed="rId3"/>
              </a:buBlip>
              <a:tabLst/>
              <a:defRPr/>
            </a:pPr>
            <a:r>
              <a:rPr kumimoji="0" lang="de-DE" b="0" i="0" u="none" strike="noStrike" kern="1200" cap="none" spc="0" normalizeH="0" baseline="0" noProof="0" dirty="0" smtClean="0">
                <a:ln>
                  <a:noFill/>
                </a:ln>
                <a:effectLst/>
                <a:uLnTx/>
                <a:uFillTx/>
                <a:latin typeface="Calibri" pitchFamily="34" charset="0"/>
                <a:ea typeface="+mn-ea"/>
                <a:cs typeface="+mn-cs"/>
              </a:rPr>
              <a:t>Fit für</a:t>
            </a:r>
            <a:r>
              <a:rPr kumimoji="0" lang="de-DE" b="0" i="0" u="none" strike="noStrike" kern="1200" cap="none" spc="0" normalizeH="0" noProof="0" dirty="0" smtClean="0">
                <a:ln>
                  <a:noFill/>
                </a:ln>
                <a:effectLst/>
                <a:uLnTx/>
                <a:uFillTx/>
                <a:latin typeface="Calibri" pitchFamily="34" charset="0"/>
                <a:ea typeface="+mn-ea"/>
                <a:cs typeface="+mn-cs"/>
              </a:rPr>
              <a:t> künftige Hardware-Entwicklungen </a:t>
            </a:r>
            <a:endParaRPr kumimoji="0" lang="de-DE" b="0" i="0" u="none" strike="noStrike" kern="1200" cap="none" spc="0" normalizeH="0" baseline="0" noProof="0" dirty="0" smtClean="0">
              <a:ln>
                <a:noFill/>
              </a:ln>
              <a:effectLst/>
              <a:uLnTx/>
              <a:uFillTx/>
              <a:latin typeface="Calibri" pitchFamily="34" charset="0"/>
              <a:ea typeface="+mn-ea"/>
              <a:cs typeface="+mn-cs"/>
            </a:endParaRPr>
          </a:p>
          <a:p>
            <a:pPr marL="742950" marR="0" lvl="1" indent="-285750" algn="l" defTabSz="914400" rtl="0" eaLnBrk="1" fontAlgn="base" latinLnBrk="0" hangingPunct="1">
              <a:lnSpc>
                <a:spcPct val="85000"/>
              </a:lnSpc>
              <a:spcBef>
                <a:spcPct val="20000"/>
              </a:spcBef>
              <a:spcAft>
                <a:spcPct val="0"/>
              </a:spcAft>
              <a:buClr>
                <a:srgbClr val="0070C0"/>
              </a:buClr>
              <a:buSzPct val="100000"/>
              <a:buFontTx/>
              <a:buBlip>
                <a:blip r:embed="rId3"/>
              </a:buBlip>
              <a:tabLst/>
              <a:defRPr/>
            </a:pPr>
            <a:r>
              <a:rPr kumimoji="0" lang="de-DE" sz="1600" b="0" i="0" u="none" strike="noStrike" kern="1200" cap="none" spc="0" normalizeH="0" baseline="0" noProof="0" dirty="0" smtClean="0">
                <a:ln>
                  <a:noFill/>
                </a:ln>
                <a:effectLst/>
                <a:uLnTx/>
                <a:uFillTx/>
                <a:latin typeface="Calibri" pitchFamily="34" charset="0"/>
                <a:ea typeface="+mn-ea"/>
                <a:cs typeface="+mn-cs"/>
              </a:rPr>
              <a:t>Multicore</a:t>
            </a:r>
          </a:p>
          <a:p>
            <a:pPr marL="742950" marR="0" lvl="1" indent="-285750" algn="l" defTabSz="914400" rtl="0" eaLnBrk="1" fontAlgn="base" latinLnBrk="0" hangingPunct="1">
              <a:lnSpc>
                <a:spcPct val="85000"/>
              </a:lnSpc>
              <a:spcBef>
                <a:spcPct val="20000"/>
              </a:spcBef>
              <a:spcAft>
                <a:spcPct val="0"/>
              </a:spcAft>
              <a:buClr>
                <a:srgbClr val="0070C0"/>
              </a:buClr>
              <a:buSzPct val="100000"/>
              <a:buFontTx/>
              <a:buBlip>
                <a:blip r:embed="rId3"/>
              </a:buBlip>
              <a:tabLst/>
              <a:defRPr/>
            </a:pPr>
            <a:r>
              <a:rPr kumimoji="0" lang="de-DE" sz="1600" b="0" i="0" u="none" strike="noStrike" kern="1200" cap="none" spc="0" normalizeH="0" baseline="0" noProof="0" dirty="0" smtClean="0">
                <a:ln>
                  <a:noFill/>
                </a:ln>
                <a:effectLst/>
                <a:uLnTx/>
                <a:uFillTx/>
                <a:latin typeface="Calibri" pitchFamily="34" charset="0"/>
                <a:ea typeface="+mn-ea"/>
                <a:cs typeface="+mn-cs"/>
              </a:rPr>
              <a:t>&gt;64 CPUs</a:t>
            </a:r>
          </a:p>
          <a:p>
            <a:pPr marL="742950" marR="0" lvl="1" indent="-285750" algn="l" defTabSz="914400" rtl="0" eaLnBrk="1" fontAlgn="base" latinLnBrk="0" hangingPunct="1">
              <a:lnSpc>
                <a:spcPct val="85000"/>
              </a:lnSpc>
              <a:spcBef>
                <a:spcPct val="20000"/>
              </a:spcBef>
              <a:spcAft>
                <a:spcPct val="0"/>
              </a:spcAft>
              <a:buClr>
                <a:srgbClr val="0070C0"/>
              </a:buClr>
              <a:buSzPct val="100000"/>
              <a:buFontTx/>
              <a:buBlip>
                <a:blip r:embed="rId3"/>
              </a:buBlip>
              <a:tabLst/>
              <a:defRPr/>
            </a:pPr>
            <a:r>
              <a:rPr lang="de-DE" sz="1600" dirty="0" err="1" smtClean="0">
                <a:latin typeface="Calibri" pitchFamily="34" charset="0"/>
              </a:rPr>
              <a:t>Virtualisierung</a:t>
            </a:r>
            <a:endParaRPr lang="de-DE" sz="1600" dirty="0" smtClean="0">
              <a:latin typeface="Calibri" pitchFamily="34" charset="0"/>
            </a:endParaRPr>
          </a:p>
          <a:p>
            <a:pPr marL="742950" marR="0" lvl="1" indent="-285750" algn="l" defTabSz="914400" rtl="0" eaLnBrk="1" fontAlgn="base" latinLnBrk="0" hangingPunct="1">
              <a:lnSpc>
                <a:spcPct val="85000"/>
              </a:lnSpc>
              <a:spcBef>
                <a:spcPct val="20000"/>
              </a:spcBef>
              <a:spcAft>
                <a:spcPct val="0"/>
              </a:spcAft>
              <a:buClr>
                <a:srgbClr val="0070C0"/>
              </a:buClr>
              <a:buSzPct val="100000"/>
              <a:buFontTx/>
              <a:buBlip>
                <a:blip r:embed="rId3"/>
              </a:buBlip>
              <a:tabLst/>
              <a:defRPr/>
            </a:pPr>
            <a:r>
              <a:rPr kumimoji="0" lang="de-DE" sz="1600" b="0" i="0" u="none" strike="noStrike" kern="1200" cap="none" spc="0" normalizeH="0" baseline="0" noProof="0" dirty="0" smtClean="0">
                <a:ln>
                  <a:noFill/>
                </a:ln>
                <a:effectLst/>
                <a:uLnTx/>
                <a:uFillTx/>
                <a:latin typeface="Calibri" pitchFamily="34" charset="0"/>
                <a:ea typeface="+mn-ea"/>
                <a:cs typeface="+mn-cs"/>
              </a:rPr>
              <a:t>Energiemanagement</a:t>
            </a:r>
          </a:p>
          <a:p>
            <a:pPr marL="342900" marR="0" lvl="0" indent="-342900" algn="l" defTabSz="914400" rtl="0" eaLnBrk="1" fontAlgn="base" latinLnBrk="0" hangingPunct="1">
              <a:lnSpc>
                <a:spcPct val="85000"/>
              </a:lnSpc>
              <a:spcBef>
                <a:spcPct val="20000"/>
              </a:spcBef>
              <a:spcAft>
                <a:spcPct val="0"/>
              </a:spcAft>
              <a:buClr>
                <a:srgbClr val="0070C0"/>
              </a:buClr>
              <a:buSzPct val="100000"/>
              <a:buFontTx/>
              <a:buBlip>
                <a:blip r:embed="rId3"/>
              </a:buBlip>
              <a:tabLst/>
              <a:defRPr/>
            </a:pPr>
            <a:r>
              <a:rPr kumimoji="0" lang="de-DE" b="0" i="0" u="none" strike="noStrike" kern="1200" cap="none" spc="0" normalizeH="0" baseline="0" noProof="0" dirty="0" smtClean="0">
                <a:ln>
                  <a:noFill/>
                </a:ln>
                <a:effectLst/>
                <a:uLnTx/>
                <a:uFillTx/>
                <a:latin typeface="Calibri" pitchFamily="34" charset="0"/>
                <a:ea typeface="+mn-ea"/>
                <a:cs typeface="+mn-cs"/>
              </a:rPr>
              <a:t>Fundament</a:t>
            </a:r>
            <a:r>
              <a:rPr kumimoji="0" lang="de-DE" b="0" i="0" u="none" strike="noStrike" kern="1200" cap="none" spc="0" normalizeH="0" noProof="0" dirty="0" smtClean="0">
                <a:ln>
                  <a:noFill/>
                </a:ln>
                <a:effectLst/>
                <a:uLnTx/>
                <a:uFillTx/>
                <a:latin typeface="Calibri" pitchFamily="34" charset="0"/>
                <a:ea typeface="+mn-ea"/>
                <a:cs typeface="+mn-cs"/>
              </a:rPr>
              <a:t> für das nächste „Major Release“</a:t>
            </a:r>
            <a:endParaRPr kumimoji="0" lang="de-DE" b="0" i="0" u="none" strike="noStrike" kern="1200" cap="none" spc="0" normalizeH="0" baseline="0" noProof="0" dirty="0" smtClean="0">
              <a:ln>
                <a:noFill/>
              </a:ln>
              <a:effectLst/>
              <a:uLnTx/>
              <a:uFillTx/>
              <a:latin typeface="Calibri" pitchFamily="34" charset="0"/>
              <a:ea typeface="+mn-ea"/>
              <a:cs typeface="+mn-cs"/>
            </a:endParaRPr>
          </a:p>
          <a:p>
            <a:pPr marL="742950" marR="0" lvl="1" indent="-285750" algn="l" defTabSz="914400" rtl="0" eaLnBrk="1" fontAlgn="base" latinLnBrk="0" hangingPunct="1">
              <a:lnSpc>
                <a:spcPct val="85000"/>
              </a:lnSpc>
              <a:spcBef>
                <a:spcPct val="20000"/>
              </a:spcBef>
              <a:spcAft>
                <a:spcPct val="0"/>
              </a:spcAft>
              <a:buClr>
                <a:srgbClr val="0070C0"/>
              </a:buClr>
              <a:buSzPct val="100000"/>
              <a:buFontTx/>
              <a:buBlip>
                <a:blip r:embed="rId3"/>
              </a:buBlip>
              <a:tabLst/>
              <a:defRPr/>
            </a:pPr>
            <a:r>
              <a:rPr kumimoji="0" lang="de-DE" sz="1600" b="0" i="0" u="none" strike="noStrike" kern="1200" cap="none" spc="0" normalizeH="0" baseline="0" noProof="0" dirty="0" smtClean="0">
                <a:ln>
                  <a:noFill/>
                </a:ln>
                <a:effectLst/>
                <a:uLnTx/>
                <a:uFillTx/>
                <a:latin typeface="Calibri" pitchFamily="34" charset="0"/>
                <a:ea typeface="+mn-ea"/>
                <a:cs typeface="+mn-cs"/>
              </a:rPr>
              <a:t>VHD Boot</a:t>
            </a:r>
          </a:p>
          <a:p>
            <a:pPr marL="742950" marR="0" lvl="1" indent="-285750" algn="l" defTabSz="914400" rtl="0" eaLnBrk="1" fontAlgn="base" latinLnBrk="0" hangingPunct="1">
              <a:lnSpc>
                <a:spcPct val="85000"/>
              </a:lnSpc>
              <a:spcBef>
                <a:spcPct val="20000"/>
              </a:spcBef>
              <a:spcAft>
                <a:spcPct val="0"/>
              </a:spcAft>
              <a:buClr>
                <a:srgbClr val="0070C0"/>
              </a:buClr>
              <a:buSzPct val="100000"/>
              <a:buFontTx/>
              <a:buBlip>
                <a:blip r:embed="rId3"/>
              </a:buBlip>
              <a:tabLst/>
              <a:defRPr/>
            </a:pPr>
            <a:r>
              <a:rPr kumimoji="0" lang="de-DE" sz="1600" b="0" i="0" u="none" strike="noStrike" kern="1200" cap="none" spc="0" normalizeH="0" baseline="0" noProof="0" dirty="0" err="1" smtClean="0">
                <a:ln>
                  <a:noFill/>
                </a:ln>
                <a:effectLst/>
                <a:uLnTx/>
                <a:uFillTx/>
                <a:latin typeface="Calibri" pitchFamily="34" charset="0"/>
                <a:ea typeface="+mn-ea"/>
                <a:cs typeface="+mn-cs"/>
              </a:rPr>
              <a:t>SaaS</a:t>
            </a:r>
            <a:endParaRPr kumimoji="0" lang="de-DE" sz="1600" b="0" i="0" u="none" strike="noStrike" kern="1200" cap="none" spc="0" normalizeH="0" baseline="0" noProof="0" dirty="0" smtClean="0">
              <a:ln>
                <a:noFill/>
              </a:ln>
              <a:effectLst/>
              <a:uLnTx/>
              <a:uFillTx/>
              <a:latin typeface="Calibri" pitchFamily="34" charset="0"/>
              <a:ea typeface="+mn-ea"/>
              <a:cs typeface="+mn-cs"/>
            </a:endParaRPr>
          </a:p>
          <a:p>
            <a:pPr marL="285768" indent="-285750" defTabSz="914400" fontAlgn="base">
              <a:lnSpc>
                <a:spcPct val="85000"/>
              </a:lnSpc>
              <a:spcBef>
                <a:spcPct val="20000"/>
              </a:spcBef>
              <a:spcAft>
                <a:spcPct val="0"/>
              </a:spcAft>
              <a:buClr>
                <a:srgbClr val="0070C0"/>
              </a:buClr>
              <a:buSzPct val="100000"/>
              <a:buFontTx/>
              <a:buBlip>
                <a:blip r:embed="rId3"/>
              </a:buBlip>
              <a:defRPr/>
            </a:pPr>
            <a:r>
              <a:rPr kumimoji="0" lang="de-DE" b="0" i="0" u="none" strike="noStrike" kern="1200" cap="none" spc="0" normalizeH="0" baseline="0" noProof="0" dirty="0" smtClean="0">
                <a:ln>
                  <a:noFill/>
                </a:ln>
                <a:effectLst/>
                <a:uLnTx/>
                <a:uFillTx/>
                <a:latin typeface="Calibri" pitchFamily="34" charset="0"/>
                <a:ea typeface="+mn-ea"/>
                <a:cs typeface="+mn-cs"/>
              </a:rPr>
              <a:t>Entwicklung wieder völlig parallel zum Client-Windows </a:t>
            </a:r>
          </a:p>
        </p:txBody>
      </p:sp>
      <p:grpSp>
        <p:nvGrpSpPr>
          <p:cNvPr id="2" name="Group 34"/>
          <p:cNvGrpSpPr/>
          <p:nvPr/>
        </p:nvGrpSpPr>
        <p:grpSpPr>
          <a:xfrm>
            <a:off x="850900" y="4810418"/>
            <a:ext cx="1130300" cy="1154823"/>
            <a:chOff x="706836" y="5191418"/>
            <a:chExt cx="1130300" cy="1154823"/>
          </a:xfrm>
        </p:grpSpPr>
        <p:grpSp>
          <p:nvGrpSpPr>
            <p:cNvPr id="3" name="Group 25"/>
            <p:cNvGrpSpPr/>
            <p:nvPr/>
          </p:nvGrpSpPr>
          <p:grpSpPr>
            <a:xfrm>
              <a:off x="706836" y="5191418"/>
              <a:ext cx="1083865" cy="792750"/>
              <a:chOff x="304800" y="5178625"/>
              <a:chExt cx="1447800" cy="1058936"/>
            </a:xfrm>
          </p:grpSpPr>
          <p:pic>
            <p:nvPicPr>
              <p:cNvPr id="38" name="Picture 27" descr="powercfg.cpl_I00ca_0409.png"/>
              <p:cNvPicPr>
                <a:picLocks noChangeAspect="1"/>
              </p:cNvPicPr>
              <p:nvPr/>
            </p:nvPicPr>
            <p:blipFill>
              <a:blip r:embed="rId4" cstate="print"/>
              <a:srcRect/>
              <a:stretch>
                <a:fillRect/>
              </a:stretch>
            </p:blipFill>
            <p:spPr bwMode="auto">
              <a:xfrm>
                <a:off x="983164" y="5425364"/>
                <a:ext cx="769436" cy="812197"/>
              </a:xfrm>
              <a:prstGeom prst="rect">
                <a:avLst/>
              </a:prstGeom>
              <a:noFill/>
              <a:ln w="9525">
                <a:noFill/>
                <a:miter lim="800000"/>
                <a:headEnd/>
                <a:tailEnd/>
              </a:ln>
            </p:spPr>
          </p:pic>
          <p:pic>
            <p:nvPicPr>
              <p:cNvPr id="39" name="Picture 26" descr="perfmon.exe_I0069_0409.png"/>
              <p:cNvPicPr>
                <a:picLocks noChangeAspect="1"/>
              </p:cNvPicPr>
              <p:nvPr/>
            </p:nvPicPr>
            <p:blipFill>
              <a:blip r:embed="rId5" cstate="print"/>
              <a:srcRect/>
              <a:stretch>
                <a:fillRect/>
              </a:stretch>
            </p:blipFill>
            <p:spPr bwMode="auto">
              <a:xfrm>
                <a:off x="304800" y="5178625"/>
                <a:ext cx="897675" cy="947563"/>
              </a:xfrm>
              <a:prstGeom prst="rect">
                <a:avLst/>
              </a:prstGeom>
              <a:noFill/>
              <a:ln w="9525">
                <a:noFill/>
                <a:miter lim="800000"/>
                <a:headEnd/>
                <a:tailEnd/>
              </a:ln>
            </p:spPr>
          </p:pic>
        </p:grpSp>
        <p:sp>
          <p:nvSpPr>
            <p:cNvPr id="37" name="TextBox 36"/>
            <p:cNvSpPr txBox="1"/>
            <p:nvPr/>
          </p:nvSpPr>
          <p:spPr bwMode="auto">
            <a:xfrm>
              <a:off x="706836" y="5884576"/>
              <a:ext cx="1130300" cy="461665"/>
            </a:xfrm>
            <a:prstGeom prst="rect">
              <a:avLst/>
            </a:prstGeom>
            <a:noFill/>
          </p:spPr>
          <p:txBody>
            <a:bodyPr wrap="square">
              <a:spAutoFit/>
            </a:bodyPr>
            <a:lstStyle/>
            <a:p>
              <a:pPr algn="ctr">
                <a:defRPr/>
              </a:pPr>
              <a:r>
                <a:rPr lang="en-US" sz="2400" b="1" dirty="0" err="1" smtClean="0">
                  <a:effectLst>
                    <a:outerShdw blurRad="38100" dist="38100" dir="2700000" algn="tl">
                      <a:srgbClr val="000000">
                        <a:alpha val="43137"/>
                      </a:srgbClr>
                    </a:outerShdw>
                  </a:effectLst>
                  <a:latin typeface="Calibri" pitchFamily="34" charset="0"/>
                </a:rPr>
                <a:t>Energie</a:t>
              </a:r>
              <a:endParaRPr lang="en-US" sz="2800" b="1" dirty="0">
                <a:effectLst>
                  <a:outerShdw blurRad="38100" dist="38100" dir="2700000" algn="tl">
                    <a:srgbClr val="000000">
                      <a:alpha val="43137"/>
                    </a:srgbClr>
                  </a:outerShdw>
                </a:effectLst>
                <a:latin typeface="Calibri" pitchFamily="34" charset="0"/>
              </a:endParaRPr>
            </a:p>
          </p:txBody>
        </p:sp>
      </p:grpSp>
      <p:grpSp>
        <p:nvGrpSpPr>
          <p:cNvPr id="4" name="Group 39"/>
          <p:cNvGrpSpPr/>
          <p:nvPr/>
        </p:nvGrpSpPr>
        <p:grpSpPr>
          <a:xfrm>
            <a:off x="2222500" y="4808966"/>
            <a:ext cx="2082202" cy="1156275"/>
            <a:chOff x="2286000" y="5189966"/>
            <a:chExt cx="2082202" cy="1156275"/>
          </a:xfrm>
        </p:grpSpPr>
        <p:pic>
          <p:nvPicPr>
            <p:cNvPr id="41" name="Picture 11" descr="VPN.png"/>
            <p:cNvPicPr>
              <a:picLocks noChangeAspect="1"/>
            </p:cNvPicPr>
            <p:nvPr/>
          </p:nvPicPr>
          <p:blipFill>
            <a:blip r:embed="rId6" cstate="print"/>
            <a:srcRect/>
            <a:stretch>
              <a:fillRect/>
            </a:stretch>
          </p:blipFill>
          <p:spPr bwMode="auto">
            <a:xfrm>
              <a:off x="3148230" y="5189966"/>
              <a:ext cx="510143" cy="795654"/>
            </a:xfrm>
            <a:prstGeom prst="rect">
              <a:avLst/>
            </a:prstGeom>
            <a:noFill/>
            <a:ln w="9525">
              <a:noFill/>
              <a:miter lim="800000"/>
              <a:headEnd/>
              <a:tailEnd/>
            </a:ln>
          </p:spPr>
        </p:pic>
        <p:sp>
          <p:nvSpPr>
            <p:cNvPr id="42" name="TextBox 41"/>
            <p:cNvSpPr txBox="1"/>
            <p:nvPr/>
          </p:nvSpPr>
          <p:spPr bwMode="auto">
            <a:xfrm>
              <a:off x="2286000" y="5884576"/>
              <a:ext cx="2082202" cy="461665"/>
            </a:xfrm>
            <a:prstGeom prst="rect">
              <a:avLst/>
            </a:prstGeom>
            <a:noFill/>
          </p:spPr>
          <p:txBody>
            <a:bodyPr wrap="square">
              <a:spAutoFit/>
            </a:bodyPr>
            <a:lstStyle/>
            <a:p>
              <a:pPr algn="ctr">
                <a:defRPr/>
              </a:pPr>
              <a:r>
                <a:rPr lang="en-US" sz="2400" b="1" dirty="0" err="1" smtClean="0">
                  <a:effectLst>
                    <a:outerShdw blurRad="38100" dist="38100" dir="2700000" algn="tl">
                      <a:srgbClr val="000000">
                        <a:alpha val="43137"/>
                      </a:srgbClr>
                    </a:outerShdw>
                  </a:effectLst>
                  <a:latin typeface="Calibri" pitchFamily="34" charset="0"/>
                </a:rPr>
                <a:t>Virtualisierung</a:t>
              </a:r>
              <a:endParaRPr lang="en-US" sz="2400" b="1" dirty="0">
                <a:effectLst>
                  <a:outerShdw blurRad="38100" dist="38100" dir="2700000" algn="tl">
                    <a:srgbClr val="000000">
                      <a:alpha val="43137"/>
                    </a:srgbClr>
                  </a:outerShdw>
                </a:effectLst>
                <a:latin typeface="Calibri" pitchFamily="34" charset="0"/>
              </a:endParaRPr>
            </a:p>
          </p:txBody>
        </p:sp>
      </p:grpSp>
      <p:grpSp>
        <p:nvGrpSpPr>
          <p:cNvPr id="5" name="Group 42"/>
          <p:cNvGrpSpPr/>
          <p:nvPr/>
        </p:nvGrpSpPr>
        <p:grpSpPr>
          <a:xfrm>
            <a:off x="4432300" y="4767919"/>
            <a:ext cx="2438400" cy="1197322"/>
            <a:chOff x="4648200" y="5148919"/>
            <a:chExt cx="2438400" cy="1197322"/>
          </a:xfrm>
        </p:grpSpPr>
        <p:grpSp>
          <p:nvGrpSpPr>
            <p:cNvPr id="6" name="Group 28"/>
            <p:cNvGrpSpPr>
              <a:grpSpLocks/>
            </p:cNvGrpSpPr>
            <p:nvPr/>
          </p:nvGrpSpPr>
          <p:grpSpPr bwMode="auto">
            <a:xfrm>
              <a:off x="5300270" y="5148919"/>
              <a:ext cx="1286659" cy="877748"/>
              <a:chOff x="-179906" y="404045"/>
              <a:chExt cx="2353914" cy="1510792"/>
            </a:xfrm>
          </p:grpSpPr>
          <p:pic>
            <p:nvPicPr>
              <p:cNvPr id="46" name="Picture 4" descr="I:\SHOW_ART\Executive_Show_Art\06_EXECUTIVE_SHOW_ART\Muglia - 111406 TechEd IT Forum\PNGs\Intel-Core-2-Duo.png"/>
              <p:cNvPicPr>
                <a:picLocks noChangeAspect="1" noChangeArrowheads="1"/>
              </p:cNvPicPr>
              <p:nvPr/>
            </p:nvPicPr>
            <p:blipFill>
              <a:blip r:embed="rId7" cstate="print"/>
              <a:srcRect/>
              <a:stretch>
                <a:fillRect/>
              </a:stretch>
            </p:blipFill>
            <p:spPr bwMode="auto">
              <a:xfrm>
                <a:off x="679314" y="404045"/>
                <a:ext cx="1494694" cy="1283018"/>
              </a:xfrm>
              <a:prstGeom prst="rect">
                <a:avLst/>
              </a:prstGeom>
              <a:noFill/>
              <a:ln w="9525">
                <a:noFill/>
                <a:miter lim="800000"/>
                <a:headEnd/>
                <a:tailEnd/>
              </a:ln>
            </p:spPr>
          </p:pic>
          <p:pic>
            <p:nvPicPr>
              <p:cNvPr id="47" name="Picture 2" descr="I:\SHOW_ART\Executive_Show_Art\06_EXECUTIVE_SHOW_ART\Muglia - 111406 TechEd IT Forum\PNGs\AMD-Athlon-64-X2.png"/>
              <p:cNvPicPr>
                <a:picLocks noChangeAspect="1" noChangeArrowheads="1"/>
              </p:cNvPicPr>
              <p:nvPr/>
            </p:nvPicPr>
            <p:blipFill>
              <a:blip r:embed="rId8" cstate="print"/>
              <a:srcRect/>
              <a:stretch>
                <a:fillRect/>
              </a:stretch>
            </p:blipFill>
            <p:spPr bwMode="auto">
              <a:xfrm>
                <a:off x="-179906" y="646960"/>
                <a:ext cx="1186634" cy="1267877"/>
              </a:xfrm>
              <a:prstGeom prst="rect">
                <a:avLst/>
              </a:prstGeom>
              <a:noFill/>
              <a:ln w="9525">
                <a:noFill/>
                <a:miter lim="800000"/>
                <a:headEnd/>
                <a:tailEnd/>
              </a:ln>
            </p:spPr>
          </p:pic>
        </p:grpSp>
        <p:sp>
          <p:nvSpPr>
            <p:cNvPr id="45" name="TextBox 44"/>
            <p:cNvSpPr txBox="1"/>
            <p:nvPr/>
          </p:nvSpPr>
          <p:spPr bwMode="auto">
            <a:xfrm>
              <a:off x="4648200" y="5884576"/>
              <a:ext cx="2438400" cy="461665"/>
            </a:xfrm>
            <a:prstGeom prst="rect">
              <a:avLst/>
            </a:prstGeom>
            <a:noFill/>
          </p:spPr>
          <p:txBody>
            <a:bodyPr wrap="square">
              <a:spAutoFit/>
            </a:bodyPr>
            <a:lstStyle/>
            <a:p>
              <a:pPr algn="ctr">
                <a:defRPr/>
              </a:pPr>
              <a:r>
                <a:rPr lang="en-US" sz="2400" b="1" dirty="0" smtClean="0">
                  <a:effectLst>
                    <a:outerShdw blurRad="38100" dist="38100" dir="2700000" algn="tl">
                      <a:srgbClr val="000000">
                        <a:alpha val="43137"/>
                      </a:srgbClr>
                    </a:outerShdw>
                  </a:effectLst>
                  <a:latin typeface="Calibri" pitchFamily="34" charset="0"/>
                </a:rPr>
                <a:t>Multi/Many-core</a:t>
              </a:r>
              <a:endParaRPr lang="en-US" sz="2400" b="1" dirty="0">
                <a:effectLst>
                  <a:outerShdw blurRad="38100" dist="38100" dir="2700000" algn="tl">
                    <a:srgbClr val="000000">
                      <a:alpha val="43137"/>
                    </a:srgbClr>
                  </a:outerShdw>
                </a:effectLst>
                <a:latin typeface="Calibri" pitchFamily="34" charset="0"/>
              </a:endParaRPr>
            </a:p>
          </p:txBody>
        </p:sp>
      </p:grpSp>
      <p:grpSp>
        <p:nvGrpSpPr>
          <p:cNvPr id="7" name="Group 47"/>
          <p:cNvGrpSpPr/>
          <p:nvPr/>
        </p:nvGrpSpPr>
        <p:grpSpPr>
          <a:xfrm>
            <a:off x="7166207" y="4724400"/>
            <a:ext cx="1076093" cy="1186652"/>
            <a:chOff x="7499099" y="5105400"/>
            <a:chExt cx="1076093" cy="1186652"/>
          </a:xfrm>
        </p:grpSpPr>
        <p:grpSp>
          <p:nvGrpSpPr>
            <p:cNvPr id="8" name="Group 111"/>
            <p:cNvGrpSpPr>
              <a:grpSpLocks/>
            </p:cNvGrpSpPr>
            <p:nvPr/>
          </p:nvGrpSpPr>
          <p:grpSpPr bwMode="auto">
            <a:xfrm>
              <a:off x="7499099" y="5105400"/>
              <a:ext cx="1076093" cy="964786"/>
              <a:chOff x="197068" y="3373147"/>
              <a:chExt cx="2133600" cy="1721747"/>
            </a:xfrm>
          </p:grpSpPr>
          <p:pic>
            <p:nvPicPr>
              <p:cNvPr id="51" name="Picture 5" descr="I:\SHOW_ART\Executive_Show_Art\06_EXECUTIVE_SHOW_ART\Muglia - 111406 TechEd IT Forum\PNGs\Intel-Xeon-MP.png"/>
              <p:cNvPicPr>
                <a:picLocks noChangeAspect="1" noChangeArrowheads="1"/>
              </p:cNvPicPr>
              <p:nvPr/>
            </p:nvPicPr>
            <p:blipFill>
              <a:blip r:embed="rId9" cstate="print"/>
              <a:srcRect/>
              <a:stretch>
                <a:fillRect/>
              </a:stretch>
            </p:blipFill>
            <p:spPr bwMode="auto">
              <a:xfrm>
                <a:off x="197068" y="3373147"/>
                <a:ext cx="1951808" cy="1721747"/>
              </a:xfrm>
              <a:prstGeom prst="rect">
                <a:avLst/>
              </a:prstGeom>
              <a:noFill/>
              <a:ln w="9525">
                <a:noFill/>
                <a:miter lim="800000"/>
                <a:headEnd/>
                <a:tailEnd/>
              </a:ln>
            </p:spPr>
          </p:pic>
          <p:pic>
            <p:nvPicPr>
              <p:cNvPr id="52" name="Picture 51" descr="Opteron Processor.png"/>
              <p:cNvPicPr>
                <a:picLocks noChangeAspect="1"/>
              </p:cNvPicPr>
              <p:nvPr/>
            </p:nvPicPr>
            <p:blipFill>
              <a:blip r:embed="rId10" cstate="print"/>
              <a:srcRect/>
              <a:stretch>
                <a:fillRect/>
              </a:stretch>
            </p:blipFill>
            <p:spPr bwMode="auto">
              <a:xfrm>
                <a:off x="1340068" y="3647094"/>
                <a:ext cx="990600" cy="974382"/>
              </a:xfrm>
              <a:prstGeom prst="rect">
                <a:avLst/>
              </a:prstGeom>
              <a:noFill/>
              <a:ln w="9525">
                <a:noFill/>
                <a:miter lim="800000"/>
                <a:headEnd/>
                <a:tailEnd/>
              </a:ln>
            </p:spPr>
          </p:pic>
        </p:grpSp>
        <p:sp>
          <p:nvSpPr>
            <p:cNvPr id="50" name="TextBox 49"/>
            <p:cNvSpPr txBox="1"/>
            <p:nvPr/>
          </p:nvSpPr>
          <p:spPr bwMode="auto">
            <a:xfrm>
              <a:off x="7543424" y="5884576"/>
              <a:ext cx="835043" cy="407476"/>
            </a:xfrm>
            <a:prstGeom prst="rect">
              <a:avLst/>
            </a:prstGeom>
            <a:noFill/>
          </p:spPr>
          <p:txBody>
            <a:bodyPr wrap="none">
              <a:spAutoFit/>
            </a:bodyPr>
            <a:lstStyle/>
            <a:p>
              <a:pPr algn="ctr">
                <a:defRPr/>
              </a:pPr>
              <a:r>
                <a:rPr lang="en-US" sz="2400" b="1" dirty="0">
                  <a:effectLst>
                    <a:outerShdw blurRad="38100" dist="38100" dir="2700000" algn="tl">
                      <a:srgbClr val="000000">
                        <a:alpha val="43137"/>
                      </a:srgbClr>
                    </a:outerShdw>
                  </a:effectLst>
                  <a:latin typeface="Calibri" pitchFamily="34" charset="0"/>
                </a:rPr>
                <a:t>64-Bit</a:t>
              </a:r>
            </a:p>
          </p:txBody>
        </p:sp>
      </p:grpSp>
    </p:spTree>
  </p:cSld>
  <p:clrMapOvr>
    <a:masterClrMapping/>
  </p:clrMapOvr>
  <p:transition spd="med">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Wieviel</a:t>
            </a:r>
            <a:r>
              <a:rPr lang="de-DE" dirty="0" smtClean="0"/>
              <a:t> Windows und wann?</a:t>
            </a:r>
            <a:endParaRPr lang="de-DE" dirty="0"/>
          </a:p>
        </p:txBody>
      </p:sp>
      <p:sp>
        <p:nvSpPr>
          <p:cNvPr id="3" name="Textplatzhalter 2"/>
          <p:cNvSpPr>
            <a:spLocks noGrp="1"/>
          </p:cNvSpPr>
          <p:nvPr>
            <p:ph type="body" sz="quarter" idx="10"/>
          </p:nvPr>
        </p:nvSpPr>
        <p:spPr>
          <a:xfrm>
            <a:off x="381000" y="1411552"/>
            <a:ext cx="8382000" cy="3650230"/>
          </a:xfrm>
        </p:spPr>
        <p:txBody>
          <a:bodyPr/>
          <a:lstStyle/>
          <a:p>
            <a:r>
              <a:rPr lang="de-DE" dirty="0" smtClean="0"/>
              <a:t>Server-Editionen bleiben erhalten</a:t>
            </a:r>
          </a:p>
          <a:p>
            <a:pPr lvl="1"/>
            <a:r>
              <a:rPr lang="de-DE" dirty="0" smtClean="0"/>
              <a:t>Standard Edition</a:t>
            </a:r>
          </a:p>
          <a:p>
            <a:pPr lvl="1"/>
            <a:r>
              <a:rPr lang="de-DE" dirty="0" smtClean="0"/>
              <a:t>Enterprise Edition</a:t>
            </a:r>
          </a:p>
          <a:p>
            <a:pPr lvl="1"/>
            <a:r>
              <a:rPr lang="de-DE" dirty="0" smtClean="0"/>
              <a:t>Datacenter Edition</a:t>
            </a:r>
          </a:p>
          <a:p>
            <a:pPr lvl="1"/>
            <a:r>
              <a:rPr lang="de-DE" dirty="0" smtClean="0"/>
              <a:t>Web Server Edition</a:t>
            </a:r>
          </a:p>
          <a:p>
            <a:r>
              <a:rPr lang="de-DE" dirty="0" smtClean="0"/>
              <a:t>Vollinstallation oder Core</a:t>
            </a:r>
          </a:p>
          <a:p>
            <a:r>
              <a:rPr lang="de-DE" dirty="0" smtClean="0"/>
              <a:t>Nur x64!</a:t>
            </a:r>
          </a:p>
          <a:p>
            <a:r>
              <a:rPr lang="de-DE" dirty="0" smtClean="0"/>
              <a:t>RTM parallel zu Windows 7 erwartet (Sommer/Herbst 2009)</a:t>
            </a:r>
          </a:p>
          <a:p>
            <a:pPr lvl="1"/>
            <a:r>
              <a:rPr lang="de-DE" dirty="0" smtClean="0"/>
              <a:t>RC frei verfügbar</a:t>
            </a:r>
          </a:p>
          <a:p>
            <a:r>
              <a:rPr lang="de-DE" dirty="0" smtClean="0"/>
              <a:t>Details zu Lizenzen noch nicht </a:t>
            </a:r>
            <a:r>
              <a:rPr lang="de-DE" dirty="0" err="1" smtClean="0"/>
              <a:t>veröffenlicht</a:t>
            </a:r>
            <a:endParaRPr lang="de-DE" dirty="0"/>
          </a:p>
        </p:txBody>
      </p:sp>
      <p:sp>
        <p:nvSpPr>
          <p:cNvPr id="4" name="Foliennummernplatzhalter 3"/>
          <p:cNvSpPr>
            <a:spLocks noGrp="1"/>
          </p:cNvSpPr>
          <p:nvPr>
            <p:ph type="sldNum" sz="quarter" idx="4"/>
          </p:nvPr>
        </p:nvSpPr>
        <p:spPr/>
        <p:txBody>
          <a:bodyPr/>
          <a:lstStyle/>
          <a:p>
            <a:fld id="{B56CFCB6-BE43-43CE-BFC8-4F7310A591C8}" type="slidenum">
              <a:rPr lang="en-US" smtClean="0"/>
              <a:pPr/>
              <a:t>9</a:t>
            </a:fld>
            <a:endParaRPr lang="en-US" dirty="0"/>
          </a:p>
        </p:txBody>
      </p:sp>
      <p:sp>
        <p:nvSpPr>
          <p:cNvPr id="5" name="Textplatzhalter 2"/>
          <p:cNvSpPr txBox="1">
            <a:spLocks/>
          </p:cNvSpPr>
          <p:nvPr/>
        </p:nvSpPr>
        <p:spPr>
          <a:xfrm>
            <a:off x="4038600" y="1789093"/>
            <a:ext cx="5257800" cy="954107"/>
          </a:xfrm>
          <a:prstGeom prst="rect">
            <a:avLst/>
          </a:prstGeom>
        </p:spPr>
        <p:txBody>
          <a:bodyPr vert="horz" wrap="square" lIns="0" tIns="0" rIns="0" bIns="0" rtlCol="0">
            <a:spAutoFit/>
          </a:bodyPr>
          <a:lstStyle/>
          <a:p>
            <a:pPr marL="914400" marR="0" lvl="1" indent="-396875" algn="l" defTabSz="914363" rtl="0" eaLnBrk="1" fontAlgn="auto" latinLnBrk="0" hangingPunct="1">
              <a:lnSpc>
                <a:spcPct val="90000"/>
              </a:lnSpc>
              <a:spcBef>
                <a:spcPct val="20000"/>
              </a:spcBef>
              <a:spcAft>
                <a:spcPts val="0"/>
              </a:spcAft>
              <a:buClrTx/>
              <a:buSzTx/>
              <a:buFontTx/>
              <a:buBlip>
                <a:blip r:embed="rId2"/>
              </a:buBlip>
              <a:tabLst/>
              <a:defRPr/>
            </a:pPr>
            <a:r>
              <a:rPr kumimoji="0" lang="de-DE" sz="2000" b="0" i="0" u="none" strike="noStrike" kern="1200" cap="none" spc="0" normalizeH="0" baseline="0" noProof="0" dirty="0" smtClean="0">
                <a:ln>
                  <a:noFill/>
                </a:ln>
                <a:solidFill>
                  <a:schemeClr val="tx1"/>
                </a:solidFill>
                <a:effectLst/>
                <a:uLnTx/>
                <a:uFillTx/>
                <a:latin typeface="Calibri" pitchFamily="34" charset="0"/>
                <a:ea typeface="+mn-ea"/>
                <a:cs typeface="Calibri" pitchFamily="34" charset="0"/>
              </a:rPr>
              <a:t>Itanium Edition</a:t>
            </a:r>
          </a:p>
          <a:p>
            <a:pPr marL="914400" marR="0" lvl="1" indent="-396875" algn="l" defTabSz="914363" rtl="0" eaLnBrk="1" fontAlgn="auto" latinLnBrk="0" hangingPunct="1">
              <a:lnSpc>
                <a:spcPct val="90000"/>
              </a:lnSpc>
              <a:spcBef>
                <a:spcPct val="20000"/>
              </a:spcBef>
              <a:spcAft>
                <a:spcPts val="0"/>
              </a:spcAft>
              <a:buClrTx/>
              <a:buSzTx/>
              <a:buFontTx/>
              <a:buBlip>
                <a:blip r:embed="rId2"/>
              </a:buBlip>
              <a:tabLst/>
              <a:defRPr/>
            </a:pPr>
            <a:r>
              <a:rPr kumimoji="0" lang="de-DE" sz="2000" b="0" i="0" u="none" strike="noStrike" kern="1200" cap="none" spc="0" normalizeH="0" baseline="0" noProof="0" dirty="0" smtClean="0">
                <a:ln>
                  <a:noFill/>
                </a:ln>
                <a:solidFill>
                  <a:schemeClr val="tx1"/>
                </a:solidFill>
                <a:effectLst/>
                <a:uLnTx/>
                <a:uFillTx/>
                <a:latin typeface="Calibri" pitchFamily="34" charset="0"/>
                <a:ea typeface="+mn-ea"/>
                <a:cs typeface="Calibri" pitchFamily="34" charset="0"/>
              </a:rPr>
              <a:t>Daneben: Hyper-V Server 2008 R2</a:t>
            </a:r>
          </a:p>
          <a:p>
            <a:pPr marL="914400" marR="0" lvl="1" indent="-396875" algn="l" defTabSz="914363" rtl="0" eaLnBrk="1" fontAlgn="auto" latinLnBrk="0" hangingPunct="1">
              <a:lnSpc>
                <a:spcPct val="90000"/>
              </a:lnSpc>
              <a:spcBef>
                <a:spcPct val="20000"/>
              </a:spcBef>
              <a:spcAft>
                <a:spcPts val="0"/>
              </a:spcAft>
              <a:buClrTx/>
              <a:buSzTx/>
              <a:buFontTx/>
              <a:buBlip>
                <a:blip r:embed="rId2"/>
              </a:buBlip>
              <a:tabLst/>
              <a:defRPr/>
            </a:pPr>
            <a:r>
              <a:rPr kumimoji="0" lang="de-DE" sz="2000" b="0" i="0" u="none" strike="noStrike" kern="1200" cap="none" spc="0" normalizeH="0" baseline="0" noProof="0" dirty="0" smtClean="0">
                <a:ln>
                  <a:noFill/>
                </a:ln>
                <a:solidFill>
                  <a:schemeClr val="tx1"/>
                </a:solidFill>
                <a:effectLst/>
                <a:uLnTx/>
                <a:uFillTx/>
                <a:latin typeface="Calibri" pitchFamily="34" charset="0"/>
                <a:ea typeface="+mn-ea"/>
                <a:cs typeface="Calibri" pitchFamily="34" charset="0"/>
              </a:rPr>
              <a:t>Weitere Spezialversionen noch unklar</a:t>
            </a:r>
          </a:p>
        </p:txBody>
      </p:sp>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de-DE" dirty="0" smtClean="0"/>
              <a:t>Was Sie erwartet</a:t>
            </a:r>
            <a:endParaRPr lang="de-DE" dirty="0"/>
          </a:p>
        </p:txBody>
      </p:sp>
      <p:sp>
        <p:nvSpPr>
          <p:cNvPr id="13315" name="Rectangle 3"/>
          <p:cNvSpPr>
            <a:spLocks noGrp="1" noChangeArrowheads="1"/>
          </p:cNvSpPr>
          <p:nvPr>
            <p:ph idx="1"/>
          </p:nvPr>
        </p:nvSpPr>
        <p:spPr>
          <a:xfrm>
            <a:off x="381000" y="1412875"/>
            <a:ext cx="8382000" cy="4321183"/>
          </a:xfrm>
        </p:spPr>
        <p:txBody>
          <a:bodyPr/>
          <a:lstStyle/>
          <a:p>
            <a:pPr>
              <a:lnSpc>
                <a:spcPct val="150000"/>
              </a:lnSpc>
            </a:pPr>
            <a:r>
              <a:rPr lang="de-DE" sz="2400" dirty="0" smtClean="0">
                <a:solidFill>
                  <a:schemeClr val="bg1">
                    <a:lumMod val="75000"/>
                  </a:schemeClr>
                </a:solidFill>
              </a:rPr>
              <a:t>Alles neu macht R2</a:t>
            </a:r>
          </a:p>
          <a:p>
            <a:pPr>
              <a:lnSpc>
                <a:spcPct val="150000"/>
              </a:lnSpc>
            </a:pPr>
            <a:r>
              <a:rPr lang="de-DE" sz="2400" dirty="0" smtClean="0">
                <a:solidFill>
                  <a:srgbClr val="2E59B0"/>
                </a:solidFill>
              </a:rPr>
              <a:t>Brummt besser: Hyper-V 2.0</a:t>
            </a:r>
          </a:p>
          <a:p>
            <a:pPr>
              <a:lnSpc>
                <a:spcPct val="150000"/>
              </a:lnSpc>
            </a:pPr>
            <a:r>
              <a:rPr lang="de-DE" sz="2400" dirty="0" smtClean="0">
                <a:solidFill>
                  <a:schemeClr val="bg1">
                    <a:lumMod val="75000"/>
                  </a:schemeClr>
                </a:solidFill>
              </a:rPr>
              <a:t>Zugriff erlaubt: Remote Desktop Services</a:t>
            </a:r>
          </a:p>
          <a:p>
            <a:pPr>
              <a:lnSpc>
                <a:spcPct val="150000"/>
              </a:lnSpc>
            </a:pPr>
            <a:r>
              <a:rPr lang="de-DE" sz="2400" dirty="0" smtClean="0">
                <a:solidFill>
                  <a:schemeClr val="bg1">
                    <a:lumMod val="75000"/>
                  </a:schemeClr>
                </a:solidFill>
              </a:rPr>
              <a:t>Filiale mit Vorrat: </a:t>
            </a:r>
            <a:r>
              <a:rPr lang="de-DE" sz="2400" dirty="0" err="1" smtClean="0">
                <a:solidFill>
                  <a:schemeClr val="bg1">
                    <a:lumMod val="75000"/>
                  </a:schemeClr>
                </a:solidFill>
              </a:rPr>
              <a:t>BranchCache</a:t>
            </a:r>
            <a:endParaRPr lang="de-DE" sz="2400" dirty="0" smtClean="0">
              <a:solidFill>
                <a:schemeClr val="bg1">
                  <a:lumMod val="75000"/>
                </a:schemeClr>
              </a:solidFill>
            </a:endParaRPr>
          </a:p>
          <a:p>
            <a:pPr>
              <a:lnSpc>
                <a:spcPct val="150000"/>
              </a:lnSpc>
            </a:pPr>
            <a:r>
              <a:rPr lang="de-DE" sz="2400" dirty="0" smtClean="0">
                <a:solidFill>
                  <a:schemeClr val="bg1">
                    <a:lumMod val="75000"/>
                  </a:schemeClr>
                </a:solidFill>
              </a:rPr>
              <a:t>Aktiver Papierkorb: </a:t>
            </a:r>
            <a:r>
              <a:rPr lang="de-DE" sz="2400" dirty="0" err="1" smtClean="0">
                <a:solidFill>
                  <a:schemeClr val="bg1">
                    <a:lumMod val="75000"/>
                  </a:schemeClr>
                </a:solidFill>
              </a:rPr>
              <a:t>Active</a:t>
            </a:r>
            <a:r>
              <a:rPr lang="de-DE" sz="2400" dirty="0" smtClean="0">
                <a:solidFill>
                  <a:schemeClr val="bg1">
                    <a:lumMod val="75000"/>
                  </a:schemeClr>
                </a:solidFill>
              </a:rPr>
              <a:t> Directory in R2</a:t>
            </a:r>
          </a:p>
          <a:p>
            <a:pPr>
              <a:lnSpc>
                <a:spcPct val="150000"/>
              </a:lnSpc>
            </a:pPr>
            <a:r>
              <a:rPr lang="de-DE" sz="2400" dirty="0" smtClean="0">
                <a:solidFill>
                  <a:schemeClr val="bg1">
                    <a:lumMod val="75000"/>
                  </a:schemeClr>
                </a:solidFill>
              </a:rPr>
              <a:t>Fensterlos: Windows Server Core</a:t>
            </a:r>
          </a:p>
          <a:p>
            <a:pPr>
              <a:lnSpc>
                <a:spcPct val="150000"/>
              </a:lnSpc>
            </a:pPr>
            <a:endParaRPr lang="de-DE" sz="2400" dirty="0" smtClean="0"/>
          </a:p>
        </p:txBody>
      </p:sp>
      <p:grpSp>
        <p:nvGrpSpPr>
          <p:cNvPr id="7" name="Gruppieren 6"/>
          <p:cNvGrpSpPr/>
          <p:nvPr/>
        </p:nvGrpSpPr>
        <p:grpSpPr>
          <a:xfrm>
            <a:off x="6400800" y="2159000"/>
            <a:ext cx="2224118" cy="3741812"/>
            <a:chOff x="6400800" y="2159000"/>
            <a:chExt cx="2224118" cy="3741812"/>
          </a:xfrm>
        </p:grpSpPr>
        <p:pic>
          <p:nvPicPr>
            <p:cNvPr id="4" name="Picture 2" descr="ellenbogen"/>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a:xfrm>
              <a:off x="7026275" y="2159000"/>
              <a:ext cx="1433513" cy="3159125"/>
            </a:xfrm>
            <a:prstGeom prst="rect">
              <a:avLst/>
            </a:prstGeom>
            <a:noFill/>
            <a:ln/>
          </p:spPr>
        </p:pic>
        <p:sp>
          <p:nvSpPr>
            <p:cNvPr id="5" name="Text Box 3"/>
            <p:cNvSpPr txBox="1">
              <a:spLocks noChangeArrowheads="1"/>
            </p:cNvSpPr>
            <p:nvPr/>
          </p:nvSpPr>
          <p:spPr bwMode="auto">
            <a:xfrm>
              <a:off x="6977063" y="5500702"/>
              <a:ext cx="1404039" cy="400110"/>
            </a:xfrm>
            <a:prstGeom prst="rect">
              <a:avLst/>
            </a:prstGeom>
            <a:noFill/>
            <a:ln w="12700">
              <a:noFill/>
              <a:miter lim="800000"/>
              <a:headEnd type="none" w="sm" len="sm"/>
              <a:tailEnd type="none" w="sm" len="sm"/>
            </a:ln>
            <a:effectLst/>
          </p:spPr>
          <p:txBody>
            <a:bodyPr wrap="none">
              <a:spAutoFit/>
            </a:bodyPr>
            <a:lstStyle/>
            <a:p>
              <a:pPr eaLnBrk="0" hangingPunct="0">
                <a:spcBef>
                  <a:spcPct val="50000"/>
                </a:spcBef>
              </a:pPr>
              <a:r>
                <a:rPr lang="de-DE" sz="2000" dirty="0">
                  <a:solidFill>
                    <a:schemeClr val="accent1"/>
                  </a:solidFill>
                  <a:effectLst>
                    <a:outerShdw blurRad="38100" dist="38100" dir="2700000" algn="tl">
                      <a:srgbClr val="C0C0C0"/>
                    </a:outerShdw>
                  </a:effectLst>
                  <a:latin typeface="Calibri" pitchFamily="34" charset="0"/>
                </a:rPr>
                <a:t>Ellen Bogen</a:t>
              </a:r>
            </a:p>
          </p:txBody>
        </p:sp>
        <p:sp>
          <p:nvSpPr>
            <p:cNvPr id="6" name="AutoShape 12"/>
            <p:cNvSpPr>
              <a:spLocks noChangeArrowheads="1"/>
            </p:cNvSpPr>
            <p:nvPr/>
          </p:nvSpPr>
          <p:spPr bwMode="auto">
            <a:xfrm>
              <a:off x="6400800" y="3657600"/>
              <a:ext cx="2224118" cy="1000132"/>
            </a:xfrm>
            <a:prstGeom prst="wedgeEllipseCallout">
              <a:avLst>
                <a:gd name="adj1" fmla="val 8340"/>
                <a:gd name="adj2" fmla="val -116503"/>
              </a:avLst>
            </a:prstGeom>
            <a:solidFill>
              <a:schemeClr val="accent5"/>
            </a:solidFill>
            <a:ln w="28575">
              <a:solidFill>
                <a:schemeClr val="tx1"/>
              </a:solidFill>
              <a:miter lim="800000"/>
              <a:headEnd type="none" w="sm" len="sm"/>
              <a:tailEnd type="none" w="sm" len="sm"/>
            </a:ln>
            <a:effectLst/>
          </p:spPr>
          <p:txBody>
            <a:bodyPr tIns="0"/>
            <a:lstStyle/>
            <a:p>
              <a:pPr algn="ctr" eaLnBrk="0" hangingPunct="0">
                <a:spcBef>
                  <a:spcPct val="50000"/>
                </a:spcBef>
              </a:pPr>
              <a:r>
                <a:rPr lang="de-DE" sz="2400" dirty="0" smtClean="0">
                  <a:latin typeface="Calibri" pitchFamily="34" charset="0"/>
                </a:rPr>
                <a:t>Zu viele Computer!</a:t>
              </a:r>
              <a:endParaRPr lang="de-DE" sz="2400" dirty="0">
                <a:latin typeface="Calibri" pitchFamily="34" charset="0"/>
              </a:endParaRP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1+#ppt_w/2"/>
                                          </p:val>
                                        </p:tav>
                                        <p:tav tm="100000">
                                          <p:val>
                                            <p:strVal val="#ppt_x"/>
                                          </p:val>
                                        </p:tav>
                                      </p:tavLst>
                                    </p:anim>
                                    <p:anim calcmode="lin" valueType="num">
                                      <p:cBhvr additive="base">
                                        <p:cTn id="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Rechteck 66"/>
          <p:cNvSpPr/>
          <p:nvPr/>
        </p:nvSpPr>
        <p:spPr bwMode="auto">
          <a:xfrm>
            <a:off x="0" y="5943600"/>
            <a:ext cx="5562600" cy="914400"/>
          </a:xfrm>
          <a:prstGeom prst="rect">
            <a:avLst/>
          </a:prstGeom>
          <a:solidFill>
            <a:schemeClr val="bg1"/>
          </a:solidFill>
          <a:ln>
            <a:noFill/>
            <a:headEnd type="none" w="med" len="med"/>
            <a:tailEnd type="none" w="med" len="med"/>
          </a:ln>
          <a:effectLst/>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de-DE" sz="2300" dirty="0" smtClean="0">
              <a:solidFill>
                <a:schemeClr val="tx1"/>
              </a:solidFill>
              <a:latin typeface="Calibri" pitchFamily="34" charset="0"/>
            </a:endParaRPr>
          </a:p>
        </p:txBody>
      </p:sp>
      <p:sp>
        <p:nvSpPr>
          <p:cNvPr id="6" name="Rounded Rectangle 5"/>
          <p:cNvSpPr/>
          <p:nvPr/>
        </p:nvSpPr>
        <p:spPr bwMode="auto">
          <a:xfrm>
            <a:off x="717826" y="3089990"/>
            <a:ext cx="1524000" cy="1933893"/>
          </a:xfrm>
          <a:prstGeom prst="roundRect">
            <a:avLst/>
          </a:prstGeom>
          <a:ln>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109724" tIns="54862" rIns="109724" bIns="54862" numCol="1" rtlCol="0" anchor="t" anchorCtr="0" compatLnSpc="1">
            <a:prstTxWarp prst="textNoShape">
              <a:avLst/>
            </a:prstTxWarp>
          </a:bodyPr>
          <a:lstStyle/>
          <a:p>
            <a:pPr algn="ctr" defTabSz="914063"/>
            <a:r>
              <a:rPr lang="en-US" sz="1300" dirty="0" smtClean="0">
                <a:solidFill>
                  <a:schemeClr val="tx1"/>
                </a:solidFill>
                <a:latin typeface="Calibri" pitchFamily="34" charset="0"/>
              </a:rPr>
              <a:t>Windows Server 2008</a:t>
            </a:r>
          </a:p>
        </p:txBody>
      </p:sp>
      <p:sp>
        <p:nvSpPr>
          <p:cNvPr id="60" name="Rounded Rectangle 59"/>
          <p:cNvSpPr/>
          <p:nvPr/>
        </p:nvSpPr>
        <p:spPr bwMode="auto">
          <a:xfrm>
            <a:off x="1596136" y="3758320"/>
            <a:ext cx="597408" cy="549226"/>
          </a:xfrm>
          <a:prstGeom prst="roundRect">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square" lIns="109724" tIns="54862" rIns="109724" bIns="54862" numCol="1" rtlCol="0" anchor="ctr" anchorCtr="0" compatLnSpc="1">
            <a:prstTxWarp prst="textNoShape">
              <a:avLst/>
            </a:prstTxWarp>
          </a:bodyPr>
          <a:lstStyle/>
          <a:p>
            <a:pPr algn="ctr" defTabSz="914063"/>
            <a:r>
              <a:rPr lang="en-US" sz="1200" dirty="0" smtClean="0">
                <a:solidFill>
                  <a:schemeClr val="tx1"/>
                </a:solidFill>
                <a:latin typeface="Calibri" pitchFamily="34" charset="0"/>
              </a:rPr>
              <a:t>VSP</a:t>
            </a:r>
            <a:endParaRPr lang="en-US" sz="1300" dirty="0" smtClean="0">
              <a:solidFill>
                <a:schemeClr val="tx1"/>
              </a:solidFill>
              <a:latin typeface="Calibri" pitchFamily="34" charset="0"/>
            </a:endParaRPr>
          </a:p>
        </p:txBody>
      </p:sp>
      <p:grpSp>
        <p:nvGrpSpPr>
          <p:cNvPr id="3" name="Group 91"/>
          <p:cNvGrpSpPr/>
          <p:nvPr/>
        </p:nvGrpSpPr>
        <p:grpSpPr>
          <a:xfrm>
            <a:off x="725152" y="3758320"/>
            <a:ext cx="722648" cy="549226"/>
            <a:chOff x="9714494" y="3281022"/>
            <a:chExt cx="867177" cy="519380"/>
          </a:xfrm>
        </p:grpSpPr>
        <p:sp>
          <p:nvSpPr>
            <p:cNvPr id="93" name="Rounded Rectangle 92"/>
            <p:cNvSpPr/>
            <p:nvPr/>
          </p:nvSpPr>
          <p:spPr bwMode="auto">
            <a:xfrm>
              <a:off x="9802368" y="3281022"/>
              <a:ext cx="716890" cy="519380"/>
            </a:xfrm>
            <a:prstGeom prst="roundRect">
              <a:avLst/>
            </a:prstGeom>
            <a:ln>
              <a:headEnd type="none" w="med" len="med"/>
              <a:tailEnd type="none" w="med" len="med"/>
            </a:ln>
          </p:spPr>
          <p:style>
            <a:lnRef idx="0">
              <a:schemeClr val="accent6"/>
            </a:lnRef>
            <a:fillRef idx="3">
              <a:schemeClr val="accent6"/>
            </a:fillRef>
            <a:effectRef idx="3">
              <a:schemeClr val="accent6"/>
            </a:effectRef>
            <a:fontRef idx="minor">
              <a:schemeClr val="lt1"/>
            </a:fontRef>
          </p:style>
          <p:txBody>
            <a:bodyPr vert="horz" wrap="square" lIns="109728" tIns="54864" rIns="109728" bIns="54864" numCol="1" rtlCol="0" anchor="ctr" anchorCtr="0" compatLnSpc="1">
              <a:prstTxWarp prst="textNoShape">
                <a:avLst/>
              </a:prstTxWarp>
            </a:bodyPr>
            <a:lstStyle/>
            <a:p>
              <a:pPr algn="ctr" defTabSz="914063"/>
              <a:endParaRPr lang="en-US" dirty="0" smtClean="0">
                <a:solidFill>
                  <a:schemeClr val="tx1"/>
                </a:solidFill>
                <a:latin typeface="Calibri" pitchFamily="34" charset="0"/>
              </a:endParaRPr>
            </a:p>
          </p:txBody>
        </p:sp>
        <p:sp>
          <p:nvSpPr>
            <p:cNvPr id="94" name="TextBox 93"/>
            <p:cNvSpPr txBox="1"/>
            <p:nvPr/>
          </p:nvSpPr>
          <p:spPr>
            <a:xfrm>
              <a:off x="9714494" y="3363934"/>
              <a:ext cx="867177" cy="349262"/>
            </a:xfrm>
            <a:prstGeom prst="rect">
              <a:avLst/>
            </a:prstGeom>
            <a:noFill/>
          </p:spPr>
          <p:txBody>
            <a:bodyPr wrap="square" rtlCol="0">
              <a:spAutoFit/>
            </a:bodyPr>
            <a:lstStyle/>
            <a:p>
              <a:pPr algn="ctr"/>
              <a:r>
                <a:rPr lang="en-US" sz="900" dirty="0" smtClean="0">
                  <a:latin typeface="Calibri" pitchFamily="34" charset="0"/>
                </a:rPr>
                <a:t>Windows Kernel</a:t>
              </a:r>
            </a:p>
          </p:txBody>
        </p:sp>
      </p:grpSp>
      <p:sp>
        <p:nvSpPr>
          <p:cNvPr id="24" name="Rounded Rectangle 23"/>
          <p:cNvSpPr/>
          <p:nvPr/>
        </p:nvSpPr>
        <p:spPr bwMode="auto">
          <a:xfrm>
            <a:off x="2506848" y="1419104"/>
            <a:ext cx="1524000" cy="1524000"/>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32" tIns="45717" rIns="91432" bIns="45717" numCol="1" rtlCol="0" anchor="ctr" anchorCtr="0" compatLnSpc="1">
            <a:prstTxWarp prst="textNoShape">
              <a:avLst/>
            </a:prstTxWarp>
          </a:bodyPr>
          <a:lstStyle/>
          <a:p>
            <a:pPr algn="ctr" defTabSz="914063"/>
            <a:r>
              <a:rPr lang="en-US" sz="1700" dirty="0" smtClean="0">
                <a:solidFill>
                  <a:schemeClr val="tx1"/>
                </a:solidFill>
                <a:latin typeface="Calibri" pitchFamily="34" charset="0"/>
              </a:rPr>
              <a:t>Applications</a:t>
            </a:r>
          </a:p>
        </p:txBody>
      </p:sp>
      <p:sp>
        <p:nvSpPr>
          <p:cNvPr id="26" name="Rounded Rectangle 25"/>
          <p:cNvSpPr/>
          <p:nvPr/>
        </p:nvSpPr>
        <p:spPr bwMode="auto">
          <a:xfrm>
            <a:off x="4295868" y="1419104"/>
            <a:ext cx="1524000" cy="1524000"/>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32" tIns="45717" rIns="91432" bIns="45717" numCol="1" rtlCol="0" anchor="ctr" anchorCtr="0" compatLnSpc="1">
            <a:prstTxWarp prst="textNoShape">
              <a:avLst/>
            </a:prstTxWarp>
          </a:bodyPr>
          <a:lstStyle/>
          <a:p>
            <a:pPr algn="ctr" defTabSz="914063"/>
            <a:r>
              <a:rPr lang="en-US" sz="1700" dirty="0" smtClean="0">
                <a:solidFill>
                  <a:schemeClr val="tx1"/>
                </a:solidFill>
                <a:latin typeface="Calibri" pitchFamily="34" charset="0"/>
              </a:rPr>
              <a:t>Applications</a:t>
            </a:r>
          </a:p>
        </p:txBody>
      </p:sp>
      <p:sp>
        <p:nvSpPr>
          <p:cNvPr id="28" name="Rounded Rectangle 27"/>
          <p:cNvSpPr/>
          <p:nvPr/>
        </p:nvSpPr>
        <p:spPr bwMode="auto">
          <a:xfrm>
            <a:off x="6057281" y="1419104"/>
            <a:ext cx="1524000" cy="1524000"/>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32" tIns="45717" rIns="91432" bIns="45717" numCol="1" rtlCol="0" anchor="ctr" anchorCtr="0" compatLnSpc="1">
            <a:prstTxWarp prst="textNoShape">
              <a:avLst/>
            </a:prstTxWarp>
          </a:bodyPr>
          <a:lstStyle/>
          <a:p>
            <a:pPr algn="ctr" defTabSz="914063"/>
            <a:r>
              <a:rPr lang="en-US" sz="1700" dirty="0" smtClean="0">
                <a:solidFill>
                  <a:schemeClr val="tx1"/>
                </a:solidFill>
                <a:latin typeface="Calibri" pitchFamily="34" charset="0"/>
              </a:rPr>
              <a:t>Applications</a:t>
            </a:r>
          </a:p>
        </p:txBody>
      </p:sp>
      <p:sp>
        <p:nvSpPr>
          <p:cNvPr id="25" name="Rounded Rectangle 24"/>
          <p:cNvSpPr/>
          <p:nvPr/>
        </p:nvSpPr>
        <p:spPr bwMode="auto">
          <a:xfrm>
            <a:off x="4290346" y="3095513"/>
            <a:ext cx="1524000" cy="1928370"/>
          </a:xfrm>
          <a:prstGeom prst="roundRect">
            <a:avLst/>
          </a:prstGeom>
          <a:ln>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91432" tIns="45717" rIns="91432" bIns="45717" numCol="1" rtlCol="0" anchor="t" anchorCtr="0" compatLnSpc="1">
            <a:prstTxWarp prst="textNoShape">
              <a:avLst/>
            </a:prstTxWarp>
          </a:bodyPr>
          <a:lstStyle/>
          <a:p>
            <a:pPr algn="ctr" defTabSz="914063"/>
            <a:r>
              <a:rPr lang="en-US" sz="1500" dirty="0" smtClean="0">
                <a:solidFill>
                  <a:schemeClr val="tx1"/>
                </a:solidFill>
                <a:latin typeface="Calibri" pitchFamily="34" charset="0"/>
              </a:rPr>
              <a:t>Non-Hypervisor Aware OS</a:t>
            </a:r>
          </a:p>
        </p:txBody>
      </p:sp>
      <p:grpSp>
        <p:nvGrpSpPr>
          <p:cNvPr id="7" name="Group 127"/>
          <p:cNvGrpSpPr/>
          <p:nvPr/>
        </p:nvGrpSpPr>
        <p:grpSpPr>
          <a:xfrm>
            <a:off x="2500593" y="3095513"/>
            <a:ext cx="1524733" cy="1928370"/>
            <a:chOff x="3000711" y="3703984"/>
            <a:chExt cx="1829680" cy="1828800"/>
          </a:xfrm>
        </p:grpSpPr>
        <p:sp>
          <p:nvSpPr>
            <p:cNvPr id="23" name="Rounded Rectangle 22"/>
            <p:cNvSpPr/>
            <p:nvPr/>
          </p:nvSpPr>
          <p:spPr bwMode="auto">
            <a:xfrm>
              <a:off x="3001591" y="3703984"/>
              <a:ext cx="1828800" cy="1828800"/>
            </a:xfrm>
            <a:prstGeom prst="roundRect">
              <a:avLst/>
            </a:prstGeom>
            <a:ln>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109728" tIns="54864" rIns="109728" bIns="54864" numCol="1" rtlCol="0" anchor="t" anchorCtr="0" compatLnSpc="1">
              <a:prstTxWarp prst="textNoShape">
                <a:avLst/>
              </a:prstTxWarp>
            </a:bodyPr>
            <a:lstStyle/>
            <a:p>
              <a:pPr algn="ctr" defTabSz="914063"/>
              <a:r>
                <a:rPr lang="en-US" sz="1200" dirty="0" smtClean="0">
                  <a:solidFill>
                    <a:schemeClr val="tx1"/>
                  </a:solidFill>
                  <a:latin typeface="Calibri" pitchFamily="34" charset="0"/>
                </a:rPr>
                <a:t>Windows Server 2003, 2008</a:t>
              </a:r>
            </a:p>
          </p:txBody>
        </p:sp>
        <p:grpSp>
          <p:nvGrpSpPr>
            <p:cNvPr id="8" name="Group 49"/>
            <p:cNvGrpSpPr/>
            <p:nvPr/>
          </p:nvGrpSpPr>
          <p:grpSpPr>
            <a:xfrm>
              <a:off x="3000711" y="4362340"/>
              <a:ext cx="932397" cy="519380"/>
              <a:chOff x="9701434" y="3316267"/>
              <a:chExt cx="932397" cy="519380"/>
            </a:xfrm>
          </p:grpSpPr>
          <p:sp>
            <p:nvSpPr>
              <p:cNvPr id="49" name="Rounded Rectangle 48"/>
              <p:cNvSpPr/>
              <p:nvPr/>
            </p:nvSpPr>
            <p:spPr bwMode="auto">
              <a:xfrm>
                <a:off x="9802368" y="3316267"/>
                <a:ext cx="716890" cy="519380"/>
              </a:xfrm>
              <a:prstGeom prst="roundRect">
                <a:avLst/>
              </a:prstGeom>
              <a:ln>
                <a:headEnd type="none" w="med" len="med"/>
                <a:tailEnd type="none" w="med" len="med"/>
              </a:ln>
            </p:spPr>
            <p:style>
              <a:lnRef idx="0">
                <a:schemeClr val="accent6"/>
              </a:lnRef>
              <a:fillRef idx="3">
                <a:schemeClr val="accent6"/>
              </a:fillRef>
              <a:effectRef idx="3">
                <a:schemeClr val="accent6"/>
              </a:effectRef>
              <a:fontRef idx="minor">
                <a:schemeClr val="lt1"/>
              </a:fontRef>
            </p:style>
            <p:txBody>
              <a:bodyPr vert="horz" wrap="square" lIns="109728" tIns="54864" rIns="109728" bIns="54864" numCol="1" rtlCol="0" anchor="ctr" anchorCtr="0" compatLnSpc="1">
                <a:prstTxWarp prst="textNoShape">
                  <a:avLst/>
                </a:prstTxWarp>
              </a:bodyPr>
              <a:lstStyle/>
              <a:p>
                <a:pPr algn="ctr" defTabSz="914063"/>
                <a:endParaRPr lang="en-US" dirty="0" smtClean="0">
                  <a:solidFill>
                    <a:schemeClr val="tx1"/>
                  </a:solidFill>
                  <a:latin typeface="Calibri" pitchFamily="34" charset="0"/>
                </a:endParaRPr>
              </a:p>
            </p:txBody>
          </p:sp>
          <p:sp>
            <p:nvSpPr>
              <p:cNvPr id="48" name="TextBox 47"/>
              <p:cNvSpPr txBox="1"/>
              <p:nvPr/>
            </p:nvSpPr>
            <p:spPr>
              <a:xfrm>
                <a:off x="9701434" y="3390908"/>
                <a:ext cx="932397" cy="350262"/>
              </a:xfrm>
              <a:prstGeom prst="rect">
                <a:avLst/>
              </a:prstGeom>
              <a:noFill/>
            </p:spPr>
            <p:txBody>
              <a:bodyPr wrap="square" rtlCol="0">
                <a:spAutoFit/>
              </a:bodyPr>
              <a:lstStyle/>
              <a:p>
                <a:pPr algn="ctr"/>
                <a:r>
                  <a:rPr lang="en-US" sz="900" dirty="0" smtClean="0">
                    <a:latin typeface="Calibri" pitchFamily="34" charset="0"/>
                  </a:rPr>
                  <a:t>Windows Kernel</a:t>
                </a:r>
              </a:p>
            </p:txBody>
          </p:sp>
        </p:grpSp>
        <p:grpSp>
          <p:nvGrpSpPr>
            <p:cNvPr id="9" name="Group 65"/>
            <p:cNvGrpSpPr/>
            <p:nvPr/>
          </p:nvGrpSpPr>
          <p:grpSpPr>
            <a:xfrm>
              <a:off x="4050182" y="4362340"/>
              <a:ext cx="716890" cy="519380"/>
              <a:chOff x="4050182" y="4362340"/>
              <a:chExt cx="716890" cy="519380"/>
            </a:xfrm>
          </p:grpSpPr>
          <p:sp>
            <p:nvSpPr>
              <p:cNvPr id="61" name="Rounded Rectangle 60"/>
              <p:cNvSpPr/>
              <p:nvPr/>
            </p:nvSpPr>
            <p:spPr bwMode="auto">
              <a:xfrm>
                <a:off x="4050182" y="4362340"/>
                <a:ext cx="716890" cy="519380"/>
              </a:xfrm>
              <a:prstGeom prst="roundRect">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square" lIns="109728" tIns="54864" rIns="109728" bIns="54864" numCol="1" rtlCol="0" anchor="ctr" anchorCtr="0" compatLnSpc="1">
                <a:prstTxWarp prst="textNoShape">
                  <a:avLst/>
                </a:prstTxWarp>
              </a:bodyPr>
              <a:lstStyle/>
              <a:p>
                <a:pPr algn="ctr" defTabSz="914063"/>
                <a:endParaRPr lang="en-US" dirty="0" smtClean="0">
                  <a:solidFill>
                    <a:schemeClr val="tx1"/>
                  </a:solidFill>
                  <a:latin typeface="Calibri" pitchFamily="34" charset="0"/>
                </a:endParaRPr>
              </a:p>
            </p:txBody>
          </p:sp>
          <p:sp>
            <p:nvSpPr>
              <p:cNvPr id="63" name="TextBox 62"/>
              <p:cNvSpPr txBox="1"/>
              <p:nvPr/>
            </p:nvSpPr>
            <p:spPr>
              <a:xfrm>
                <a:off x="4098873" y="4488937"/>
                <a:ext cx="638444" cy="277291"/>
              </a:xfrm>
              <a:prstGeom prst="rect">
                <a:avLst/>
              </a:prstGeom>
              <a:noFill/>
            </p:spPr>
            <p:txBody>
              <a:bodyPr wrap="square" rtlCol="0">
                <a:spAutoFit/>
              </a:bodyPr>
              <a:lstStyle/>
              <a:p>
                <a:r>
                  <a:rPr lang="en-US" sz="1300" dirty="0" smtClean="0">
                    <a:latin typeface="Calibri" pitchFamily="34" charset="0"/>
                  </a:rPr>
                  <a:t>VSC</a:t>
                </a:r>
              </a:p>
            </p:txBody>
          </p:sp>
        </p:grpSp>
      </p:grpSp>
      <p:sp>
        <p:nvSpPr>
          <p:cNvPr id="72" name="Rounded Rectangle 71"/>
          <p:cNvSpPr/>
          <p:nvPr/>
        </p:nvSpPr>
        <p:spPr bwMode="auto">
          <a:xfrm>
            <a:off x="2813091" y="4644919"/>
            <a:ext cx="908304" cy="323088"/>
          </a:xfrm>
          <a:prstGeom prst="roundRect">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square" lIns="91432" tIns="45717" rIns="91432" bIns="45717" numCol="1" rtlCol="0" anchor="ctr" anchorCtr="0" compatLnSpc="1">
            <a:prstTxWarp prst="textNoShape">
              <a:avLst/>
            </a:prstTxWarp>
          </a:bodyPr>
          <a:lstStyle/>
          <a:p>
            <a:pPr algn="ctr" defTabSz="914063"/>
            <a:r>
              <a:rPr lang="en-US" sz="1700" dirty="0" smtClean="0">
                <a:solidFill>
                  <a:schemeClr val="tx1"/>
                </a:solidFill>
                <a:latin typeface="Calibri" pitchFamily="34" charset="0"/>
              </a:rPr>
              <a:t>VMBus</a:t>
            </a:r>
          </a:p>
        </p:txBody>
      </p:sp>
      <p:sp>
        <p:nvSpPr>
          <p:cNvPr id="75" name="Rounded Rectangle 74"/>
          <p:cNvSpPr/>
          <p:nvPr/>
        </p:nvSpPr>
        <p:spPr bwMode="auto">
          <a:xfrm>
            <a:off x="4601445" y="4625041"/>
            <a:ext cx="908304" cy="323088"/>
          </a:xfrm>
          <a:prstGeom prst="roundRect">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square" lIns="91432" tIns="45717" rIns="91432" bIns="45717" numCol="1" rtlCol="0" anchor="ctr" anchorCtr="0" compatLnSpc="1">
            <a:prstTxWarp prst="textNoShape">
              <a:avLst/>
            </a:prstTxWarp>
          </a:bodyPr>
          <a:lstStyle/>
          <a:p>
            <a:pPr algn="ctr" defTabSz="914063"/>
            <a:r>
              <a:rPr lang="en-US" sz="1200" dirty="0" smtClean="0">
                <a:solidFill>
                  <a:schemeClr val="tx1"/>
                </a:solidFill>
                <a:latin typeface="Calibri" pitchFamily="34" charset="0"/>
              </a:rPr>
              <a:t>Emulation</a:t>
            </a:r>
          </a:p>
        </p:txBody>
      </p:sp>
      <p:sp>
        <p:nvSpPr>
          <p:cNvPr id="4" name="Rounded Rectangle 3"/>
          <p:cNvSpPr/>
          <p:nvPr/>
        </p:nvSpPr>
        <p:spPr bwMode="auto">
          <a:xfrm>
            <a:off x="684696" y="5775739"/>
            <a:ext cx="7043588" cy="508000"/>
          </a:xfrm>
          <a:prstGeom prst="roundRect">
            <a:avLst/>
          </a:prstGeom>
          <a:ln>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91432" tIns="45717" rIns="91432" bIns="45717" numCol="1" rtlCol="0" anchor="ctr" anchorCtr="0" compatLnSpc="1">
            <a:prstTxWarp prst="textNoShape">
              <a:avLst/>
            </a:prstTxWarp>
          </a:bodyPr>
          <a:lstStyle/>
          <a:p>
            <a:pPr algn="ctr" defTabSz="914063"/>
            <a:r>
              <a:rPr lang="en-US" dirty="0" smtClean="0">
                <a:solidFill>
                  <a:schemeClr val="tx1"/>
                </a:solidFill>
                <a:latin typeface="Calibri" pitchFamily="34" charset="0"/>
              </a:rPr>
              <a:t>“Designed for Windows” Server Hardware</a:t>
            </a:r>
          </a:p>
        </p:txBody>
      </p:sp>
      <p:sp>
        <p:nvSpPr>
          <p:cNvPr id="5" name="Rounded Rectangle 4"/>
          <p:cNvSpPr/>
          <p:nvPr/>
        </p:nvSpPr>
        <p:spPr bwMode="auto">
          <a:xfrm>
            <a:off x="685270" y="5162827"/>
            <a:ext cx="7043588" cy="508000"/>
          </a:xfrm>
          <a:prstGeom prst="roundRect">
            <a:avLst/>
          </a:prstGeom>
          <a:ln>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91432" tIns="45717" rIns="91432" bIns="45717" numCol="1" rtlCol="0" anchor="ctr" anchorCtr="0" compatLnSpc="1">
            <a:prstTxWarp prst="textNoShape">
              <a:avLst/>
            </a:prstTxWarp>
          </a:bodyPr>
          <a:lstStyle/>
          <a:p>
            <a:pPr algn="ctr" defTabSz="914063"/>
            <a:r>
              <a:rPr lang="en-US" dirty="0" smtClean="0">
                <a:solidFill>
                  <a:schemeClr val="tx1"/>
                </a:solidFill>
                <a:latin typeface="Calibri" pitchFamily="34" charset="0"/>
              </a:rPr>
              <a:t>Windows hypervisor</a:t>
            </a:r>
          </a:p>
        </p:txBody>
      </p:sp>
      <p:grpSp>
        <p:nvGrpSpPr>
          <p:cNvPr id="10" name="Group 128"/>
          <p:cNvGrpSpPr/>
          <p:nvPr/>
        </p:nvGrpSpPr>
        <p:grpSpPr>
          <a:xfrm>
            <a:off x="6051759" y="3081133"/>
            <a:ext cx="1524000" cy="1942750"/>
            <a:chOff x="7262111" y="3697360"/>
            <a:chExt cx="1828800" cy="1828800"/>
          </a:xfrm>
        </p:grpSpPr>
        <p:sp>
          <p:nvSpPr>
            <p:cNvPr id="27" name="Rounded Rectangle 26"/>
            <p:cNvSpPr/>
            <p:nvPr/>
          </p:nvSpPr>
          <p:spPr bwMode="auto">
            <a:xfrm>
              <a:off x="7262111" y="3697360"/>
              <a:ext cx="1828800" cy="1828800"/>
            </a:xfrm>
            <a:prstGeom prst="roundRect">
              <a:avLst/>
            </a:prstGeom>
            <a:ln>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109728" tIns="54864" rIns="109728" bIns="54864" numCol="1" rtlCol="0" anchor="t" anchorCtr="0" compatLnSpc="1">
              <a:prstTxWarp prst="textNoShape">
                <a:avLst/>
              </a:prstTxWarp>
            </a:bodyPr>
            <a:lstStyle/>
            <a:p>
              <a:pPr algn="ctr" defTabSz="914063"/>
              <a:r>
                <a:rPr lang="en-US" sz="1500" dirty="0" smtClean="0">
                  <a:solidFill>
                    <a:schemeClr val="tx1"/>
                  </a:solidFill>
                  <a:latin typeface="Calibri" pitchFamily="34" charset="0"/>
                </a:rPr>
                <a:t>Xen-Enabled Linux Kernel</a:t>
              </a:r>
            </a:p>
          </p:txBody>
        </p:sp>
        <p:sp>
          <p:nvSpPr>
            <p:cNvPr id="105" name="Rounded Rectangle 104"/>
            <p:cNvSpPr/>
            <p:nvPr/>
          </p:nvSpPr>
          <p:spPr bwMode="auto">
            <a:xfrm>
              <a:off x="7685591" y="4356678"/>
              <a:ext cx="960698" cy="385454"/>
            </a:xfrm>
            <a:prstGeom prst="roundRect">
              <a:avLst/>
            </a:prstGeom>
            <a:ln>
              <a:headEnd type="none" w="med" len="med"/>
              <a:tailEnd type="none" w="med" len="med"/>
            </a:ln>
          </p:spPr>
          <p:style>
            <a:lnRef idx="1">
              <a:schemeClr val="accent4"/>
            </a:lnRef>
            <a:fillRef idx="3">
              <a:schemeClr val="accent4"/>
            </a:fillRef>
            <a:effectRef idx="2">
              <a:schemeClr val="accent4"/>
            </a:effectRef>
            <a:fontRef idx="minor">
              <a:schemeClr val="lt1"/>
            </a:fontRef>
          </p:style>
          <p:txBody>
            <a:bodyPr vert="horz" wrap="square" lIns="109728" tIns="54864" rIns="109728" bIns="54864" numCol="1" rtlCol="0" anchor="ctr" anchorCtr="0" compatLnSpc="1">
              <a:prstTxWarp prst="textNoShape">
                <a:avLst/>
              </a:prstTxWarp>
            </a:bodyPr>
            <a:lstStyle/>
            <a:p>
              <a:pPr algn="ctr" defTabSz="914063"/>
              <a:r>
                <a:rPr lang="en-US" sz="1200" dirty="0" smtClean="0">
                  <a:solidFill>
                    <a:schemeClr val="tx1"/>
                  </a:solidFill>
                  <a:latin typeface="Calibri" pitchFamily="34" charset="0"/>
                </a:rPr>
                <a:t>Linux VSC</a:t>
              </a:r>
            </a:p>
          </p:txBody>
        </p:sp>
        <p:sp>
          <p:nvSpPr>
            <p:cNvPr id="106" name="Rounded Rectangle 105"/>
            <p:cNvSpPr/>
            <p:nvPr/>
          </p:nvSpPr>
          <p:spPr bwMode="auto">
            <a:xfrm>
              <a:off x="7382764" y="5184186"/>
              <a:ext cx="1585732" cy="250224"/>
            </a:xfrm>
            <a:prstGeom prst="roundRect">
              <a:avLst/>
            </a:prstGeom>
            <a:ln>
              <a:headEnd type="none" w="med" len="med"/>
              <a:tailEnd type="none" w="med" len="med"/>
            </a:ln>
          </p:spPr>
          <p:style>
            <a:lnRef idx="1">
              <a:schemeClr val="accent4"/>
            </a:lnRef>
            <a:fillRef idx="3">
              <a:schemeClr val="accent4"/>
            </a:fillRef>
            <a:effectRef idx="2">
              <a:schemeClr val="accent4"/>
            </a:effectRef>
            <a:fontRef idx="minor">
              <a:schemeClr val="lt1"/>
            </a:fontRef>
          </p:style>
          <p:txBody>
            <a:bodyPr vert="horz" wrap="square" lIns="109728" tIns="54864" rIns="109728" bIns="54864" numCol="1" rtlCol="0" anchor="ctr" anchorCtr="0" compatLnSpc="1">
              <a:prstTxWarp prst="textNoShape">
                <a:avLst/>
              </a:prstTxWarp>
            </a:bodyPr>
            <a:lstStyle/>
            <a:p>
              <a:pPr algn="ctr" defTabSz="914063"/>
              <a:r>
                <a:rPr lang="en-US" sz="1000" dirty="0" smtClean="0">
                  <a:solidFill>
                    <a:schemeClr val="tx1"/>
                  </a:solidFill>
                  <a:latin typeface="Calibri" pitchFamily="34" charset="0"/>
                </a:rPr>
                <a:t>Hypercall Adapter</a:t>
              </a:r>
            </a:p>
          </p:txBody>
        </p:sp>
      </p:grpSp>
      <p:sp>
        <p:nvSpPr>
          <p:cNvPr id="107" name="TextBox 106"/>
          <p:cNvSpPr txBox="1"/>
          <p:nvPr/>
        </p:nvSpPr>
        <p:spPr>
          <a:xfrm>
            <a:off x="771646" y="868103"/>
            <a:ext cx="1417898" cy="307771"/>
          </a:xfrm>
          <a:prstGeom prst="rect">
            <a:avLst/>
          </a:prstGeom>
          <a:noFill/>
        </p:spPr>
        <p:txBody>
          <a:bodyPr wrap="square" lIns="76194" tIns="38097" rIns="76194" bIns="38097" rtlCol="0">
            <a:spAutoFit/>
          </a:bodyPr>
          <a:lstStyle/>
          <a:p>
            <a:pPr algn="ctr"/>
            <a:r>
              <a:rPr lang="en-US" sz="1500" dirty="0" smtClean="0">
                <a:latin typeface="Calibri" pitchFamily="34" charset="0"/>
              </a:rPr>
              <a:t>Parent Partition</a:t>
            </a:r>
          </a:p>
        </p:txBody>
      </p:sp>
      <p:sp>
        <p:nvSpPr>
          <p:cNvPr id="108" name="TextBox 107"/>
          <p:cNvSpPr txBox="1"/>
          <p:nvPr/>
        </p:nvSpPr>
        <p:spPr>
          <a:xfrm>
            <a:off x="2594658" y="868102"/>
            <a:ext cx="4851722" cy="436017"/>
          </a:xfrm>
          <a:prstGeom prst="rect">
            <a:avLst/>
          </a:prstGeom>
          <a:noFill/>
        </p:spPr>
        <p:txBody>
          <a:bodyPr wrap="square" lIns="76194" tIns="38097" rIns="76194" bIns="38097" rtlCol="0">
            <a:spAutoFit/>
          </a:bodyPr>
          <a:lstStyle/>
          <a:p>
            <a:pPr algn="ctr"/>
            <a:r>
              <a:rPr lang="en-US" sz="2300" dirty="0" smtClean="0">
                <a:latin typeface="Calibri" pitchFamily="34" charset="0"/>
              </a:rPr>
              <a:t>Child Partitions</a:t>
            </a:r>
          </a:p>
        </p:txBody>
      </p:sp>
      <p:sp>
        <p:nvSpPr>
          <p:cNvPr id="22" name="Rounded Rectangle 21"/>
          <p:cNvSpPr/>
          <p:nvPr/>
        </p:nvSpPr>
        <p:spPr bwMode="auto">
          <a:xfrm>
            <a:off x="723348" y="1419104"/>
            <a:ext cx="1524000" cy="1524000"/>
          </a:xfrm>
          <a:prstGeom prst="roundRect">
            <a:avLst/>
          </a:prstGeom>
          <a:ln>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109724" tIns="54862" rIns="109724" bIns="54862" numCol="1" rtlCol="0" anchor="ctr" anchorCtr="0" compatLnSpc="1">
            <a:prstTxWarp prst="textNoShape">
              <a:avLst/>
            </a:prstTxWarp>
          </a:bodyPr>
          <a:lstStyle/>
          <a:p>
            <a:pPr algn="ctr" defTabSz="914063"/>
            <a:endParaRPr lang="en-US" dirty="0" smtClean="0">
              <a:solidFill>
                <a:schemeClr val="tx1"/>
              </a:solidFill>
              <a:latin typeface="Calibri" pitchFamily="34" charset="0"/>
            </a:endParaRPr>
          </a:p>
        </p:txBody>
      </p:sp>
      <p:sp>
        <p:nvSpPr>
          <p:cNvPr id="109" name="Rounded Rectangle 108"/>
          <p:cNvSpPr/>
          <p:nvPr/>
        </p:nvSpPr>
        <p:spPr bwMode="auto">
          <a:xfrm>
            <a:off x="945266" y="2633241"/>
            <a:ext cx="1117808" cy="250784"/>
          </a:xfrm>
          <a:prstGeom prst="roundRect">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square" lIns="109724" tIns="54862" rIns="109724" bIns="54862" numCol="1" rtlCol="0" anchor="ctr" anchorCtr="0" compatLnSpc="1">
            <a:prstTxWarp prst="textNoShape">
              <a:avLst/>
            </a:prstTxWarp>
          </a:bodyPr>
          <a:lstStyle/>
          <a:p>
            <a:pPr algn="ctr" defTabSz="914063"/>
            <a:r>
              <a:rPr lang="en-US" sz="1100" dirty="0" smtClean="0">
                <a:solidFill>
                  <a:schemeClr val="tx1"/>
                </a:solidFill>
                <a:latin typeface="Calibri" pitchFamily="34" charset="0"/>
              </a:rPr>
              <a:t>VM Service</a:t>
            </a:r>
          </a:p>
        </p:txBody>
      </p:sp>
      <p:sp>
        <p:nvSpPr>
          <p:cNvPr id="110" name="Rounded Rectangle 109"/>
          <p:cNvSpPr/>
          <p:nvPr/>
        </p:nvSpPr>
        <p:spPr bwMode="auto">
          <a:xfrm>
            <a:off x="945335" y="2335836"/>
            <a:ext cx="1109634" cy="250784"/>
          </a:xfrm>
          <a:prstGeom prst="roundRect">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square" lIns="109724" tIns="54862" rIns="109724" bIns="54862" numCol="1" rtlCol="0" anchor="ctr" anchorCtr="0" compatLnSpc="1">
            <a:prstTxWarp prst="textNoShape">
              <a:avLst/>
            </a:prstTxWarp>
          </a:bodyPr>
          <a:lstStyle/>
          <a:p>
            <a:pPr algn="ctr" defTabSz="914063"/>
            <a:r>
              <a:rPr lang="en-US" sz="1100" dirty="0" smtClean="0">
                <a:solidFill>
                  <a:schemeClr val="tx1"/>
                </a:solidFill>
                <a:latin typeface="Calibri" pitchFamily="34" charset="0"/>
              </a:rPr>
              <a:t>WMI Provider</a:t>
            </a:r>
          </a:p>
        </p:txBody>
      </p:sp>
      <p:grpSp>
        <p:nvGrpSpPr>
          <p:cNvPr id="11" name="Group 114"/>
          <p:cNvGrpSpPr/>
          <p:nvPr/>
        </p:nvGrpSpPr>
        <p:grpSpPr>
          <a:xfrm>
            <a:off x="1070113" y="1535044"/>
            <a:ext cx="911087" cy="643282"/>
            <a:chOff x="8599334" y="450575"/>
            <a:chExt cx="1093304" cy="771939"/>
          </a:xfrm>
        </p:grpSpPr>
        <p:sp>
          <p:nvSpPr>
            <p:cNvPr id="111" name="Rounded Rectangle 110"/>
            <p:cNvSpPr/>
            <p:nvPr/>
          </p:nvSpPr>
          <p:spPr bwMode="auto">
            <a:xfrm>
              <a:off x="8666922" y="765314"/>
              <a:ext cx="457200" cy="457200"/>
            </a:xfrm>
            <a:prstGeom prst="roundRect">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square" lIns="109728" tIns="54864" rIns="109728" bIns="54864" numCol="1" rtlCol="0" anchor="ctr" anchorCtr="0" compatLnSpc="1">
              <a:prstTxWarp prst="textNoShape">
                <a:avLst/>
              </a:prstTxWarp>
            </a:bodyPr>
            <a:lstStyle/>
            <a:p>
              <a:pPr algn="ctr" defTabSz="914063"/>
              <a:endParaRPr lang="en-US" dirty="0" smtClean="0">
                <a:solidFill>
                  <a:schemeClr val="tx1"/>
                </a:solidFill>
                <a:latin typeface="Calibri" pitchFamily="34" charset="0"/>
              </a:endParaRPr>
            </a:p>
          </p:txBody>
        </p:sp>
        <p:sp>
          <p:nvSpPr>
            <p:cNvPr id="112" name="Rounded Rectangle 111"/>
            <p:cNvSpPr/>
            <p:nvPr/>
          </p:nvSpPr>
          <p:spPr bwMode="auto">
            <a:xfrm>
              <a:off x="8888896" y="609601"/>
              <a:ext cx="457200" cy="457200"/>
            </a:xfrm>
            <a:prstGeom prst="roundRect">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square" lIns="109728" tIns="54864" rIns="109728" bIns="54864" numCol="1" rtlCol="0" anchor="ctr" anchorCtr="0" compatLnSpc="1">
              <a:prstTxWarp prst="textNoShape">
                <a:avLst/>
              </a:prstTxWarp>
            </a:bodyPr>
            <a:lstStyle/>
            <a:p>
              <a:pPr algn="ctr" defTabSz="914063"/>
              <a:endParaRPr lang="en-US" dirty="0" smtClean="0">
                <a:solidFill>
                  <a:schemeClr val="tx1"/>
                </a:solidFill>
                <a:latin typeface="Calibri" pitchFamily="34" charset="0"/>
              </a:endParaRPr>
            </a:p>
          </p:txBody>
        </p:sp>
        <p:sp>
          <p:nvSpPr>
            <p:cNvPr id="113" name="Rounded Rectangle 112"/>
            <p:cNvSpPr/>
            <p:nvPr/>
          </p:nvSpPr>
          <p:spPr bwMode="auto">
            <a:xfrm>
              <a:off x="9097618" y="450575"/>
              <a:ext cx="457200" cy="457200"/>
            </a:xfrm>
            <a:prstGeom prst="roundRect">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square" lIns="109728" tIns="54864" rIns="109728" bIns="54864" numCol="1" rtlCol="0" anchor="ctr" anchorCtr="0" compatLnSpc="1">
              <a:prstTxWarp prst="textNoShape">
                <a:avLst/>
              </a:prstTxWarp>
            </a:bodyPr>
            <a:lstStyle/>
            <a:p>
              <a:pPr algn="ctr" defTabSz="914063"/>
              <a:endParaRPr lang="en-US" dirty="0" smtClean="0">
                <a:solidFill>
                  <a:schemeClr val="tx1"/>
                </a:solidFill>
                <a:latin typeface="Calibri" pitchFamily="34" charset="0"/>
              </a:endParaRPr>
            </a:p>
          </p:txBody>
        </p:sp>
        <p:sp>
          <p:nvSpPr>
            <p:cNvPr id="114" name="TextBox 113"/>
            <p:cNvSpPr txBox="1"/>
            <p:nvPr/>
          </p:nvSpPr>
          <p:spPr>
            <a:xfrm>
              <a:off x="8599334" y="626162"/>
              <a:ext cx="1093304" cy="517065"/>
            </a:xfrm>
            <a:prstGeom prst="rect">
              <a:avLst/>
            </a:prstGeom>
            <a:noFill/>
          </p:spPr>
          <p:txBody>
            <a:bodyPr wrap="square" rtlCol="0">
              <a:spAutoFit/>
            </a:bodyPr>
            <a:lstStyle/>
            <a:p>
              <a:pPr algn="ctr"/>
              <a:r>
                <a:rPr lang="en-US" sz="1100" dirty="0" smtClean="0">
                  <a:latin typeface="Calibri" pitchFamily="34" charset="0"/>
                </a:rPr>
                <a:t>VM Worker Processes</a:t>
              </a:r>
            </a:p>
          </p:txBody>
        </p:sp>
      </p:grpSp>
      <p:sp>
        <p:nvSpPr>
          <p:cNvPr id="116" name="Rounded Rectangle 115"/>
          <p:cNvSpPr/>
          <p:nvPr/>
        </p:nvSpPr>
        <p:spPr bwMode="auto">
          <a:xfrm>
            <a:off x="7086600" y="232604"/>
            <a:ext cx="1905000" cy="152400"/>
          </a:xfrm>
          <a:prstGeom prst="roundRect">
            <a:avLst/>
          </a:prstGeom>
          <a:ln>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91432" tIns="45717" rIns="91432" bIns="45717" numCol="1" rtlCol="0" anchor="ctr" anchorCtr="0" compatLnSpc="1">
            <a:prstTxWarp prst="textNoShape">
              <a:avLst/>
            </a:prstTxWarp>
          </a:bodyPr>
          <a:lstStyle/>
          <a:p>
            <a:pPr algn="ctr" defTabSz="914063"/>
            <a:r>
              <a:rPr lang="en-US" sz="1000" dirty="0" smtClean="0">
                <a:solidFill>
                  <a:schemeClr val="tx1"/>
                </a:solidFill>
                <a:latin typeface="Calibri" pitchFamily="34" charset="0"/>
              </a:rPr>
              <a:t>OS</a:t>
            </a:r>
          </a:p>
        </p:txBody>
      </p:sp>
      <p:sp>
        <p:nvSpPr>
          <p:cNvPr id="118" name="Rounded Rectangle 117"/>
          <p:cNvSpPr/>
          <p:nvPr/>
        </p:nvSpPr>
        <p:spPr bwMode="auto">
          <a:xfrm>
            <a:off x="7086600" y="392510"/>
            <a:ext cx="1905000" cy="152400"/>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32" tIns="45717" rIns="91432" bIns="45717" numCol="1" rtlCol="0" anchor="ctr" anchorCtr="0" compatLnSpc="1">
            <a:prstTxWarp prst="textNoShape">
              <a:avLst/>
            </a:prstTxWarp>
          </a:bodyPr>
          <a:lstStyle/>
          <a:p>
            <a:pPr algn="ctr" defTabSz="914063"/>
            <a:r>
              <a:rPr lang="en-US" sz="1000" dirty="0" smtClean="0">
                <a:solidFill>
                  <a:schemeClr val="tx1"/>
                </a:solidFill>
                <a:latin typeface="Calibri" pitchFamily="34" charset="0"/>
              </a:rPr>
              <a:t>ISV / IHV / OEM</a:t>
            </a:r>
          </a:p>
        </p:txBody>
      </p:sp>
      <p:sp>
        <p:nvSpPr>
          <p:cNvPr id="119" name="Rounded Rectangle 118"/>
          <p:cNvSpPr/>
          <p:nvPr/>
        </p:nvSpPr>
        <p:spPr bwMode="auto">
          <a:xfrm>
            <a:off x="7086600" y="569220"/>
            <a:ext cx="1905000" cy="152400"/>
          </a:xfrm>
          <a:prstGeom prst="roundRect">
            <a:avLst/>
          </a:prstGeom>
          <a:ln>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32" tIns="45717" rIns="91432" bIns="45717" numCol="1" rtlCol="0" anchor="ctr" anchorCtr="0" compatLnSpc="1">
            <a:prstTxWarp prst="textNoShape">
              <a:avLst/>
            </a:prstTxWarp>
          </a:bodyPr>
          <a:lstStyle/>
          <a:p>
            <a:pPr algn="ctr" defTabSz="914063"/>
            <a:r>
              <a:rPr lang="en-US" sz="1000" dirty="0" smtClean="0">
                <a:solidFill>
                  <a:schemeClr val="tx1"/>
                </a:solidFill>
                <a:latin typeface="Calibri" pitchFamily="34" charset="0"/>
              </a:rPr>
              <a:t>Microsoft Hyper-V</a:t>
            </a:r>
          </a:p>
        </p:txBody>
      </p:sp>
      <p:sp>
        <p:nvSpPr>
          <p:cNvPr id="120" name="Rounded Rectangle 119"/>
          <p:cNvSpPr/>
          <p:nvPr/>
        </p:nvSpPr>
        <p:spPr bwMode="auto">
          <a:xfrm>
            <a:off x="7086600" y="741172"/>
            <a:ext cx="1905000" cy="152400"/>
          </a:xfrm>
          <a:prstGeom prst="roundRect">
            <a:avLst/>
          </a:prstGeom>
          <a:ln>
            <a:headEnd type="none" w="med" len="med"/>
            <a:tailEnd type="none" w="med" len="med"/>
          </a:ln>
        </p:spPr>
        <p:style>
          <a:lnRef idx="2">
            <a:schemeClr val="accent4">
              <a:shade val="50000"/>
            </a:schemeClr>
          </a:lnRef>
          <a:fillRef idx="1">
            <a:schemeClr val="accent4"/>
          </a:fillRef>
          <a:effectRef idx="0">
            <a:schemeClr val="accent4"/>
          </a:effectRef>
          <a:fontRef idx="minor">
            <a:schemeClr val="lt1"/>
          </a:fontRef>
        </p:style>
        <p:txBody>
          <a:bodyPr vert="horz" wrap="square" lIns="91432" tIns="45717" rIns="91432" bIns="45717" numCol="1" rtlCol="0" anchor="ctr" anchorCtr="0" compatLnSpc="1">
            <a:prstTxWarp prst="textNoShape">
              <a:avLst/>
            </a:prstTxWarp>
          </a:bodyPr>
          <a:lstStyle/>
          <a:p>
            <a:pPr algn="ctr" defTabSz="914063"/>
            <a:r>
              <a:rPr lang="en-US" sz="1000" dirty="0" smtClean="0">
                <a:solidFill>
                  <a:schemeClr val="tx1"/>
                </a:solidFill>
                <a:latin typeface="Calibri" pitchFamily="34" charset="0"/>
              </a:rPr>
              <a:t>Microsoft / XenSource</a:t>
            </a:r>
          </a:p>
        </p:txBody>
      </p:sp>
      <p:sp>
        <p:nvSpPr>
          <p:cNvPr id="131" name="Line 4"/>
          <p:cNvSpPr>
            <a:spLocks noChangeShapeType="1"/>
          </p:cNvSpPr>
          <p:nvPr/>
        </p:nvSpPr>
        <p:spPr bwMode="auto">
          <a:xfrm flipH="1" flipV="1">
            <a:off x="709612" y="3034507"/>
            <a:ext cx="8229600" cy="0"/>
          </a:xfrm>
          <a:prstGeom prst="line">
            <a:avLst/>
          </a:prstGeom>
          <a:noFill/>
          <a:ln w="28575">
            <a:solidFill>
              <a:srgbClr val="FFFFFF"/>
            </a:solidFill>
            <a:prstDash val="dash"/>
            <a:round/>
            <a:headEnd/>
            <a:tailEnd/>
          </a:ln>
          <a:effectLst/>
        </p:spPr>
        <p:txBody>
          <a:bodyPr wrap="none" lIns="76194" tIns="38097" rIns="76194" bIns="38097" anchor="ctr"/>
          <a:lstStyle/>
          <a:p>
            <a:pPr>
              <a:defRPr/>
            </a:pPr>
            <a:endParaRPr lang="en-US" dirty="0">
              <a:latin typeface="Calibri" pitchFamily="34" charset="0"/>
            </a:endParaRPr>
          </a:p>
        </p:txBody>
      </p:sp>
      <p:sp>
        <p:nvSpPr>
          <p:cNvPr id="132" name="Line 4"/>
          <p:cNvSpPr>
            <a:spLocks noChangeShapeType="1"/>
          </p:cNvSpPr>
          <p:nvPr/>
        </p:nvSpPr>
        <p:spPr bwMode="auto">
          <a:xfrm flipH="1" flipV="1">
            <a:off x="709612" y="5091907"/>
            <a:ext cx="8229600" cy="0"/>
          </a:xfrm>
          <a:prstGeom prst="line">
            <a:avLst/>
          </a:prstGeom>
          <a:noFill/>
          <a:ln w="28575">
            <a:solidFill>
              <a:srgbClr val="FFFFFF"/>
            </a:solidFill>
            <a:prstDash val="dash"/>
            <a:round/>
            <a:headEnd/>
            <a:tailEnd/>
          </a:ln>
          <a:effectLst/>
        </p:spPr>
        <p:txBody>
          <a:bodyPr wrap="none" lIns="76194" tIns="38097" rIns="76194" bIns="38097" anchor="ctr"/>
          <a:lstStyle/>
          <a:p>
            <a:pPr>
              <a:defRPr/>
            </a:pPr>
            <a:endParaRPr lang="en-US" dirty="0">
              <a:latin typeface="Calibri" pitchFamily="34" charset="0"/>
            </a:endParaRPr>
          </a:p>
        </p:txBody>
      </p:sp>
      <p:sp>
        <p:nvSpPr>
          <p:cNvPr id="133" name="Line 4"/>
          <p:cNvSpPr>
            <a:spLocks noChangeShapeType="1"/>
          </p:cNvSpPr>
          <p:nvPr/>
        </p:nvSpPr>
        <p:spPr bwMode="auto">
          <a:xfrm flipH="1">
            <a:off x="2373312" y="1460500"/>
            <a:ext cx="0" cy="3634740"/>
          </a:xfrm>
          <a:prstGeom prst="line">
            <a:avLst/>
          </a:prstGeom>
          <a:noFill/>
          <a:ln w="28575">
            <a:solidFill>
              <a:srgbClr val="FFFFFF"/>
            </a:solidFill>
            <a:prstDash val="dash"/>
            <a:round/>
            <a:headEnd/>
            <a:tailEnd/>
          </a:ln>
          <a:effectLst/>
        </p:spPr>
        <p:txBody>
          <a:bodyPr wrap="none" lIns="76194" tIns="38097" rIns="76194" bIns="38097" anchor="ctr"/>
          <a:lstStyle/>
          <a:p>
            <a:pPr>
              <a:defRPr/>
            </a:pPr>
            <a:endParaRPr lang="en-US" dirty="0">
              <a:latin typeface="Calibri" pitchFamily="34" charset="0"/>
            </a:endParaRPr>
          </a:p>
        </p:txBody>
      </p:sp>
      <p:sp>
        <p:nvSpPr>
          <p:cNvPr id="134" name="Line 4"/>
          <p:cNvSpPr>
            <a:spLocks noChangeShapeType="1"/>
          </p:cNvSpPr>
          <p:nvPr/>
        </p:nvSpPr>
        <p:spPr bwMode="auto">
          <a:xfrm flipH="1">
            <a:off x="4151312" y="1473200"/>
            <a:ext cx="0" cy="3632200"/>
          </a:xfrm>
          <a:prstGeom prst="line">
            <a:avLst/>
          </a:prstGeom>
          <a:noFill/>
          <a:ln w="28575">
            <a:solidFill>
              <a:srgbClr val="FFFFFF"/>
            </a:solidFill>
            <a:prstDash val="dash"/>
            <a:round/>
            <a:headEnd/>
            <a:tailEnd/>
          </a:ln>
          <a:effectLst/>
        </p:spPr>
        <p:txBody>
          <a:bodyPr wrap="none" lIns="76194" tIns="38097" rIns="76194" bIns="38097" anchor="ctr"/>
          <a:lstStyle/>
          <a:p>
            <a:pPr>
              <a:defRPr/>
            </a:pPr>
            <a:endParaRPr lang="en-US" dirty="0">
              <a:latin typeface="Calibri" pitchFamily="34" charset="0"/>
            </a:endParaRPr>
          </a:p>
        </p:txBody>
      </p:sp>
      <p:sp>
        <p:nvSpPr>
          <p:cNvPr id="135" name="Line 4"/>
          <p:cNvSpPr>
            <a:spLocks noChangeShapeType="1"/>
          </p:cNvSpPr>
          <p:nvPr/>
        </p:nvSpPr>
        <p:spPr bwMode="auto">
          <a:xfrm flipH="1">
            <a:off x="5929312" y="1473200"/>
            <a:ext cx="0" cy="3632200"/>
          </a:xfrm>
          <a:prstGeom prst="line">
            <a:avLst/>
          </a:prstGeom>
          <a:noFill/>
          <a:ln w="28575">
            <a:solidFill>
              <a:srgbClr val="FFFFFF"/>
            </a:solidFill>
            <a:prstDash val="dash"/>
            <a:round/>
            <a:headEnd/>
            <a:tailEnd/>
          </a:ln>
          <a:effectLst/>
        </p:spPr>
        <p:txBody>
          <a:bodyPr wrap="none" lIns="76194" tIns="38097" rIns="76194" bIns="38097" anchor="ctr"/>
          <a:lstStyle/>
          <a:p>
            <a:pPr>
              <a:defRPr/>
            </a:pPr>
            <a:endParaRPr lang="en-US" dirty="0">
              <a:latin typeface="Calibri" pitchFamily="34" charset="0"/>
            </a:endParaRPr>
          </a:p>
        </p:txBody>
      </p:sp>
      <p:sp>
        <p:nvSpPr>
          <p:cNvPr id="136" name="Line 4"/>
          <p:cNvSpPr>
            <a:spLocks noChangeShapeType="1"/>
          </p:cNvSpPr>
          <p:nvPr/>
        </p:nvSpPr>
        <p:spPr bwMode="auto">
          <a:xfrm flipH="1">
            <a:off x="7707312" y="1473200"/>
            <a:ext cx="0" cy="3632200"/>
          </a:xfrm>
          <a:prstGeom prst="line">
            <a:avLst/>
          </a:prstGeom>
          <a:noFill/>
          <a:ln w="28575">
            <a:solidFill>
              <a:srgbClr val="FFFFFF"/>
            </a:solidFill>
            <a:prstDash val="dash"/>
            <a:round/>
            <a:headEnd/>
            <a:tailEnd/>
          </a:ln>
          <a:effectLst/>
        </p:spPr>
        <p:txBody>
          <a:bodyPr wrap="none" lIns="76194" tIns="38097" rIns="76194" bIns="38097" anchor="ctr"/>
          <a:lstStyle/>
          <a:p>
            <a:pPr>
              <a:defRPr/>
            </a:pPr>
            <a:endParaRPr lang="en-US" dirty="0">
              <a:latin typeface="Calibri" pitchFamily="34" charset="0"/>
            </a:endParaRPr>
          </a:p>
        </p:txBody>
      </p:sp>
      <p:sp>
        <p:nvSpPr>
          <p:cNvPr id="137" name="TextBox 136"/>
          <p:cNvSpPr txBox="1"/>
          <p:nvPr/>
        </p:nvSpPr>
        <p:spPr>
          <a:xfrm>
            <a:off x="7823200" y="2184402"/>
            <a:ext cx="1117600" cy="795089"/>
          </a:xfrm>
          <a:prstGeom prst="rect">
            <a:avLst/>
          </a:prstGeom>
          <a:noFill/>
        </p:spPr>
        <p:txBody>
          <a:bodyPr wrap="square" lIns="76194" tIns="38097" rIns="76194" bIns="38097" rtlCol="0">
            <a:spAutoFit/>
          </a:bodyPr>
          <a:lstStyle/>
          <a:p>
            <a:pPr algn="ctr"/>
            <a:r>
              <a:rPr lang="en-US" sz="2300" dirty="0" smtClean="0">
                <a:latin typeface="Calibri" pitchFamily="34" charset="0"/>
              </a:rPr>
              <a:t>User Mode</a:t>
            </a:r>
          </a:p>
        </p:txBody>
      </p:sp>
      <p:sp>
        <p:nvSpPr>
          <p:cNvPr id="138" name="TextBox 137"/>
          <p:cNvSpPr txBox="1"/>
          <p:nvPr/>
        </p:nvSpPr>
        <p:spPr>
          <a:xfrm>
            <a:off x="7823200" y="4216402"/>
            <a:ext cx="1117600" cy="795089"/>
          </a:xfrm>
          <a:prstGeom prst="rect">
            <a:avLst/>
          </a:prstGeom>
          <a:noFill/>
        </p:spPr>
        <p:txBody>
          <a:bodyPr wrap="square" lIns="76194" tIns="38097" rIns="76194" bIns="38097" rtlCol="0">
            <a:spAutoFit/>
          </a:bodyPr>
          <a:lstStyle/>
          <a:p>
            <a:pPr algn="ctr"/>
            <a:r>
              <a:rPr lang="en-US" sz="2300" dirty="0" smtClean="0">
                <a:latin typeface="Calibri" pitchFamily="34" charset="0"/>
              </a:rPr>
              <a:t>Kernel Mode</a:t>
            </a:r>
          </a:p>
        </p:txBody>
      </p:sp>
      <p:sp>
        <p:nvSpPr>
          <p:cNvPr id="54" name="TextBox 53"/>
          <p:cNvSpPr txBox="1"/>
          <p:nvPr/>
        </p:nvSpPr>
        <p:spPr>
          <a:xfrm>
            <a:off x="7012335" y="0"/>
            <a:ext cx="1032076" cy="261606"/>
          </a:xfrm>
          <a:prstGeom prst="rect">
            <a:avLst/>
          </a:prstGeom>
          <a:noFill/>
        </p:spPr>
        <p:txBody>
          <a:bodyPr wrap="square" lIns="76194" tIns="38097" rIns="76194" bIns="38097" rtlCol="0">
            <a:spAutoFit/>
          </a:bodyPr>
          <a:lstStyle/>
          <a:p>
            <a:r>
              <a:rPr lang="en-US" sz="1200" dirty="0" smtClean="0">
                <a:latin typeface="Calibri" pitchFamily="34" charset="0"/>
              </a:rPr>
              <a:t>Provided by:</a:t>
            </a:r>
          </a:p>
        </p:txBody>
      </p:sp>
      <p:sp>
        <p:nvSpPr>
          <p:cNvPr id="56" name="TextBox 55"/>
          <p:cNvSpPr txBox="1"/>
          <p:nvPr/>
        </p:nvSpPr>
        <p:spPr>
          <a:xfrm>
            <a:off x="7821554" y="5194442"/>
            <a:ext cx="1117600" cy="436017"/>
          </a:xfrm>
          <a:prstGeom prst="rect">
            <a:avLst/>
          </a:prstGeom>
          <a:noFill/>
        </p:spPr>
        <p:txBody>
          <a:bodyPr wrap="square" lIns="76194" tIns="38097" rIns="76194" bIns="38097" rtlCol="0">
            <a:spAutoFit/>
          </a:bodyPr>
          <a:lstStyle/>
          <a:p>
            <a:pPr algn="ctr"/>
            <a:r>
              <a:rPr lang="en-US" sz="2300" dirty="0" smtClean="0">
                <a:latin typeface="Calibri" pitchFamily="34" charset="0"/>
              </a:rPr>
              <a:t>Ring -1</a:t>
            </a:r>
          </a:p>
        </p:txBody>
      </p:sp>
      <p:sp>
        <p:nvSpPr>
          <p:cNvPr id="57" name="Rounded Rectangle 56"/>
          <p:cNvSpPr/>
          <p:nvPr/>
        </p:nvSpPr>
        <p:spPr bwMode="auto">
          <a:xfrm>
            <a:off x="1198562" y="4172035"/>
            <a:ext cx="632217" cy="429653"/>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32" tIns="45717" rIns="91432" bIns="45717" numCol="1" rtlCol="0" anchor="ctr" anchorCtr="0" compatLnSpc="1">
            <a:prstTxWarp prst="textNoShape">
              <a:avLst/>
            </a:prstTxWarp>
          </a:bodyPr>
          <a:lstStyle/>
          <a:p>
            <a:pPr algn="ctr" defTabSz="914063"/>
            <a:r>
              <a:rPr lang="en-US" sz="900" dirty="0" smtClean="0">
                <a:solidFill>
                  <a:schemeClr val="tx1"/>
                </a:solidFill>
                <a:latin typeface="Calibri" pitchFamily="34" charset="0"/>
              </a:rPr>
              <a:t>IHV Drivers</a:t>
            </a:r>
          </a:p>
        </p:txBody>
      </p:sp>
      <p:sp>
        <p:nvSpPr>
          <p:cNvPr id="68" name="Rounded Rectangle 67"/>
          <p:cNvSpPr/>
          <p:nvPr/>
        </p:nvSpPr>
        <p:spPr bwMode="auto">
          <a:xfrm>
            <a:off x="1041000" y="4644919"/>
            <a:ext cx="908304" cy="323088"/>
          </a:xfrm>
          <a:prstGeom prst="roundRect">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square" lIns="91432" tIns="45717" rIns="91432" bIns="45717" numCol="1" rtlCol="0" anchor="ctr" anchorCtr="0" compatLnSpc="1">
            <a:prstTxWarp prst="textNoShape">
              <a:avLst/>
            </a:prstTxWarp>
          </a:bodyPr>
          <a:lstStyle/>
          <a:p>
            <a:pPr algn="ctr" defTabSz="914063"/>
            <a:r>
              <a:rPr lang="en-US" sz="1700" dirty="0" smtClean="0">
                <a:solidFill>
                  <a:schemeClr val="tx1"/>
                </a:solidFill>
                <a:latin typeface="Calibri" pitchFamily="34" charset="0"/>
              </a:rPr>
              <a:t>VMBus</a:t>
            </a:r>
          </a:p>
        </p:txBody>
      </p:sp>
      <p:sp>
        <p:nvSpPr>
          <p:cNvPr id="78" name="Rounded Rectangle 77"/>
          <p:cNvSpPr/>
          <p:nvPr/>
        </p:nvSpPr>
        <p:spPr bwMode="auto">
          <a:xfrm>
            <a:off x="6366137" y="4255043"/>
            <a:ext cx="908304" cy="323088"/>
          </a:xfrm>
          <a:prstGeom prst="roundRect">
            <a:avLst/>
          </a:prstGeom>
          <a:ln>
            <a:headEnd type="none" w="med" len="med"/>
            <a:tailEnd type="none" w="med" len="med"/>
          </a:ln>
        </p:spPr>
        <p:style>
          <a:lnRef idx="1">
            <a:schemeClr val="accent4"/>
          </a:lnRef>
          <a:fillRef idx="3">
            <a:schemeClr val="accent4"/>
          </a:fillRef>
          <a:effectRef idx="2">
            <a:schemeClr val="accent4"/>
          </a:effectRef>
          <a:fontRef idx="minor">
            <a:schemeClr val="lt1"/>
          </a:fontRef>
        </p:style>
        <p:txBody>
          <a:bodyPr vert="horz" wrap="square" lIns="91432" tIns="45717" rIns="91432" bIns="45717" numCol="1" rtlCol="0" anchor="ctr" anchorCtr="0" compatLnSpc="1">
            <a:prstTxWarp prst="textNoShape">
              <a:avLst/>
            </a:prstTxWarp>
          </a:bodyPr>
          <a:lstStyle/>
          <a:p>
            <a:pPr algn="ctr" defTabSz="914063"/>
            <a:r>
              <a:rPr lang="en-US" sz="1500" dirty="0" smtClean="0">
                <a:solidFill>
                  <a:schemeClr val="tx1"/>
                </a:solidFill>
                <a:latin typeface="Calibri" pitchFamily="34" charset="0"/>
              </a:rPr>
              <a:t>VMBus</a:t>
            </a:r>
          </a:p>
        </p:txBody>
      </p:sp>
      <p:sp>
        <p:nvSpPr>
          <p:cNvPr id="59" name="TextBox 58"/>
          <p:cNvSpPr txBox="1"/>
          <p:nvPr/>
        </p:nvSpPr>
        <p:spPr>
          <a:xfrm>
            <a:off x="864727" y="1987827"/>
            <a:ext cx="1490869" cy="353943"/>
          </a:xfrm>
          <a:prstGeom prst="rect">
            <a:avLst/>
          </a:prstGeom>
          <a:noFill/>
        </p:spPr>
        <p:txBody>
          <a:bodyPr wrap="square" lIns="91436" tIns="45718" rIns="91436" bIns="45718" rtlCol="0">
            <a:spAutoFit/>
          </a:bodyPr>
          <a:lstStyle/>
          <a:p>
            <a:r>
              <a:rPr lang="en-US" sz="1700" dirty="0" smtClean="0">
                <a:latin typeface="Calibri" pitchFamily="34" charset="0"/>
              </a:rPr>
              <a:t>Applications</a:t>
            </a:r>
            <a:endParaRPr lang="en-US" sz="1700" dirty="0">
              <a:latin typeface="Calibri" pitchFamily="34" charset="0"/>
            </a:endParaRPr>
          </a:p>
        </p:txBody>
      </p:sp>
      <p:sp>
        <p:nvSpPr>
          <p:cNvPr id="62" name="Titel 61"/>
          <p:cNvSpPr>
            <a:spLocks noGrp="1"/>
          </p:cNvSpPr>
          <p:nvPr>
            <p:ph type="title"/>
          </p:nvPr>
        </p:nvSpPr>
        <p:spPr/>
        <p:txBody>
          <a:bodyPr/>
          <a:lstStyle/>
          <a:p>
            <a:r>
              <a:rPr lang="de-DE" dirty="0" smtClean="0"/>
              <a:t>Hyper-V: Architektur</a:t>
            </a:r>
            <a:endParaRPr lang="de-DE"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0"/>
                                  </p:stCondLst>
                                  <p:childTnLst>
                                    <p:set>
                                      <p:cBhvr>
                                        <p:cTn id="10" dur="1" fill="hold">
                                          <p:stCondLst>
                                            <p:cond delay="0"/>
                                          </p:stCondLst>
                                        </p:cTn>
                                        <p:tgtEl>
                                          <p:spTgt spid="116"/>
                                        </p:tgtEl>
                                        <p:attrNameLst>
                                          <p:attrName>style.visibility</p:attrName>
                                        </p:attrNameLst>
                                      </p:cBhvr>
                                      <p:to>
                                        <p:strVal val="visible"/>
                                      </p:to>
                                    </p:set>
                                    <p:animEffect transition="in" filter="fade">
                                      <p:cBhvr>
                                        <p:cTn id="11" dur="500"/>
                                        <p:tgtEl>
                                          <p:spTgt spid="116"/>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54"/>
                                        </p:tgtEl>
                                        <p:attrNameLst>
                                          <p:attrName>style.visibility</p:attrName>
                                        </p:attrNameLst>
                                      </p:cBhvr>
                                      <p:to>
                                        <p:strVal val="visible"/>
                                      </p:to>
                                    </p:set>
                                    <p:animEffect transition="in" filter="fade">
                                      <p:cBhvr>
                                        <p:cTn id="14" dur="500"/>
                                        <p:tgtEl>
                                          <p:spTgt spid="54"/>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31"/>
                                        </p:tgtEl>
                                        <p:attrNameLst>
                                          <p:attrName>style.visibility</p:attrName>
                                        </p:attrNameLst>
                                      </p:cBhvr>
                                      <p:to>
                                        <p:strVal val="visible"/>
                                      </p:to>
                                    </p:set>
                                    <p:animEffect transition="in" filter="fade">
                                      <p:cBhvr>
                                        <p:cTn id="19" dur="500"/>
                                        <p:tgtEl>
                                          <p:spTgt spid="13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32"/>
                                        </p:tgtEl>
                                        <p:attrNameLst>
                                          <p:attrName>style.visibility</p:attrName>
                                        </p:attrNameLst>
                                      </p:cBhvr>
                                      <p:to>
                                        <p:strVal val="visible"/>
                                      </p:to>
                                    </p:set>
                                    <p:animEffect transition="in" filter="fade">
                                      <p:cBhvr>
                                        <p:cTn id="22" dur="500"/>
                                        <p:tgtEl>
                                          <p:spTgt spid="13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36"/>
                                        </p:tgtEl>
                                        <p:attrNameLst>
                                          <p:attrName>style.visibility</p:attrName>
                                        </p:attrNameLst>
                                      </p:cBhvr>
                                      <p:to>
                                        <p:strVal val="visible"/>
                                      </p:to>
                                    </p:set>
                                    <p:animEffect transition="in" filter="fade">
                                      <p:cBhvr>
                                        <p:cTn id="25" dur="500"/>
                                        <p:tgtEl>
                                          <p:spTgt spid="13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35"/>
                                        </p:tgtEl>
                                        <p:attrNameLst>
                                          <p:attrName>style.visibility</p:attrName>
                                        </p:attrNameLst>
                                      </p:cBhvr>
                                      <p:to>
                                        <p:strVal val="visible"/>
                                      </p:to>
                                    </p:set>
                                    <p:animEffect transition="in" filter="fade">
                                      <p:cBhvr>
                                        <p:cTn id="28" dur="500"/>
                                        <p:tgtEl>
                                          <p:spTgt spid="13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34"/>
                                        </p:tgtEl>
                                        <p:attrNameLst>
                                          <p:attrName>style.visibility</p:attrName>
                                        </p:attrNameLst>
                                      </p:cBhvr>
                                      <p:to>
                                        <p:strVal val="visible"/>
                                      </p:to>
                                    </p:set>
                                    <p:animEffect transition="in" filter="fade">
                                      <p:cBhvr>
                                        <p:cTn id="31" dur="500"/>
                                        <p:tgtEl>
                                          <p:spTgt spid="13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33"/>
                                        </p:tgtEl>
                                        <p:attrNameLst>
                                          <p:attrName>style.visibility</p:attrName>
                                        </p:attrNameLst>
                                      </p:cBhvr>
                                      <p:to>
                                        <p:strVal val="visible"/>
                                      </p:to>
                                    </p:set>
                                    <p:animEffect transition="in" filter="fade">
                                      <p:cBhvr>
                                        <p:cTn id="34" dur="500"/>
                                        <p:tgtEl>
                                          <p:spTgt spid="13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37"/>
                                        </p:tgtEl>
                                        <p:attrNameLst>
                                          <p:attrName>style.visibility</p:attrName>
                                        </p:attrNameLst>
                                      </p:cBhvr>
                                      <p:to>
                                        <p:strVal val="visible"/>
                                      </p:to>
                                    </p:set>
                                    <p:animEffect transition="in" filter="fade">
                                      <p:cBhvr>
                                        <p:cTn id="37" dur="500"/>
                                        <p:tgtEl>
                                          <p:spTgt spid="13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38"/>
                                        </p:tgtEl>
                                        <p:attrNameLst>
                                          <p:attrName>style.visibility</p:attrName>
                                        </p:attrNameLst>
                                      </p:cBhvr>
                                      <p:to>
                                        <p:strVal val="visible"/>
                                      </p:to>
                                    </p:set>
                                    <p:animEffect transition="in" filter="fade">
                                      <p:cBhvr>
                                        <p:cTn id="40" dur="500"/>
                                        <p:tgtEl>
                                          <p:spTgt spid="138"/>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500"/>
                                        <p:tgtEl>
                                          <p:spTgt spid="22"/>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fade">
                                      <p:cBhvr>
                                        <p:cTn id="46" dur="500"/>
                                        <p:tgtEl>
                                          <p:spTgt spid="6"/>
                                        </p:tgtEl>
                                      </p:cBhvr>
                                    </p:animEffect>
                                  </p:childTnLst>
                                </p:cTn>
                              </p:par>
                              <p:par>
                                <p:cTn id="47" presetID="10" presetClass="entr" presetSubtype="0" fill="hold" nodeType="with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fade">
                                      <p:cBhvr>
                                        <p:cTn id="49" dur="500"/>
                                        <p:tgtEl>
                                          <p:spTgt spid="3"/>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18"/>
                                        </p:tgtEl>
                                        <p:attrNameLst>
                                          <p:attrName>style.visibility</p:attrName>
                                        </p:attrNameLst>
                                      </p:cBhvr>
                                      <p:to>
                                        <p:strVal val="visible"/>
                                      </p:to>
                                    </p:set>
                                    <p:animEffect transition="in" filter="fade">
                                      <p:cBhvr>
                                        <p:cTn id="52" dur="500"/>
                                        <p:tgtEl>
                                          <p:spTgt spid="118"/>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57"/>
                                        </p:tgtEl>
                                        <p:attrNameLst>
                                          <p:attrName>style.visibility</p:attrName>
                                        </p:attrNameLst>
                                      </p:cBhvr>
                                      <p:to>
                                        <p:strVal val="visible"/>
                                      </p:to>
                                    </p:set>
                                    <p:animEffect transition="in" filter="fade">
                                      <p:cBhvr>
                                        <p:cTn id="55" dur="500"/>
                                        <p:tgtEl>
                                          <p:spTgt spid="57"/>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59"/>
                                        </p:tgtEl>
                                        <p:attrNameLst>
                                          <p:attrName>style.visibility</p:attrName>
                                        </p:attrNameLst>
                                      </p:cBhvr>
                                      <p:to>
                                        <p:strVal val="visible"/>
                                      </p:to>
                                    </p:set>
                                    <p:animEffect transition="in" filter="fade">
                                      <p:cBhvr>
                                        <p:cTn id="58" dur="500"/>
                                        <p:tgtEl>
                                          <p:spTgt spid="59"/>
                                        </p:tgtEl>
                                      </p:cBhvr>
                                    </p:animEffect>
                                  </p:childTnLst>
                                </p:cTn>
                              </p:par>
                            </p:childTnLst>
                          </p:cTn>
                        </p:par>
                      </p:childTnLst>
                    </p:cTn>
                  </p:par>
                  <p:par>
                    <p:cTn id="59" fill="hold">
                      <p:stCondLst>
                        <p:cond delay="indefinite"/>
                      </p:stCondLst>
                      <p:childTnLst>
                        <p:par>
                          <p:cTn id="60" fill="hold">
                            <p:stCondLst>
                              <p:cond delay="0"/>
                            </p:stCondLst>
                            <p:childTnLst>
                              <p:par>
                                <p:cTn id="61" presetID="2" presetClass="entr" presetSubtype="1" fill="hold" grpId="0" nodeType="click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additive="base">
                                        <p:cTn id="63" dur="500" fill="hold"/>
                                        <p:tgtEl>
                                          <p:spTgt spid="5"/>
                                        </p:tgtEl>
                                        <p:attrNameLst>
                                          <p:attrName>ppt_x</p:attrName>
                                        </p:attrNameLst>
                                      </p:cBhvr>
                                      <p:tavLst>
                                        <p:tav tm="0">
                                          <p:val>
                                            <p:strVal val="#ppt_x"/>
                                          </p:val>
                                        </p:tav>
                                        <p:tav tm="100000">
                                          <p:val>
                                            <p:strVal val="#ppt_x"/>
                                          </p:val>
                                        </p:tav>
                                      </p:tavLst>
                                    </p:anim>
                                    <p:anim calcmode="lin" valueType="num">
                                      <p:cBhvr additive="base">
                                        <p:cTn id="64" dur="500" fill="hold"/>
                                        <p:tgtEl>
                                          <p:spTgt spid="5"/>
                                        </p:tgtEl>
                                        <p:attrNameLst>
                                          <p:attrName>ppt_y</p:attrName>
                                        </p:attrNameLst>
                                      </p:cBhvr>
                                      <p:tavLst>
                                        <p:tav tm="0">
                                          <p:val>
                                            <p:strVal val="0-#ppt_h/2"/>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107"/>
                                        </p:tgtEl>
                                        <p:attrNameLst>
                                          <p:attrName>style.visibility</p:attrName>
                                        </p:attrNameLst>
                                      </p:cBhvr>
                                      <p:to>
                                        <p:strVal val="visible"/>
                                      </p:to>
                                    </p:set>
                                    <p:anim calcmode="lin" valueType="num">
                                      <p:cBhvr additive="base">
                                        <p:cTn id="67" dur="500" fill="hold"/>
                                        <p:tgtEl>
                                          <p:spTgt spid="107"/>
                                        </p:tgtEl>
                                        <p:attrNameLst>
                                          <p:attrName>ppt_x</p:attrName>
                                        </p:attrNameLst>
                                      </p:cBhvr>
                                      <p:tavLst>
                                        <p:tav tm="0">
                                          <p:val>
                                            <p:strVal val="1+#ppt_w/2"/>
                                          </p:val>
                                        </p:tav>
                                        <p:tav tm="100000">
                                          <p:val>
                                            <p:strVal val="#ppt_x"/>
                                          </p:val>
                                        </p:tav>
                                      </p:tavLst>
                                    </p:anim>
                                    <p:anim calcmode="lin" valueType="num">
                                      <p:cBhvr additive="base">
                                        <p:cTn id="68" dur="500" fill="hold"/>
                                        <p:tgtEl>
                                          <p:spTgt spid="107"/>
                                        </p:tgtEl>
                                        <p:attrNameLst>
                                          <p:attrName>ppt_y</p:attrName>
                                        </p:attrNameLst>
                                      </p:cBhvr>
                                      <p:tavLst>
                                        <p:tav tm="0">
                                          <p:val>
                                            <p:strVal val="#ppt_y"/>
                                          </p:val>
                                        </p:tav>
                                        <p:tav tm="100000">
                                          <p:val>
                                            <p:strVal val="#ppt_y"/>
                                          </p:val>
                                        </p:tav>
                                      </p:tavLst>
                                    </p:anim>
                                  </p:childTnLst>
                                </p:cTn>
                              </p:par>
                              <p:par>
                                <p:cTn id="69" presetID="2" presetClass="entr" presetSubtype="2" fill="hold" grpId="1" nodeType="withEffect">
                                  <p:stCondLst>
                                    <p:cond delay="0"/>
                                  </p:stCondLst>
                                  <p:childTnLst>
                                    <p:set>
                                      <p:cBhvr>
                                        <p:cTn id="70" dur="1" fill="hold">
                                          <p:stCondLst>
                                            <p:cond delay="0"/>
                                          </p:stCondLst>
                                        </p:cTn>
                                        <p:tgtEl>
                                          <p:spTgt spid="5"/>
                                        </p:tgtEl>
                                        <p:attrNameLst>
                                          <p:attrName>style.visibility</p:attrName>
                                        </p:attrNameLst>
                                      </p:cBhvr>
                                      <p:to>
                                        <p:strVal val="visible"/>
                                      </p:to>
                                    </p:set>
                                    <p:anim calcmode="lin" valueType="num">
                                      <p:cBhvr additive="base">
                                        <p:cTn id="71" dur="500" fill="hold"/>
                                        <p:tgtEl>
                                          <p:spTgt spid="5"/>
                                        </p:tgtEl>
                                        <p:attrNameLst>
                                          <p:attrName>ppt_x</p:attrName>
                                        </p:attrNameLst>
                                      </p:cBhvr>
                                      <p:tavLst>
                                        <p:tav tm="0">
                                          <p:val>
                                            <p:strVal val="1+#ppt_w/2"/>
                                          </p:val>
                                        </p:tav>
                                        <p:tav tm="100000">
                                          <p:val>
                                            <p:strVal val="#ppt_x"/>
                                          </p:val>
                                        </p:tav>
                                      </p:tavLst>
                                    </p:anim>
                                    <p:anim calcmode="lin" valueType="num">
                                      <p:cBhvr additive="base">
                                        <p:cTn id="72" dur="500" fill="hold"/>
                                        <p:tgtEl>
                                          <p:spTgt spid="5"/>
                                        </p:tgtEl>
                                        <p:attrNameLst>
                                          <p:attrName>ppt_y</p:attrName>
                                        </p:attrNameLst>
                                      </p:cBhvr>
                                      <p:tavLst>
                                        <p:tav tm="0">
                                          <p:val>
                                            <p:strVal val="#ppt_y"/>
                                          </p:val>
                                        </p:tav>
                                        <p:tav tm="100000">
                                          <p:val>
                                            <p:strVal val="#ppt_y"/>
                                          </p:val>
                                        </p:tav>
                                      </p:tavLst>
                                    </p:anim>
                                  </p:childTnLst>
                                </p:cTn>
                              </p:par>
                              <p:par>
                                <p:cTn id="73" presetID="10" presetClass="entr" presetSubtype="0" fill="hold" nodeType="with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fade">
                                      <p:cBhvr>
                                        <p:cTn id="75" dur="500"/>
                                        <p:tgtEl>
                                          <p:spTgt spid="11"/>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119"/>
                                        </p:tgtEl>
                                        <p:attrNameLst>
                                          <p:attrName>style.visibility</p:attrName>
                                        </p:attrNameLst>
                                      </p:cBhvr>
                                      <p:to>
                                        <p:strVal val="visible"/>
                                      </p:to>
                                    </p:set>
                                    <p:animEffect transition="in" filter="fade">
                                      <p:cBhvr>
                                        <p:cTn id="78" dur="500"/>
                                        <p:tgtEl>
                                          <p:spTgt spid="119"/>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56"/>
                                        </p:tgtEl>
                                        <p:attrNameLst>
                                          <p:attrName>style.visibility</p:attrName>
                                        </p:attrNameLst>
                                      </p:cBhvr>
                                      <p:to>
                                        <p:strVal val="visible"/>
                                      </p:to>
                                    </p:set>
                                    <p:animEffect transition="in" filter="fade">
                                      <p:cBhvr>
                                        <p:cTn id="81" dur="500"/>
                                        <p:tgtEl>
                                          <p:spTgt spid="56"/>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68"/>
                                        </p:tgtEl>
                                        <p:attrNameLst>
                                          <p:attrName>style.visibility</p:attrName>
                                        </p:attrNameLst>
                                      </p:cBhvr>
                                      <p:to>
                                        <p:strVal val="visible"/>
                                      </p:to>
                                    </p:set>
                                    <p:animEffect transition="in" filter="fade">
                                      <p:cBhvr>
                                        <p:cTn id="84" dur="500"/>
                                        <p:tgtEl>
                                          <p:spTgt spid="68"/>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109"/>
                                        </p:tgtEl>
                                        <p:attrNameLst>
                                          <p:attrName>style.visibility</p:attrName>
                                        </p:attrNameLst>
                                      </p:cBhvr>
                                      <p:to>
                                        <p:strVal val="visible"/>
                                      </p:to>
                                    </p:set>
                                    <p:animEffect transition="in" filter="fade">
                                      <p:cBhvr>
                                        <p:cTn id="87" dur="500"/>
                                        <p:tgtEl>
                                          <p:spTgt spid="109"/>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110"/>
                                        </p:tgtEl>
                                        <p:attrNameLst>
                                          <p:attrName>style.visibility</p:attrName>
                                        </p:attrNameLst>
                                      </p:cBhvr>
                                      <p:to>
                                        <p:strVal val="visible"/>
                                      </p:to>
                                    </p:set>
                                    <p:animEffect transition="in" filter="fade">
                                      <p:cBhvr>
                                        <p:cTn id="90" dur="500"/>
                                        <p:tgtEl>
                                          <p:spTgt spid="110"/>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60"/>
                                        </p:tgtEl>
                                        <p:attrNameLst>
                                          <p:attrName>style.visibility</p:attrName>
                                        </p:attrNameLst>
                                      </p:cBhvr>
                                      <p:to>
                                        <p:strVal val="visible"/>
                                      </p:to>
                                    </p:set>
                                    <p:animEffect transition="in" filter="fade">
                                      <p:cBhvr>
                                        <p:cTn id="93" dur="500"/>
                                        <p:tgtEl>
                                          <p:spTgt spid="60"/>
                                        </p:tgtEl>
                                      </p:cBhvr>
                                    </p:animEffect>
                                  </p:childTnLst>
                                </p:cTn>
                              </p:par>
                              <p:par>
                                <p:cTn id="94" presetID="49" presetClass="exit" presetSubtype="0" accel="100000" fill="hold" grpId="1" nodeType="withEffect">
                                  <p:stCondLst>
                                    <p:cond delay="0"/>
                                  </p:stCondLst>
                                  <p:childTnLst>
                                    <p:anim calcmode="lin" valueType="num">
                                      <p:cBhvr>
                                        <p:cTn id="95" dur="500"/>
                                        <p:tgtEl>
                                          <p:spTgt spid="59"/>
                                        </p:tgtEl>
                                        <p:attrNameLst>
                                          <p:attrName>ppt_w</p:attrName>
                                        </p:attrNameLst>
                                      </p:cBhvr>
                                      <p:tavLst>
                                        <p:tav tm="0">
                                          <p:val>
                                            <p:strVal val="ppt_w"/>
                                          </p:val>
                                        </p:tav>
                                        <p:tav tm="100000">
                                          <p:val>
                                            <p:fltVal val="0"/>
                                          </p:val>
                                        </p:tav>
                                      </p:tavLst>
                                    </p:anim>
                                    <p:anim calcmode="lin" valueType="num">
                                      <p:cBhvr>
                                        <p:cTn id="96" dur="500"/>
                                        <p:tgtEl>
                                          <p:spTgt spid="59"/>
                                        </p:tgtEl>
                                        <p:attrNameLst>
                                          <p:attrName>ppt_h</p:attrName>
                                        </p:attrNameLst>
                                      </p:cBhvr>
                                      <p:tavLst>
                                        <p:tav tm="0">
                                          <p:val>
                                            <p:strVal val="ppt_h"/>
                                          </p:val>
                                        </p:tav>
                                        <p:tav tm="100000">
                                          <p:val>
                                            <p:fltVal val="0"/>
                                          </p:val>
                                        </p:tav>
                                      </p:tavLst>
                                    </p:anim>
                                    <p:anim calcmode="lin" valueType="num">
                                      <p:cBhvr>
                                        <p:cTn id="97" dur="500"/>
                                        <p:tgtEl>
                                          <p:spTgt spid="59"/>
                                        </p:tgtEl>
                                        <p:attrNameLst>
                                          <p:attrName>style.rotation</p:attrName>
                                        </p:attrNameLst>
                                      </p:cBhvr>
                                      <p:tavLst>
                                        <p:tav tm="0">
                                          <p:val>
                                            <p:fltVal val="0"/>
                                          </p:val>
                                        </p:tav>
                                        <p:tav tm="100000">
                                          <p:val>
                                            <p:fltVal val="360"/>
                                          </p:val>
                                        </p:tav>
                                      </p:tavLst>
                                    </p:anim>
                                    <p:animEffect transition="out" filter="fade">
                                      <p:cBhvr>
                                        <p:cTn id="98" dur="500"/>
                                        <p:tgtEl>
                                          <p:spTgt spid="59"/>
                                        </p:tgtEl>
                                      </p:cBhvr>
                                    </p:animEffect>
                                    <p:set>
                                      <p:cBhvr>
                                        <p:cTn id="99" dur="1" fill="hold">
                                          <p:stCondLst>
                                            <p:cond delay="499"/>
                                          </p:stCondLst>
                                        </p:cTn>
                                        <p:tgtEl>
                                          <p:spTgt spid="59"/>
                                        </p:tgtEl>
                                        <p:attrNameLst>
                                          <p:attrName>style.visibility</p:attrName>
                                        </p:attrNameLst>
                                      </p:cBhvr>
                                      <p:to>
                                        <p:strVal val="hidden"/>
                                      </p:to>
                                    </p:set>
                                  </p:childTnLst>
                                </p:cTn>
                              </p:par>
                            </p:childTnLst>
                          </p:cTn>
                        </p:par>
                      </p:childTnLst>
                    </p:cTn>
                  </p:par>
                  <p:par>
                    <p:cTn id="100" fill="hold">
                      <p:stCondLst>
                        <p:cond delay="indefinite"/>
                      </p:stCondLst>
                      <p:childTnLst>
                        <p:par>
                          <p:cTn id="101" fill="hold">
                            <p:stCondLst>
                              <p:cond delay="0"/>
                            </p:stCondLst>
                            <p:childTnLst>
                              <p:par>
                                <p:cTn id="102" presetID="2" presetClass="entr" presetSubtype="2" fill="hold" grpId="0" nodeType="clickEffect">
                                  <p:stCondLst>
                                    <p:cond delay="0"/>
                                  </p:stCondLst>
                                  <p:childTnLst>
                                    <p:set>
                                      <p:cBhvr>
                                        <p:cTn id="103" dur="1" fill="hold">
                                          <p:stCondLst>
                                            <p:cond delay="0"/>
                                          </p:stCondLst>
                                        </p:cTn>
                                        <p:tgtEl>
                                          <p:spTgt spid="24"/>
                                        </p:tgtEl>
                                        <p:attrNameLst>
                                          <p:attrName>style.visibility</p:attrName>
                                        </p:attrNameLst>
                                      </p:cBhvr>
                                      <p:to>
                                        <p:strVal val="visible"/>
                                      </p:to>
                                    </p:set>
                                    <p:anim calcmode="lin" valueType="num">
                                      <p:cBhvr additive="base">
                                        <p:cTn id="104" dur="500" fill="hold"/>
                                        <p:tgtEl>
                                          <p:spTgt spid="24"/>
                                        </p:tgtEl>
                                        <p:attrNameLst>
                                          <p:attrName>ppt_x</p:attrName>
                                        </p:attrNameLst>
                                      </p:cBhvr>
                                      <p:tavLst>
                                        <p:tav tm="0">
                                          <p:val>
                                            <p:strVal val="1+#ppt_w/2"/>
                                          </p:val>
                                        </p:tav>
                                        <p:tav tm="100000">
                                          <p:val>
                                            <p:strVal val="#ppt_x"/>
                                          </p:val>
                                        </p:tav>
                                      </p:tavLst>
                                    </p:anim>
                                    <p:anim calcmode="lin" valueType="num">
                                      <p:cBhvr additive="base">
                                        <p:cTn id="105" dur="500" fill="hold"/>
                                        <p:tgtEl>
                                          <p:spTgt spid="24"/>
                                        </p:tgtEl>
                                        <p:attrNameLst>
                                          <p:attrName>ppt_y</p:attrName>
                                        </p:attrNameLst>
                                      </p:cBhvr>
                                      <p:tavLst>
                                        <p:tav tm="0">
                                          <p:val>
                                            <p:strVal val="#ppt_y"/>
                                          </p:val>
                                        </p:tav>
                                        <p:tav tm="100000">
                                          <p:val>
                                            <p:strVal val="#ppt_y"/>
                                          </p:val>
                                        </p:tav>
                                      </p:tavLst>
                                    </p:anim>
                                  </p:childTnLst>
                                </p:cTn>
                              </p:par>
                              <p:par>
                                <p:cTn id="106" presetID="2" presetClass="entr" presetSubtype="2" fill="hold" grpId="0" nodeType="withEffect">
                                  <p:stCondLst>
                                    <p:cond delay="0"/>
                                  </p:stCondLst>
                                  <p:childTnLst>
                                    <p:set>
                                      <p:cBhvr>
                                        <p:cTn id="107" dur="1" fill="hold">
                                          <p:stCondLst>
                                            <p:cond delay="0"/>
                                          </p:stCondLst>
                                        </p:cTn>
                                        <p:tgtEl>
                                          <p:spTgt spid="72"/>
                                        </p:tgtEl>
                                        <p:attrNameLst>
                                          <p:attrName>style.visibility</p:attrName>
                                        </p:attrNameLst>
                                      </p:cBhvr>
                                      <p:to>
                                        <p:strVal val="visible"/>
                                      </p:to>
                                    </p:set>
                                    <p:anim calcmode="lin" valueType="num">
                                      <p:cBhvr additive="base">
                                        <p:cTn id="108" dur="500" fill="hold"/>
                                        <p:tgtEl>
                                          <p:spTgt spid="72"/>
                                        </p:tgtEl>
                                        <p:attrNameLst>
                                          <p:attrName>ppt_x</p:attrName>
                                        </p:attrNameLst>
                                      </p:cBhvr>
                                      <p:tavLst>
                                        <p:tav tm="0">
                                          <p:val>
                                            <p:strVal val="1+#ppt_w/2"/>
                                          </p:val>
                                        </p:tav>
                                        <p:tav tm="100000">
                                          <p:val>
                                            <p:strVal val="#ppt_x"/>
                                          </p:val>
                                        </p:tav>
                                      </p:tavLst>
                                    </p:anim>
                                    <p:anim calcmode="lin" valueType="num">
                                      <p:cBhvr additive="base">
                                        <p:cTn id="109" dur="500" fill="hold"/>
                                        <p:tgtEl>
                                          <p:spTgt spid="72"/>
                                        </p:tgtEl>
                                        <p:attrNameLst>
                                          <p:attrName>ppt_y</p:attrName>
                                        </p:attrNameLst>
                                      </p:cBhvr>
                                      <p:tavLst>
                                        <p:tav tm="0">
                                          <p:val>
                                            <p:strVal val="#ppt_y"/>
                                          </p:val>
                                        </p:tav>
                                        <p:tav tm="100000">
                                          <p:val>
                                            <p:strVal val="#ppt_y"/>
                                          </p:val>
                                        </p:tav>
                                      </p:tavLst>
                                    </p:anim>
                                  </p:childTnLst>
                                </p:cTn>
                              </p:par>
                              <p:par>
                                <p:cTn id="110" presetID="10" presetClass="entr" presetSubtype="0" fill="hold" nodeType="withEffect">
                                  <p:stCondLst>
                                    <p:cond delay="0"/>
                                  </p:stCondLst>
                                  <p:childTnLst>
                                    <p:set>
                                      <p:cBhvr>
                                        <p:cTn id="111" dur="1" fill="hold">
                                          <p:stCondLst>
                                            <p:cond delay="0"/>
                                          </p:stCondLst>
                                        </p:cTn>
                                        <p:tgtEl>
                                          <p:spTgt spid="108"/>
                                        </p:tgtEl>
                                        <p:attrNameLst>
                                          <p:attrName>style.visibility</p:attrName>
                                        </p:attrNameLst>
                                      </p:cBhvr>
                                      <p:to>
                                        <p:strVal val="visible"/>
                                      </p:to>
                                    </p:set>
                                    <p:animEffect transition="in" filter="fade">
                                      <p:cBhvr>
                                        <p:cTn id="112" dur="500"/>
                                        <p:tgtEl>
                                          <p:spTgt spid="108"/>
                                        </p:tgtEl>
                                      </p:cBhvr>
                                    </p:animEffect>
                                  </p:childTnLst>
                                </p:cTn>
                              </p:par>
                              <p:par>
                                <p:cTn id="113" presetID="2" presetClass="entr" presetSubtype="2" fill="hold" nodeType="withEffect">
                                  <p:stCondLst>
                                    <p:cond delay="0"/>
                                  </p:stCondLst>
                                  <p:childTnLst>
                                    <p:set>
                                      <p:cBhvr>
                                        <p:cTn id="114" dur="1" fill="hold">
                                          <p:stCondLst>
                                            <p:cond delay="0"/>
                                          </p:stCondLst>
                                        </p:cTn>
                                        <p:tgtEl>
                                          <p:spTgt spid="7"/>
                                        </p:tgtEl>
                                        <p:attrNameLst>
                                          <p:attrName>style.visibility</p:attrName>
                                        </p:attrNameLst>
                                      </p:cBhvr>
                                      <p:to>
                                        <p:strVal val="visible"/>
                                      </p:to>
                                    </p:set>
                                    <p:anim calcmode="lin" valueType="num">
                                      <p:cBhvr additive="base">
                                        <p:cTn id="115" dur="500" fill="hold"/>
                                        <p:tgtEl>
                                          <p:spTgt spid="7"/>
                                        </p:tgtEl>
                                        <p:attrNameLst>
                                          <p:attrName>ppt_x</p:attrName>
                                        </p:attrNameLst>
                                      </p:cBhvr>
                                      <p:tavLst>
                                        <p:tav tm="0">
                                          <p:val>
                                            <p:strVal val="1+#ppt_w/2"/>
                                          </p:val>
                                        </p:tav>
                                        <p:tav tm="100000">
                                          <p:val>
                                            <p:strVal val="#ppt_x"/>
                                          </p:val>
                                        </p:tav>
                                      </p:tavLst>
                                    </p:anim>
                                    <p:anim calcmode="lin" valueType="num">
                                      <p:cBhvr additive="base">
                                        <p:cTn id="116"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2" fill="hold" grpId="0" nodeType="clickEffect">
                                  <p:stCondLst>
                                    <p:cond delay="0"/>
                                  </p:stCondLst>
                                  <p:childTnLst>
                                    <p:set>
                                      <p:cBhvr>
                                        <p:cTn id="120" dur="1" fill="hold">
                                          <p:stCondLst>
                                            <p:cond delay="0"/>
                                          </p:stCondLst>
                                        </p:cTn>
                                        <p:tgtEl>
                                          <p:spTgt spid="26"/>
                                        </p:tgtEl>
                                        <p:attrNameLst>
                                          <p:attrName>style.visibility</p:attrName>
                                        </p:attrNameLst>
                                      </p:cBhvr>
                                      <p:to>
                                        <p:strVal val="visible"/>
                                      </p:to>
                                    </p:set>
                                    <p:anim calcmode="lin" valueType="num">
                                      <p:cBhvr additive="base">
                                        <p:cTn id="121" dur="500" fill="hold"/>
                                        <p:tgtEl>
                                          <p:spTgt spid="26"/>
                                        </p:tgtEl>
                                        <p:attrNameLst>
                                          <p:attrName>ppt_x</p:attrName>
                                        </p:attrNameLst>
                                      </p:cBhvr>
                                      <p:tavLst>
                                        <p:tav tm="0">
                                          <p:val>
                                            <p:strVal val="1+#ppt_w/2"/>
                                          </p:val>
                                        </p:tav>
                                        <p:tav tm="100000">
                                          <p:val>
                                            <p:strVal val="#ppt_x"/>
                                          </p:val>
                                        </p:tav>
                                      </p:tavLst>
                                    </p:anim>
                                    <p:anim calcmode="lin" valueType="num">
                                      <p:cBhvr additive="base">
                                        <p:cTn id="122" dur="500" fill="hold"/>
                                        <p:tgtEl>
                                          <p:spTgt spid="26"/>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25"/>
                                        </p:tgtEl>
                                        <p:attrNameLst>
                                          <p:attrName>style.visibility</p:attrName>
                                        </p:attrNameLst>
                                      </p:cBhvr>
                                      <p:to>
                                        <p:strVal val="visible"/>
                                      </p:to>
                                    </p:set>
                                    <p:anim calcmode="lin" valueType="num">
                                      <p:cBhvr additive="base">
                                        <p:cTn id="125" dur="500" fill="hold"/>
                                        <p:tgtEl>
                                          <p:spTgt spid="25"/>
                                        </p:tgtEl>
                                        <p:attrNameLst>
                                          <p:attrName>ppt_x</p:attrName>
                                        </p:attrNameLst>
                                      </p:cBhvr>
                                      <p:tavLst>
                                        <p:tav tm="0">
                                          <p:val>
                                            <p:strVal val="1+#ppt_w/2"/>
                                          </p:val>
                                        </p:tav>
                                        <p:tav tm="100000">
                                          <p:val>
                                            <p:strVal val="#ppt_x"/>
                                          </p:val>
                                        </p:tav>
                                      </p:tavLst>
                                    </p:anim>
                                    <p:anim calcmode="lin" valueType="num">
                                      <p:cBhvr additive="base">
                                        <p:cTn id="126" dur="500" fill="hold"/>
                                        <p:tgtEl>
                                          <p:spTgt spid="25"/>
                                        </p:tgtEl>
                                        <p:attrNameLst>
                                          <p:attrName>ppt_y</p:attrName>
                                        </p:attrNameLst>
                                      </p:cBhvr>
                                      <p:tavLst>
                                        <p:tav tm="0">
                                          <p:val>
                                            <p:strVal val="#ppt_y"/>
                                          </p:val>
                                        </p:tav>
                                        <p:tav tm="100000">
                                          <p:val>
                                            <p:strVal val="#ppt_y"/>
                                          </p:val>
                                        </p:tav>
                                      </p:tavLst>
                                    </p:anim>
                                  </p:childTnLst>
                                </p:cTn>
                              </p:par>
                              <p:par>
                                <p:cTn id="127" presetID="2" presetClass="entr" presetSubtype="2" fill="hold" grpId="0" nodeType="withEffect">
                                  <p:stCondLst>
                                    <p:cond delay="0"/>
                                  </p:stCondLst>
                                  <p:childTnLst>
                                    <p:set>
                                      <p:cBhvr>
                                        <p:cTn id="128" dur="1" fill="hold">
                                          <p:stCondLst>
                                            <p:cond delay="0"/>
                                          </p:stCondLst>
                                        </p:cTn>
                                        <p:tgtEl>
                                          <p:spTgt spid="75"/>
                                        </p:tgtEl>
                                        <p:attrNameLst>
                                          <p:attrName>style.visibility</p:attrName>
                                        </p:attrNameLst>
                                      </p:cBhvr>
                                      <p:to>
                                        <p:strVal val="visible"/>
                                      </p:to>
                                    </p:set>
                                    <p:anim calcmode="lin" valueType="num">
                                      <p:cBhvr additive="base">
                                        <p:cTn id="129" dur="500" fill="hold"/>
                                        <p:tgtEl>
                                          <p:spTgt spid="75"/>
                                        </p:tgtEl>
                                        <p:attrNameLst>
                                          <p:attrName>ppt_x</p:attrName>
                                        </p:attrNameLst>
                                      </p:cBhvr>
                                      <p:tavLst>
                                        <p:tav tm="0">
                                          <p:val>
                                            <p:strVal val="1+#ppt_w/2"/>
                                          </p:val>
                                        </p:tav>
                                        <p:tav tm="100000">
                                          <p:val>
                                            <p:strVal val="#ppt_x"/>
                                          </p:val>
                                        </p:tav>
                                      </p:tavLst>
                                    </p:anim>
                                    <p:anim calcmode="lin" valueType="num">
                                      <p:cBhvr additive="base">
                                        <p:cTn id="130" dur="500" fill="hold"/>
                                        <p:tgtEl>
                                          <p:spTgt spid="75"/>
                                        </p:tgtEl>
                                        <p:attrNameLst>
                                          <p:attrName>ppt_y</p:attrName>
                                        </p:attrNameLst>
                                      </p:cBhvr>
                                      <p:tavLst>
                                        <p:tav tm="0">
                                          <p:val>
                                            <p:strVal val="#ppt_y"/>
                                          </p:val>
                                        </p:tav>
                                        <p:tav tm="100000">
                                          <p:val>
                                            <p:strVal val="#ppt_y"/>
                                          </p:val>
                                        </p:tav>
                                      </p:tavLst>
                                    </p:anim>
                                  </p:childTnLst>
                                </p:cTn>
                              </p:par>
                            </p:childTnLst>
                          </p:cTn>
                        </p:par>
                      </p:childTnLst>
                    </p:cTn>
                  </p:par>
                  <p:par>
                    <p:cTn id="131" fill="hold">
                      <p:stCondLst>
                        <p:cond delay="indefinite"/>
                      </p:stCondLst>
                      <p:childTnLst>
                        <p:par>
                          <p:cTn id="132" fill="hold">
                            <p:stCondLst>
                              <p:cond delay="0"/>
                            </p:stCondLst>
                            <p:childTnLst>
                              <p:par>
                                <p:cTn id="133" presetID="2" presetClass="entr" presetSubtype="2" fill="hold" grpId="0" nodeType="clickEffect">
                                  <p:stCondLst>
                                    <p:cond delay="0"/>
                                  </p:stCondLst>
                                  <p:childTnLst>
                                    <p:set>
                                      <p:cBhvr>
                                        <p:cTn id="134" dur="1" fill="hold">
                                          <p:stCondLst>
                                            <p:cond delay="0"/>
                                          </p:stCondLst>
                                        </p:cTn>
                                        <p:tgtEl>
                                          <p:spTgt spid="28"/>
                                        </p:tgtEl>
                                        <p:attrNameLst>
                                          <p:attrName>style.visibility</p:attrName>
                                        </p:attrNameLst>
                                      </p:cBhvr>
                                      <p:to>
                                        <p:strVal val="visible"/>
                                      </p:to>
                                    </p:set>
                                    <p:anim calcmode="lin" valueType="num">
                                      <p:cBhvr additive="base">
                                        <p:cTn id="135" dur="500" fill="hold"/>
                                        <p:tgtEl>
                                          <p:spTgt spid="28"/>
                                        </p:tgtEl>
                                        <p:attrNameLst>
                                          <p:attrName>ppt_x</p:attrName>
                                        </p:attrNameLst>
                                      </p:cBhvr>
                                      <p:tavLst>
                                        <p:tav tm="0">
                                          <p:val>
                                            <p:strVal val="1+#ppt_w/2"/>
                                          </p:val>
                                        </p:tav>
                                        <p:tav tm="100000">
                                          <p:val>
                                            <p:strVal val="#ppt_x"/>
                                          </p:val>
                                        </p:tav>
                                      </p:tavLst>
                                    </p:anim>
                                    <p:anim calcmode="lin" valueType="num">
                                      <p:cBhvr additive="base">
                                        <p:cTn id="136" dur="500" fill="hold"/>
                                        <p:tgtEl>
                                          <p:spTgt spid="28"/>
                                        </p:tgtEl>
                                        <p:attrNameLst>
                                          <p:attrName>ppt_y</p:attrName>
                                        </p:attrNameLst>
                                      </p:cBhvr>
                                      <p:tavLst>
                                        <p:tav tm="0">
                                          <p:val>
                                            <p:strVal val="#ppt_y"/>
                                          </p:val>
                                        </p:tav>
                                        <p:tav tm="100000">
                                          <p:val>
                                            <p:strVal val="#ppt_y"/>
                                          </p:val>
                                        </p:tav>
                                      </p:tavLst>
                                    </p:anim>
                                  </p:childTnLst>
                                </p:cTn>
                              </p:par>
                              <p:par>
                                <p:cTn id="137" presetID="10" presetClass="entr" presetSubtype="0" fill="hold" grpId="0" nodeType="withEffect">
                                  <p:stCondLst>
                                    <p:cond delay="0"/>
                                  </p:stCondLst>
                                  <p:childTnLst>
                                    <p:set>
                                      <p:cBhvr>
                                        <p:cTn id="138" dur="1" fill="hold">
                                          <p:stCondLst>
                                            <p:cond delay="0"/>
                                          </p:stCondLst>
                                        </p:cTn>
                                        <p:tgtEl>
                                          <p:spTgt spid="120"/>
                                        </p:tgtEl>
                                        <p:attrNameLst>
                                          <p:attrName>style.visibility</p:attrName>
                                        </p:attrNameLst>
                                      </p:cBhvr>
                                      <p:to>
                                        <p:strVal val="visible"/>
                                      </p:to>
                                    </p:set>
                                    <p:animEffect transition="in" filter="fade">
                                      <p:cBhvr>
                                        <p:cTn id="139" dur="500"/>
                                        <p:tgtEl>
                                          <p:spTgt spid="120"/>
                                        </p:tgtEl>
                                      </p:cBhvr>
                                    </p:animEffect>
                                  </p:childTnLst>
                                </p:cTn>
                              </p:par>
                              <p:par>
                                <p:cTn id="140" presetID="2" presetClass="entr" presetSubtype="2" fill="hold"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additive="base">
                                        <p:cTn id="142" dur="500" fill="hold"/>
                                        <p:tgtEl>
                                          <p:spTgt spid="10"/>
                                        </p:tgtEl>
                                        <p:attrNameLst>
                                          <p:attrName>ppt_x</p:attrName>
                                        </p:attrNameLst>
                                      </p:cBhvr>
                                      <p:tavLst>
                                        <p:tav tm="0">
                                          <p:val>
                                            <p:strVal val="1+#ppt_w/2"/>
                                          </p:val>
                                        </p:tav>
                                        <p:tav tm="100000">
                                          <p:val>
                                            <p:strVal val="#ppt_x"/>
                                          </p:val>
                                        </p:tav>
                                      </p:tavLst>
                                    </p:anim>
                                    <p:anim calcmode="lin" valueType="num">
                                      <p:cBhvr additive="base">
                                        <p:cTn id="143" dur="500" fill="hold"/>
                                        <p:tgtEl>
                                          <p:spTgt spid="10"/>
                                        </p:tgtEl>
                                        <p:attrNameLst>
                                          <p:attrName>ppt_y</p:attrName>
                                        </p:attrNameLst>
                                      </p:cBhvr>
                                      <p:tavLst>
                                        <p:tav tm="0">
                                          <p:val>
                                            <p:strVal val="#ppt_y"/>
                                          </p:val>
                                        </p:tav>
                                        <p:tav tm="100000">
                                          <p:val>
                                            <p:strVal val="#ppt_y"/>
                                          </p:val>
                                        </p:tav>
                                      </p:tavLst>
                                    </p:anim>
                                  </p:childTnLst>
                                </p:cTn>
                              </p:par>
                              <p:par>
                                <p:cTn id="144" presetID="2" presetClass="entr" presetSubtype="2" fill="hold" grpId="0" nodeType="withEffect">
                                  <p:stCondLst>
                                    <p:cond delay="0"/>
                                  </p:stCondLst>
                                  <p:childTnLst>
                                    <p:set>
                                      <p:cBhvr>
                                        <p:cTn id="145" dur="1" fill="hold">
                                          <p:stCondLst>
                                            <p:cond delay="0"/>
                                          </p:stCondLst>
                                        </p:cTn>
                                        <p:tgtEl>
                                          <p:spTgt spid="78"/>
                                        </p:tgtEl>
                                        <p:attrNameLst>
                                          <p:attrName>style.visibility</p:attrName>
                                        </p:attrNameLst>
                                      </p:cBhvr>
                                      <p:to>
                                        <p:strVal val="visible"/>
                                      </p:to>
                                    </p:set>
                                    <p:anim calcmode="lin" valueType="num">
                                      <p:cBhvr additive="base">
                                        <p:cTn id="146" dur="500" fill="hold"/>
                                        <p:tgtEl>
                                          <p:spTgt spid="78"/>
                                        </p:tgtEl>
                                        <p:attrNameLst>
                                          <p:attrName>ppt_x</p:attrName>
                                        </p:attrNameLst>
                                      </p:cBhvr>
                                      <p:tavLst>
                                        <p:tav tm="0">
                                          <p:val>
                                            <p:strVal val="1+#ppt_w/2"/>
                                          </p:val>
                                        </p:tav>
                                        <p:tav tm="100000">
                                          <p:val>
                                            <p:strVal val="#ppt_x"/>
                                          </p:val>
                                        </p:tav>
                                      </p:tavLst>
                                    </p:anim>
                                    <p:anim calcmode="lin" valueType="num">
                                      <p:cBhvr additive="base">
                                        <p:cTn id="147" dur="500" fill="hold"/>
                                        <p:tgtEl>
                                          <p:spTgt spid="7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0" grpId="0" animBg="1"/>
      <p:bldP spid="24" grpId="0" animBg="1"/>
      <p:bldP spid="26" grpId="0" animBg="1"/>
      <p:bldP spid="28" grpId="0" animBg="1"/>
      <p:bldP spid="25" grpId="0" animBg="1"/>
      <p:bldP spid="72" grpId="0" animBg="1"/>
      <p:bldP spid="75" grpId="0" animBg="1"/>
      <p:bldP spid="4" grpId="0" animBg="1"/>
      <p:bldP spid="5" grpId="0" animBg="1"/>
      <p:bldP spid="5" grpId="1" animBg="1"/>
      <p:bldP spid="107" grpId="0"/>
      <p:bldP spid="22" grpId="0" animBg="1"/>
      <p:bldP spid="109" grpId="0" animBg="1"/>
      <p:bldP spid="110" grpId="0" animBg="1"/>
      <p:bldP spid="116" grpId="0" animBg="1"/>
      <p:bldP spid="118" grpId="0" animBg="1"/>
      <p:bldP spid="119" grpId="0" animBg="1"/>
      <p:bldP spid="120" grpId="0" animBg="1"/>
      <p:bldP spid="131" grpId="0" animBg="1"/>
      <p:bldP spid="132" grpId="0" animBg="1"/>
      <p:bldP spid="133" grpId="0" animBg="1"/>
      <p:bldP spid="134" grpId="0" animBg="1"/>
      <p:bldP spid="135" grpId="0" animBg="1"/>
      <p:bldP spid="136" grpId="0" animBg="1"/>
      <p:bldP spid="137" grpId="0"/>
      <p:bldP spid="138" grpId="0"/>
      <p:bldP spid="54" grpId="0"/>
      <p:bldP spid="56" grpId="0"/>
      <p:bldP spid="57" grpId="0" animBg="1"/>
      <p:bldP spid="68" grpId="0" animBg="1"/>
      <p:bldP spid="78" grpId="0" animBg="1"/>
      <p:bldP spid="59" grpId="0"/>
      <p:bldP spid="59"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dirty="0" smtClean="0"/>
              <a:t>Hyper-V: Alles neu in R2</a:t>
            </a:r>
            <a:endParaRPr lang="en-US" dirty="0"/>
          </a:p>
        </p:txBody>
      </p:sp>
      <p:sp>
        <p:nvSpPr>
          <p:cNvPr id="3" name="Text Placeholder 2"/>
          <p:cNvSpPr>
            <a:spLocks noGrp="1"/>
          </p:cNvSpPr>
          <p:nvPr>
            <p:ph type="body" sz="quarter" idx="10"/>
          </p:nvPr>
        </p:nvSpPr>
        <p:spPr>
          <a:xfrm>
            <a:off x="381000" y="1219200"/>
            <a:ext cx="8382000" cy="5027522"/>
          </a:xfrm>
        </p:spPr>
        <p:txBody>
          <a:bodyPr/>
          <a:lstStyle/>
          <a:p>
            <a:r>
              <a:rPr lang="de-DE" dirty="0" smtClean="0"/>
              <a:t>Flexibler</a:t>
            </a:r>
          </a:p>
          <a:p>
            <a:pPr lvl="1"/>
            <a:r>
              <a:rPr lang="de-DE" dirty="0" smtClean="0"/>
              <a:t>Live Migration</a:t>
            </a:r>
          </a:p>
          <a:p>
            <a:pPr lvl="1"/>
            <a:r>
              <a:rPr lang="de-DE" dirty="0" smtClean="0"/>
              <a:t>Cluster </a:t>
            </a:r>
            <a:r>
              <a:rPr lang="de-DE" dirty="0" err="1" smtClean="0"/>
              <a:t>Shared</a:t>
            </a:r>
            <a:r>
              <a:rPr lang="de-DE" dirty="0" smtClean="0"/>
              <a:t> </a:t>
            </a:r>
            <a:r>
              <a:rPr lang="de-DE" dirty="0" err="1" smtClean="0"/>
              <a:t>Volumes</a:t>
            </a:r>
            <a:endParaRPr lang="de-DE" dirty="0" smtClean="0"/>
          </a:p>
          <a:p>
            <a:pPr lvl="1"/>
            <a:r>
              <a:rPr lang="de-DE" dirty="0" smtClean="0"/>
              <a:t>Hot Add/Remove für Storage</a:t>
            </a:r>
          </a:p>
          <a:p>
            <a:r>
              <a:rPr lang="de-DE" dirty="0" smtClean="0"/>
              <a:t>Mehr Performance</a:t>
            </a:r>
          </a:p>
          <a:p>
            <a:pPr lvl="1"/>
            <a:r>
              <a:rPr lang="de-DE" dirty="0" smtClean="0"/>
              <a:t>Besseres Speichermanagement </a:t>
            </a:r>
          </a:p>
          <a:p>
            <a:pPr lvl="2"/>
            <a:r>
              <a:rPr lang="de-DE" dirty="0" smtClean="0"/>
              <a:t>Second Level </a:t>
            </a:r>
            <a:r>
              <a:rPr lang="de-DE" dirty="0" err="1" smtClean="0"/>
              <a:t>Address</a:t>
            </a:r>
            <a:r>
              <a:rPr lang="de-DE" dirty="0" smtClean="0"/>
              <a:t> Translation (SLAT)</a:t>
            </a:r>
          </a:p>
          <a:p>
            <a:pPr lvl="2"/>
            <a:r>
              <a:rPr lang="de-DE" dirty="0" smtClean="0"/>
              <a:t>Aber: kein Dynamic Memory</a:t>
            </a:r>
          </a:p>
          <a:p>
            <a:pPr lvl="1"/>
            <a:r>
              <a:rPr lang="de-DE" dirty="0" smtClean="0"/>
              <a:t>Unterstützung für TCP </a:t>
            </a:r>
            <a:r>
              <a:rPr lang="de-DE" dirty="0" err="1" smtClean="0"/>
              <a:t>Offload</a:t>
            </a:r>
            <a:endParaRPr lang="de-DE" dirty="0" smtClean="0"/>
          </a:p>
          <a:p>
            <a:pPr lvl="1"/>
            <a:r>
              <a:rPr lang="de-DE" dirty="0" smtClean="0"/>
              <a:t>Virtual </a:t>
            </a:r>
            <a:r>
              <a:rPr lang="de-DE" dirty="0" err="1" smtClean="0"/>
              <a:t>Machine</a:t>
            </a:r>
            <a:r>
              <a:rPr lang="de-DE" dirty="0" smtClean="0"/>
              <a:t> Queue (VMQ) Support</a:t>
            </a:r>
          </a:p>
          <a:p>
            <a:pPr lvl="1"/>
            <a:r>
              <a:rPr lang="de-DE" dirty="0" smtClean="0"/>
              <a:t>Jumbo Frames</a:t>
            </a:r>
          </a:p>
          <a:p>
            <a:r>
              <a:rPr lang="de-DE" dirty="0" smtClean="0"/>
              <a:t>Größere Skalierbarkeit</a:t>
            </a:r>
          </a:p>
          <a:p>
            <a:pPr lvl="1"/>
            <a:r>
              <a:rPr lang="de-DE" dirty="0" smtClean="0"/>
              <a:t>32 logische CPUs pro VM</a:t>
            </a:r>
          </a:p>
          <a:p>
            <a:pPr lvl="1"/>
            <a:r>
              <a:rPr lang="de-DE" dirty="0" smtClean="0"/>
              <a:t>Energiesparen durch Core </a:t>
            </a:r>
            <a:r>
              <a:rPr lang="de-DE" dirty="0" err="1" smtClean="0"/>
              <a:t>Parking</a:t>
            </a:r>
            <a:endParaRPr lang="de-DE" dirty="0" smtClean="0"/>
          </a:p>
        </p:txBody>
      </p:sp>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Rectangle 4"/>
          <p:cNvSpPr>
            <a:spLocks noGrp="1" noChangeArrowheads="1"/>
          </p:cNvSpPr>
          <p:nvPr>
            <p:ph type="title"/>
          </p:nvPr>
        </p:nvSpPr>
        <p:spPr/>
        <p:txBody>
          <a:bodyPr/>
          <a:lstStyle/>
          <a:p>
            <a:r>
              <a:rPr lang="de-DE" dirty="0" smtClean="0"/>
              <a:t>Live Migration</a:t>
            </a:r>
            <a:endParaRPr lang="de-DE" dirty="0"/>
          </a:p>
        </p:txBody>
      </p:sp>
      <p:graphicFrame>
        <p:nvGraphicFramePr>
          <p:cNvPr id="48134" name="Object 6"/>
          <p:cNvGraphicFramePr>
            <a:graphicFrameLocks noChangeAspect="1"/>
          </p:cNvGraphicFramePr>
          <p:nvPr/>
        </p:nvGraphicFramePr>
        <p:xfrm>
          <a:off x="484188" y="1766888"/>
          <a:ext cx="3151187" cy="3324225"/>
        </p:xfrm>
        <a:graphic>
          <a:graphicData uri="http://schemas.openxmlformats.org/presentationml/2006/ole">
            <p:oleObj spid="_x0000_s14338" name="Visio" r:id="rId3" imgW="3179361" imgH="3616528" progId="Visio.Drawing.11">
              <p:embed/>
            </p:oleObj>
          </a:graphicData>
        </a:graphic>
      </p:graphicFrame>
      <p:graphicFrame>
        <p:nvGraphicFramePr>
          <p:cNvPr id="48135" name="Object 7"/>
          <p:cNvGraphicFramePr>
            <a:graphicFrameLocks noChangeAspect="1"/>
          </p:cNvGraphicFramePr>
          <p:nvPr/>
        </p:nvGraphicFramePr>
        <p:xfrm>
          <a:off x="5453063" y="1766888"/>
          <a:ext cx="3151187" cy="3324225"/>
        </p:xfrm>
        <a:graphic>
          <a:graphicData uri="http://schemas.openxmlformats.org/presentationml/2006/ole">
            <p:oleObj spid="_x0000_s14339" name="Visio" r:id="rId4" imgW="3179361" imgH="3616528" progId="Visio.Drawing.11">
              <p:embed/>
            </p:oleObj>
          </a:graphicData>
        </a:graphic>
      </p:graphicFrame>
      <p:graphicFrame>
        <p:nvGraphicFramePr>
          <p:cNvPr id="48136" name="Object 8"/>
          <p:cNvGraphicFramePr>
            <a:graphicFrameLocks noChangeAspect="1"/>
          </p:cNvGraphicFramePr>
          <p:nvPr/>
        </p:nvGraphicFramePr>
        <p:xfrm>
          <a:off x="684213" y="2060575"/>
          <a:ext cx="2736850" cy="1908175"/>
        </p:xfrm>
        <a:graphic>
          <a:graphicData uri="http://schemas.openxmlformats.org/presentationml/2006/ole">
            <p:oleObj spid="_x0000_s14340" name="Visio" r:id="rId5" imgW="2736342" imgH="1908683" progId="Visio.Drawing.11">
              <p:embed/>
            </p:oleObj>
          </a:graphicData>
        </a:graphic>
      </p:graphicFrame>
      <p:graphicFrame>
        <p:nvGraphicFramePr>
          <p:cNvPr id="48137" name="Object 9"/>
          <p:cNvGraphicFramePr>
            <a:graphicFrameLocks noChangeAspect="1"/>
          </p:cNvGraphicFramePr>
          <p:nvPr/>
        </p:nvGraphicFramePr>
        <p:xfrm>
          <a:off x="2751138" y="2060575"/>
          <a:ext cx="741362" cy="1054100"/>
        </p:xfrm>
        <a:graphic>
          <a:graphicData uri="http://schemas.openxmlformats.org/presentationml/2006/ole">
            <p:oleObj spid="_x0000_s14341" name="Visio" r:id="rId6" imgW="741426" imgH="1053910" progId="Visio.Drawing.11">
              <p:embed/>
            </p:oleObj>
          </a:graphicData>
        </a:graphic>
      </p:graphicFrame>
      <p:pic>
        <p:nvPicPr>
          <p:cNvPr id="48138" name="Picture 10"/>
          <p:cNvPicPr>
            <a:picLocks noChangeAspect="1" noChangeArrowheads="1"/>
          </p:cNvPicPr>
          <p:nvPr/>
        </p:nvPicPr>
        <p:blipFill>
          <a:blip r:embed="rId7" cstate="print"/>
          <a:srcRect/>
          <a:stretch>
            <a:fillRect/>
          </a:stretch>
        </p:blipFill>
        <p:spPr bwMode="auto">
          <a:xfrm>
            <a:off x="3505200" y="5300663"/>
            <a:ext cx="2133600" cy="571500"/>
          </a:xfrm>
          <a:prstGeom prst="rect">
            <a:avLst/>
          </a:prstGeom>
          <a:noFill/>
          <a:ln w="9525">
            <a:noFill/>
            <a:miter lim="800000"/>
            <a:headEnd/>
            <a:tailEnd/>
          </a:ln>
          <a:effectLst/>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48135"/>
                                        </p:tgtEl>
                                        <p:attrNameLst>
                                          <p:attrName>style.visibility</p:attrName>
                                        </p:attrNameLst>
                                      </p:cBhvr>
                                      <p:to>
                                        <p:strVal val="visible"/>
                                      </p:to>
                                    </p:set>
                                    <p:anim calcmode="lin" valueType="num">
                                      <p:cBhvr additive="base">
                                        <p:cTn id="7" dur="500" fill="hold"/>
                                        <p:tgtEl>
                                          <p:spTgt spid="48135"/>
                                        </p:tgtEl>
                                        <p:attrNameLst>
                                          <p:attrName>ppt_x</p:attrName>
                                        </p:attrNameLst>
                                      </p:cBhvr>
                                      <p:tavLst>
                                        <p:tav tm="0">
                                          <p:val>
                                            <p:strVal val="1+#ppt_w/2"/>
                                          </p:val>
                                        </p:tav>
                                        <p:tav tm="100000">
                                          <p:val>
                                            <p:strVal val="#ppt_x"/>
                                          </p:val>
                                        </p:tav>
                                      </p:tavLst>
                                    </p:anim>
                                    <p:anim calcmode="lin" valueType="num">
                                      <p:cBhvr additive="base">
                                        <p:cTn id="8" dur="500" fill="hold"/>
                                        <p:tgtEl>
                                          <p:spTgt spid="4813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3" presetClass="entr" presetSubtype="10" fill="hold" nodeType="afterEffect">
                                  <p:stCondLst>
                                    <p:cond delay="0"/>
                                  </p:stCondLst>
                                  <p:childTnLst>
                                    <p:set>
                                      <p:cBhvr>
                                        <p:cTn id="11" dur="1" fill="hold">
                                          <p:stCondLst>
                                            <p:cond delay="0"/>
                                          </p:stCondLst>
                                        </p:cTn>
                                        <p:tgtEl>
                                          <p:spTgt spid="48138"/>
                                        </p:tgtEl>
                                        <p:attrNameLst>
                                          <p:attrName>style.visibility</p:attrName>
                                        </p:attrNameLst>
                                      </p:cBhvr>
                                      <p:to>
                                        <p:strVal val="visible"/>
                                      </p:to>
                                    </p:set>
                                    <p:animEffect transition="in" filter="blinds(horizontal)">
                                      <p:cBhvr>
                                        <p:cTn id="12" dur="500"/>
                                        <p:tgtEl>
                                          <p:spTgt spid="48138"/>
                                        </p:tgtEl>
                                      </p:cBhvr>
                                    </p:animEffect>
                                  </p:childTnLst>
                                </p:cTn>
                              </p:par>
                            </p:childTnLst>
                          </p:cTn>
                        </p:par>
                      </p:childTnLst>
                    </p:cTn>
                  </p:par>
                  <p:par>
                    <p:cTn id="13" fill="hold">
                      <p:stCondLst>
                        <p:cond delay="indefinite"/>
                      </p:stCondLst>
                      <p:childTnLst>
                        <p:par>
                          <p:cTn id="14" fill="hold">
                            <p:stCondLst>
                              <p:cond delay="0"/>
                            </p:stCondLst>
                            <p:childTnLst>
                              <p:par>
                                <p:cTn id="15" presetID="63" presetClass="path" presetSubtype="0" accel="50000" decel="50000" fill="hold" nodeType="clickEffect">
                                  <p:stCondLst>
                                    <p:cond delay="0"/>
                                  </p:stCondLst>
                                  <p:childTnLst>
                                    <p:animMotion origin="layout" path="M 0.02344 -4.81481E-6 L 0.53663 -0.00324 " pathEditMode="relative" rAng="0" ptsTypes="AA">
                                      <p:cBhvr>
                                        <p:cTn id="16" dur="2000" fill="hold"/>
                                        <p:tgtEl>
                                          <p:spTgt spid="48137"/>
                                        </p:tgtEl>
                                        <p:attrNameLst>
                                          <p:attrName>ppt_x</p:attrName>
                                          <p:attrName>ppt_y</p:attrName>
                                        </p:attrNameLst>
                                      </p:cBhvr>
                                      <p:rCtr x="257" y="-2"/>
                                    </p:animMotion>
                                  </p:childTnLst>
                                </p:cTn>
                              </p:par>
                            </p:childTnLst>
                          </p:cTn>
                        </p:par>
                      </p:childTnLst>
                    </p:cTn>
                  </p:par>
                  <p:par>
                    <p:cTn id="17" fill="hold">
                      <p:stCondLst>
                        <p:cond delay="indefinite"/>
                      </p:stCondLst>
                      <p:childTnLst>
                        <p:par>
                          <p:cTn id="18" fill="hold">
                            <p:stCondLst>
                              <p:cond delay="0"/>
                            </p:stCondLst>
                            <p:childTnLst>
                              <p:par>
                                <p:cTn id="19" presetID="63" presetClass="path" presetSubtype="0" accel="50000" decel="50000" fill="hold" nodeType="clickEffect">
                                  <p:stCondLst>
                                    <p:cond delay="0"/>
                                  </p:stCondLst>
                                  <p:childTnLst>
                                    <p:animMotion origin="layout" path="M 8.33333E-7 -3.33333E-6 L 0.54323 -0.00254 " pathEditMode="relative" rAng="0" ptsTypes="AA">
                                      <p:cBhvr>
                                        <p:cTn id="20" dur="2000" fill="hold"/>
                                        <p:tgtEl>
                                          <p:spTgt spid="48136"/>
                                        </p:tgtEl>
                                        <p:attrNameLst>
                                          <p:attrName>ppt_x</p:attrName>
                                          <p:attrName>ppt_y</p:attrName>
                                        </p:attrNameLst>
                                      </p:cBhvr>
                                      <p:rCtr x="272" y="-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sz="4500" smtClean="0"/>
              <a:t>Quick Migration vs. Live Migration</a:t>
            </a:r>
            <a:endParaRPr sz="4500"/>
          </a:p>
        </p:txBody>
      </p:sp>
      <p:sp>
        <p:nvSpPr>
          <p:cNvPr id="4" name="Content Placeholder 4"/>
          <p:cNvSpPr txBox="1">
            <a:spLocks/>
          </p:cNvSpPr>
          <p:nvPr/>
        </p:nvSpPr>
        <p:spPr bwMode="auto">
          <a:xfrm>
            <a:off x="394737" y="1001153"/>
            <a:ext cx="4126177" cy="3877985"/>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p>
            <a:pPr marL="382573" indent="-382573" algn="ctr" defTabSz="912777" eaLnBrk="0" hangingPunct="0">
              <a:lnSpc>
                <a:spcPct val="90000"/>
              </a:lnSpc>
              <a:spcBef>
                <a:spcPct val="30000"/>
              </a:spcBef>
              <a:buClr>
                <a:schemeClr val="tx2"/>
              </a:buClr>
              <a:buSzPct val="95000"/>
              <a:defRPr/>
            </a:pPr>
            <a:r>
              <a:rPr lang="en-US" sz="3000" kern="0" dirty="0" smtClean="0">
                <a:solidFill>
                  <a:schemeClr val="accent1"/>
                </a:solidFill>
                <a:latin typeface="Calibri" pitchFamily="34" charset="0"/>
              </a:rPr>
              <a:t>Quick Migration</a:t>
            </a:r>
          </a:p>
          <a:p>
            <a:pPr algn="ctr" defTabSz="912777" eaLnBrk="0" hangingPunct="0">
              <a:lnSpc>
                <a:spcPct val="90000"/>
              </a:lnSpc>
              <a:spcBef>
                <a:spcPct val="30000"/>
              </a:spcBef>
              <a:buClr>
                <a:schemeClr val="tx2"/>
              </a:buClr>
              <a:buSzPct val="95000"/>
              <a:defRPr/>
            </a:pPr>
            <a:r>
              <a:rPr lang="en-US" sz="1700" kern="0" dirty="0" smtClean="0">
                <a:solidFill>
                  <a:schemeClr val="tx1"/>
                </a:solidFill>
                <a:latin typeface="Calibri" pitchFamily="34" charset="0"/>
              </a:rPr>
              <a:t>(Windows Server 2008 Hyper-V)</a:t>
            </a:r>
          </a:p>
          <a:p>
            <a:pPr marL="387335" indent="-380985" defTabSz="912777" eaLnBrk="0" hangingPunct="0">
              <a:lnSpc>
                <a:spcPct val="90000"/>
              </a:lnSpc>
              <a:spcBef>
                <a:spcPct val="30000"/>
              </a:spcBef>
              <a:buClr>
                <a:schemeClr val="tx2"/>
              </a:buClr>
              <a:buSzPct val="80000"/>
              <a:buFont typeface="+mj-lt"/>
              <a:buAutoNum type="arabicPeriod"/>
            </a:pPr>
            <a:r>
              <a:rPr lang="en-US" sz="2000" kern="0" dirty="0" smtClean="0">
                <a:solidFill>
                  <a:schemeClr val="tx1"/>
                </a:solidFill>
                <a:latin typeface="Calibri" pitchFamily="34" charset="0"/>
              </a:rPr>
              <a:t>Save state</a:t>
            </a:r>
          </a:p>
          <a:p>
            <a:pPr marL="662755" lvl="1" indent="-281770" defTabSz="912777" eaLnBrk="0" hangingPunct="0">
              <a:lnSpc>
                <a:spcPct val="90000"/>
              </a:lnSpc>
              <a:spcBef>
                <a:spcPct val="30000"/>
              </a:spcBef>
              <a:buClr>
                <a:schemeClr val="tx2"/>
              </a:buClr>
              <a:buSzPct val="80000"/>
              <a:buFont typeface="+mj-lt"/>
              <a:buAutoNum type="alphaLcParenR"/>
            </a:pPr>
            <a:r>
              <a:rPr lang="en-US" sz="1700" kern="0" dirty="0" smtClean="0">
                <a:solidFill>
                  <a:schemeClr val="tx1"/>
                </a:solidFill>
                <a:latin typeface="Calibri" pitchFamily="34" charset="0"/>
              </a:rPr>
              <a:t>Create VM on the target</a:t>
            </a:r>
          </a:p>
          <a:p>
            <a:pPr marL="662755" lvl="1" indent="-281770" defTabSz="912777" eaLnBrk="0" hangingPunct="0">
              <a:lnSpc>
                <a:spcPct val="90000"/>
              </a:lnSpc>
              <a:spcBef>
                <a:spcPct val="30000"/>
              </a:spcBef>
              <a:buClr>
                <a:schemeClr val="tx2"/>
              </a:buClr>
              <a:buSzPct val="80000"/>
              <a:buFont typeface="+mj-lt"/>
              <a:buAutoNum type="alphaLcParenR"/>
            </a:pPr>
            <a:r>
              <a:rPr lang="en-US" sz="1700" kern="0" dirty="0" smtClean="0">
                <a:solidFill>
                  <a:schemeClr val="tx1"/>
                </a:solidFill>
                <a:latin typeface="Calibri" pitchFamily="34" charset="0"/>
              </a:rPr>
              <a:t>Write VM memory to shared storage</a:t>
            </a:r>
          </a:p>
          <a:p>
            <a:pPr marL="387335" indent="-380985" defTabSz="912777" eaLnBrk="0" hangingPunct="0">
              <a:lnSpc>
                <a:spcPct val="90000"/>
              </a:lnSpc>
              <a:spcBef>
                <a:spcPct val="30000"/>
              </a:spcBef>
              <a:buClr>
                <a:schemeClr val="tx2"/>
              </a:buClr>
              <a:buSzPct val="80000"/>
              <a:buFont typeface="+mj-lt"/>
              <a:buAutoNum type="arabicPeriod"/>
            </a:pPr>
            <a:r>
              <a:rPr lang="en-US" sz="2000" kern="0" dirty="0" smtClean="0">
                <a:solidFill>
                  <a:schemeClr val="tx1"/>
                </a:solidFill>
                <a:latin typeface="Calibri" pitchFamily="34" charset="0"/>
              </a:rPr>
              <a:t>Move virtual machine</a:t>
            </a:r>
          </a:p>
          <a:p>
            <a:pPr marL="706410" lvl="1" indent="-380985" defTabSz="912777" eaLnBrk="0" hangingPunct="0">
              <a:lnSpc>
                <a:spcPct val="90000"/>
              </a:lnSpc>
              <a:spcBef>
                <a:spcPct val="30000"/>
              </a:spcBef>
              <a:buClr>
                <a:schemeClr val="tx2"/>
              </a:buClr>
              <a:buSzPct val="80000"/>
              <a:buFont typeface="+mj-lt"/>
              <a:buAutoNum type="alphaLcParenR"/>
            </a:pPr>
            <a:r>
              <a:rPr lang="en-US" sz="1700" kern="0" dirty="0" smtClean="0">
                <a:solidFill>
                  <a:schemeClr val="tx1"/>
                </a:solidFill>
                <a:latin typeface="Calibri" pitchFamily="34" charset="0"/>
              </a:rPr>
              <a:t>Move storage connectivity from source host to target host via Ethernet</a:t>
            </a:r>
          </a:p>
          <a:p>
            <a:pPr marL="387335" indent="-380985" defTabSz="912777" eaLnBrk="0" hangingPunct="0">
              <a:lnSpc>
                <a:spcPct val="90000"/>
              </a:lnSpc>
              <a:spcBef>
                <a:spcPct val="30000"/>
              </a:spcBef>
              <a:buClr>
                <a:schemeClr val="tx2"/>
              </a:buClr>
              <a:buSzPct val="80000"/>
              <a:buFont typeface="+mj-lt"/>
              <a:buAutoNum type="arabicPeriod"/>
            </a:pPr>
            <a:r>
              <a:rPr lang="en-US" sz="2000" kern="0" dirty="0" smtClean="0">
                <a:solidFill>
                  <a:schemeClr val="tx1"/>
                </a:solidFill>
                <a:latin typeface="Calibri" pitchFamily="34" charset="0"/>
              </a:rPr>
              <a:t>Restore state &amp; Run</a:t>
            </a:r>
          </a:p>
          <a:p>
            <a:pPr marL="706410" lvl="1" indent="-380985" defTabSz="912777" eaLnBrk="0" hangingPunct="0">
              <a:lnSpc>
                <a:spcPct val="90000"/>
              </a:lnSpc>
              <a:spcBef>
                <a:spcPct val="30000"/>
              </a:spcBef>
              <a:buClr>
                <a:schemeClr val="tx2"/>
              </a:buClr>
              <a:buSzPct val="80000"/>
              <a:buFont typeface="+mj-lt"/>
              <a:buAutoNum type="alphaLcParenR"/>
            </a:pPr>
            <a:r>
              <a:rPr lang="en-US" sz="1700" kern="0" dirty="0" smtClean="0">
                <a:solidFill>
                  <a:schemeClr val="tx1"/>
                </a:solidFill>
                <a:latin typeface="Calibri" pitchFamily="34" charset="0"/>
              </a:rPr>
              <a:t>Take VM memory from shared storage and restore on Target</a:t>
            </a:r>
          </a:p>
          <a:p>
            <a:pPr marL="706410" lvl="1" indent="-380985" defTabSz="912777" eaLnBrk="0" hangingPunct="0">
              <a:lnSpc>
                <a:spcPct val="90000"/>
              </a:lnSpc>
              <a:spcBef>
                <a:spcPct val="30000"/>
              </a:spcBef>
              <a:buClr>
                <a:schemeClr val="tx2"/>
              </a:buClr>
              <a:buSzPct val="80000"/>
              <a:buFont typeface="+mj-lt"/>
              <a:buAutoNum type="alphaLcParenR"/>
            </a:pPr>
            <a:r>
              <a:rPr lang="en-US" sz="1700" kern="0" dirty="0" smtClean="0">
                <a:solidFill>
                  <a:schemeClr val="tx1"/>
                </a:solidFill>
                <a:latin typeface="Calibri" pitchFamily="34" charset="0"/>
              </a:rPr>
              <a:t>Run</a:t>
            </a:r>
          </a:p>
        </p:txBody>
      </p:sp>
      <p:sp>
        <p:nvSpPr>
          <p:cNvPr id="5" name="Content Placeholder 5"/>
          <p:cNvSpPr txBox="1">
            <a:spLocks/>
          </p:cNvSpPr>
          <p:nvPr/>
        </p:nvSpPr>
        <p:spPr>
          <a:xfrm>
            <a:off x="4585284" y="958286"/>
            <a:ext cx="4423018" cy="5049354"/>
          </a:xfrm>
          <a:prstGeom prst="rect">
            <a:avLst/>
          </a:prstGeom>
        </p:spPr>
        <p:txBody>
          <a:bodyPr lIns="76197" tIns="38098" rIns="76197" bIns="38098"/>
          <a:lstStyle/>
          <a:p>
            <a:pPr marL="382573" indent="-382573" algn="ctr" defTabSz="912777" eaLnBrk="0" hangingPunct="0">
              <a:lnSpc>
                <a:spcPct val="90000"/>
              </a:lnSpc>
              <a:spcBef>
                <a:spcPct val="30000"/>
              </a:spcBef>
              <a:buClr>
                <a:schemeClr val="tx2"/>
              </a:buClr>
              <a:buSzPct val="95000"/>
              <a:defRPr/>
            </a:pPr>
            <a:r>
              <a:rPr lang="en-US" sz="3000" kern="0" dirty="0" smtClean="0">
                <a:solidFill>
                  <a:schemeClr val="accent1"/>
                </a:solidFill>
                <a:latin typeface="Calibri" pitchFamily="34" charset="0"/>
              </a:rPr>
              <a:t>Live Migration</a:t>
            </a:r>
          </a:p>
          <a:p>
            <a:pPr marL="382573" indent="-382573" algn="ctr" defTabSz="912777" eaLnBrk="0" hangingPunct="0">
              <a:lnSpc>
                <a:spcPct val="90000"/>
              </a:lnSpc>
              <a:spcBef>
                <a:spcPct val="30000"/>
              </a:spcBef>
              <a:buClr>
                <a:schemeClr val="tx2"/>
              </a:buClr>
              <a:buSzPct val="95000"/>
              <a:defRPr/>
            </a:pPr>
            <a:r>
              <a:rPr lang="en-US" sz="1700" kern="0" dirty="0" smtClean="0">
                <a:solidFill>
                  <a:schemeClr val="tx1"/>
                </a:solidFill>
                <a:latin typeface="Calibri" pitchFamily="34" charset="0"/>
              </a:rPr>
              <a:t>(Windows Server 2008 R2  Server Hyper-V)</a:t>
            </a:r>
          </a:p>
          <a:p>
            <a:pPr marL="387335" indent="-380985" defTabSz="912777" eaLnBrk="0" hangingPunct="0">
              <a:lnSpc>
                <a:spcPct val="90000"/>
              </a:lnSpc>
              <a:spcBef>
                <a:spcPct val="30000"/>
              </a:spcBef>
              <a:buClr>
                <a:schemeClr val="tx2"/>
              </a:buClr>
              <a:buSzPct val="80000"/>
              <a:buFont typeface="+mj-lt"/>
              <a:buAutoNum type="arabicPeriod"/>
            </a:pPr>
            <a:r>
              <a:rPr lang="en-US" sz="2000" kern="0" dirty="0" smtClean="0">
                <a:solidFill>
                  <a:schemeClr val="tx1"/>
                </a:solidFill>
                <a:latin typeface="Calibri" pitchFamily="34" charset="0"/>
              </a:rPr>
              <a:t>VM State/Memory Transfer</a:t>
            </a:r>
          </a:p>
          <a:p>
            <a:pPr marL="671486" lvl="1" indent="-380985" defTabSz="912777" eaLnBrk="0" hangingPunct="0">
              <a:lnSpc>
                <a:spcPct val="90000"/>
              </a:lnSpc>
              <a:spcBef>
                <a:spcPct val="30000"/>
              </a:spcBef>
              <a:buClr>
                <a:schemeClr val="tx2"/>
              </a:buClr>
              <a:buSzPct val="80000"/>
              <a:buFont typeface="+mj-lt"/>
              <a:buAutoNum type="alphaLcParenR"/>
            </a:pPr>
            <a:r>
              <a:rPr lang="en-US" sz="1700" kern="0" dirty="0" smtClean="0">
                <a:solidFill>
                  <a:schemeClr val="tx1"/>
                </a:solidFill>
                <a:latin typeface="Calibri" pitchFamily="34" charset="0"/>
              </a:rPr>
              <a:t>Create VM on the target</a:t>
            </a:r>
          </a:p>
          <a:p>
            <a:pPr marL="671486" lvl="1" indent="-380985" defTabSz="912777" eaLnBrk="0" hangingPunct="0">
              <a:lnSpc>
                <a:spcPct val="90000"/>
              </a:lnSpc>
              <a:spcBef>
                <a:spcPct val="30000"/>
              </a:spcBef>
              <a:buClr>
                <a:schemeClr val="tx2"/>
              </a:buClr>
              <a:buSzPct val="80000"/>
              <a:buFont typeface="+mj-lt"/>
              <a:buAutoNum type="alphaLcParenR"/>
            </a:pPr>
            <a:r>
              <a:rPr lang="en-US" sz="1700" kern="0" dirty="0" smtClean="0">
                <a:solidFill>
                  <a:schemeClr val="tx1"/>
                </a:solidFill>
                <a:latin typeface="Calibri" pitchFamily="34" charset="0"/>
              </a:rPr>
              <a:t>Move memory pages from the source to the target via Ethernet</a:t>
            </a:r>
          </a:p>
          <a:p>
            <a:pPr marL="387335" indent="-380985" defTabSz="912777" eaLnBrk="0" hangingPunct="0">
              <a:lnSpc>
                <a:spcPct val="90000"/>
              </a:lnSpc>
              <a:spcBef>
                <a:spcPct val="30000"/>
              </a:spcBef>
              <a:buClr>
                <a:schemeClr val="tx2"/>
              </a:buClr>
              <a:buSzPct val="80000"/>
              <a:buFont typeface="+mj-lt"/>
              <a:buAutoNum type="arabicPeriod"/>
            </a:pPr>
            <a:r>
              <a:rPr lang="en-US" sz="2000" kern="0" dirty="0" smtClean="0">
                <a:solidFill>
                  <a:schemeClr val="tx1"/>
                </a:solidFill>
                <a:latin typeface="Calibri" pitchFamily="34" charset="0"/>
              </a:rPr>
              <a:t>Final state transfer and virtual machine restore</a:t>
            </a:r>
          </a:p>
          <a:p>
            <a:pPr marL="671486" lvl="1" indent="-380985" defTabSz="912777" eaLnBrk="0" hangingPunct="0">
              <a:lnSpc>
                <a:spcPct val="90000"/>
              </a:lnSpc>
              <a:spcBef>
                <a:spcPct val="30000"/>
              </a:spcBef>
              <a:buClr>
                <a:schemeClr val="tx2"/>
              </a:buClr>
              <a:buSzPct val="80000"/>
              <a:buFont typeface="+mj-lt"/>
              <a:buAutoNum type="alphaLcParenR"/>
            </a:pPr>
            <a:r>
              <a:rPr lang="en-US" sz="1700" kern="0" dirty="0" smtClean="0">
                <a:solidFill>
                  <a:schemeClr val="tx1"/>
                </a:solidFill>
                <a:latin typeface="Calibri" pitchFamily="34" charset="0"/>
              </a:rPr>
              <a:t>Pause virtual machine</a:t>
            </a:r>
          </a:p>
          <a:p>
            <a:pPr marL="671486" lvl="1" indent="-380985" defTabSz="912777" eaLnBrk="0" hangingPunct="0">
              <a:lnSpc>
                <a:spcPct val="90000"/>
              </a:lnSpc>
              <a:spcBef>
                <a:spcPct val="30000"/>
              </a:spcBef>
              <a:buClr>
                <a:schemeClr val="tx2"/>
              </a:buClr>
              <a:buSzPct val="80000"/>
              <a:buFont typeface="+mj-lt"/>
              <a:buAutoNum type="alphaLcParenR"/>
            </a:pPr>
            <a:r>
              <a:rPr lang="en-US" sz="1700" kern="0" dirty="0" smtClean="0">
                <a:solidFill>
                  <a:schemeClr val="tx1"/>
                </a:solidFill>
                <a:latin typeface="Calibri" pitchFamily="34" charset="0"/>
              </a:rPr>
              <a:t>Move storage connectivity from source host to target host via Ethernet</a:t>
            </a:r>
          </a:p>
          <a:p>
            <a:pPr marL="387335" indent="-380985" defTabSz="912777" eaLnBrk="0" hangingPunct="0">
              <a:lnSpc>
                <a:spcPct val="90000"/>
              </a:lnSpc>
              <a:spcBef>
                <a:spcPct val="30000"/>
              </a:spcBef>
              <a:buClr>
                <a:schemeClr val="tx2"/>
              </a:buClr>
              <a:buSzPct val="80000"/>
              <a:buFont typeface="+mj-lt"/>
              <a:buAutoNum type="arabicPeriod"/>
            </a:pPr>
            <a:r>
              <a:rPr lang="en-US" sz="2000" kern="0" dirty="0" smtClean="0">
                <a:solidFill>
                  <a:schemeClr val="tx1"/>
                </a:solidFill>
                <a:latin typeface="Calibri" pitchFamily="34" charset="0"/>
              </a:rPr>
              <a:t>Un-pause &amp; Run </a:t>
            </a:r>
            <a:endParaRPr lang="en-US" sz="2000" kern="0" dirty="0">
              <a:solidFill>
                <a:schemeClr val="tx1"/>
              </a:solidFill>
              <a:latin typeface="Calibri" pitchFamily="34" charset="0"/>
            </a:endParaRPr>
          </a:p>
        </p:txBody>
      </p:sp>
      <p:grpSp>
        <p:nvGrpSpPr>
          <p:cNvPr id="3" name="Group 37"/>
          <p:cNvGrpSpPr/>
          <p:nvPr/>
        </p:nvGrpSpPr>
        <p:grpSpPr>
          <a:xfrm>
            <a:off x="1162555" y="5152344"/>
            <a:ext cx="767845" cy="480763"/>
            <a:chOff x="1431642" y="6457868"/>
            <a:chExt cx="1055526" cy="637877"/>
          </a:xfrm>
        </p:grpSpPr>
        <p:sp>
          <p:nvSpPr>
            <p:cNvPr id="17" name="Right Arrow 16"/>
            <p:cNvSpPr/>
            <p:nvPr/>
          </p:nvSpPr>
          <p:spPr bwMode="auto">
            <a:xfrm>
              <a:off x="1431642" y="6473319"/>
              <a:ext cx="1055526" cy="622426"/>
            </a:xfrm>
            <a:prstGeom prst="rightArrow">
              <a:avLst/>
            </a:prstGeom>
            <a:ln>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vert="horz" wrap="square" lIns="109728" tIns="54864" rIns="109728" bIns="54864" numCol="1" rtlCol="0" anchor="ctr" anchorCtr="0" compatLnSpc="1">
              <a:prstTxWarp prst="textNoShape">
                <a:avLst/>
              </a:prstTxWarp>
            </a:bodyPr>
            <a:lstStyle/>
            <a:p>
              <a:pPr algn="ctr" defTabSz="914099"/>
              <a:endParaRPr lang="en-US" dirty="0" smtClean="0">
                <a:solidFill>
                  <a:schemeClr val="tx1"/>
                </a:solidFill>
                <a:latin typeface="Calibri" pitchFamily="34" charset="0"/>
              </a:endParaRPr>
            </a:p>
          </p:txBody>
        </p:sp>
        <p:pic>
          <p:nvPicPr>
            <p:cNvPr id="7177" name="Picture 9" descr="http://www.iconarchive.com/icons/gort/hardware/RAM-icon.gif"/>
            <p:cNvPicPr>
              <a:picLocks noChangeAspect="1" noChangeArrowheads="1"/>
            </p:cNvPicPr>
            <p:nvPr/>
          </p:nvPicPr>
          <p:blipFill>
            <a:blip r:embed="rId3" cstate="print"/>
            <a:srcRect/>
            <a:stretch>
              <a:fillRect/>
            </a:stretch>
          </p:blipFill>
          <p:spPr bwMode="auto">
            <a:xfrm rot="387267">
              <a:off x="1549932" y="6457868"/>
              <a:ext cx="621655" cy="621655"/>
            </a:xfrm>
            <a:prstGeom prst="rect">
              <a:avLst/>
            </a:prstGeom>
            <a:noFill/>
          </p:spPr>
        </p:pic>
      </p:grpSp>
      <p:pic>
        <p:nvPicPr>
          <p:cNvPr id="7180" name="Picture 12" descr="C:\Users\bryons\Pictures\Virtualization Images for PPTs\Server Virtualization.png"/>
          <p:cNvPicPr>
            <a:picLocks noChangeAspect="1" noChangeArrowheads="1"/>
          </p:cNvPicPr>
          <p:nvPr/>
        </p:nvPicPr>
        <p:blipFill>
          <a:blip r:embed="rId4" cstate="print"/>
          <a:srcRect/>
          <a:stretch>
            <a:fillRect/>
          </a:stretch>
        </p:blipFill>
        <p:spPr bwMode="auto">
          <a:xfrm>
            <a:off x="188416" y="5010978"/>
            <a:ext cx="1025496" cy="1100059"/>
          </a:xfrm>
          <a:prstGeom prst="rect">
            <a:avLst/>
          </a:prstGeom>
          <a:noFill/>
        </p:spPr>
      </p:pic>
      <p:pic>
        <p:nvPicPr>
          <p:cNvPr id="7179" name="Picture 11" descr="C:\Users\bryons\Pictures\Virtualization Images for PPTs\Data.png"/>
          <p:cNvPicPr>
            <a:picLocks noChangeAspect="1" noChangeArrowheads="1"/>
          </p:cNvPicPr>
          <p:nvPr/>
        </p:nvPicPr>
        <p:blipFill>
          <a:blip r:embed="rId5" cstate="print"/>
          <a:srcRect/>
          <a:stretch>
            <a:fillRect/>
          </a:stretch>
        </p:blipFill>
        <p:spPr bwMode="auto">
          <a:xfrm>
            <a:off x="1794928" y="4876800"/>
            <a:ext cx="937277" cy="943443"/>
          </a:xfrm>
          <a:prstGeom prst="rect">
            <a:avLst/>
          </a:prstGeom>
          <a:noFill/>
        </p:spPr>
      </p:pic>
      <p:sp>
        <p:nvSpPr>
          <p:cNvPr id="24" name="TextBox 23"/>
          <p:cNvSpPr txBox="1"/>
          <p:nvPr/>
        </p:nvSpPr>
        <p:spPr>
          <a:xfrm>
            <a:off x="161864" y="5887970"/>
            <a:ext cx="1169096" cy="384721"/>
          </a:xfrm>
          <a:prstGeom prst="rect">
            <a:avLst/>
          </a:prstGeom>
          <a:noFill/>
        </p:spPr>
        <p:txBody>
          <a:bodyPr wrap="square" lIns="76197" tIns="38098" rIns="76197" bIns="38098" rtlCol="0">
            <a:spAutoFit/>
          </a:bodyPr>
          <a:lstStyle/>
          <a:p>
            <a:pPr algn="ctr"/>
            <a:r>
              <a:rPr lang="en-US" sz="2000" dirty="0" smtClean="0">
                <a:solidFill>
                  <a:schemeClr val="tx1"/>
                </a:solidFill>
                <a:effectLst>
                  <a:outerShdw blurRad="38100" dist="38100" dir="2700000" algn="tl">
                    <a:srgbClr val="000000">
                      <a:alpha val="43137"/>
                    </a:srgbClr>
                  </a:outerShdw>
                </a:effectLst>
                <a:latin typeface="Calibri" pitchFamily="34" charset="0"/>
              </a:rPr>
              <a:t>Host 1</a:t>
            </a:r>
          </a:p>
        </p:txBody>
      </p:sp>
      <p:grpSp>
        <p:nvGrpSpPr>
          <p:cNvPr id="6" name="Group 41"/>
          <p:cNvGrpSpPr/>
          <p:nvPr/>
        </p:nvGrpSpPr>
        <p:grpSpPr>
          <a:xfrm>
            <a:off x="3331367" y="4949182"/>
            <a:ext cx="1169096" cy="1300094"/>
            <a:chOff x="4387784" y="6348188"/>
            <a:chExt cx="1402915" cy="1560113"/>
          </a:xfrm>
        </p:grpSpPr>
        <p:pic>
          <p:nvPicPr>
            <p:cNvPr id="23" name="Picture 12" descr="C:\Users\bryons\Pictures\Virtualization Images for PPTs\Server Virtualization.png"/>
            <p:cNvPicPr>
              <a:picLocks noChangeAspect="1" noChangeArrowheads="1"/>
            </p:cNvPicPr>
            <p:nvPr/>
          </p:nvPicPr>
          <p:blipFill>
            <a:blip r:embed="rId4" cstate="print"/>
            <a:srcRect/>
            <a:stretch>
              <a:fillRect/>
            </a:stretch>
          </p:blipFill>
          <p:spPr bwMode="auto">
            <a:xfrm>
              <a:off x="4472422" y="6348188"/>
              <a:ext cx="1230595" cy="1320071"/>
            </a:xfrm>
            <a:prstGeom prst="rect">
              <a:avLst/>
            </a:prstGeom>
            <a:noFill/>
          </p:spPr>
        </p:pic>
        <p:sp>
          <p:nvSpPr>
            <p:cNvPr id="25" name="TextBox 24"/>
            <p:cNvSpPr txBox="1"/>
            <p:nvPr/>
          </p:nvSpPr>
          <p:spPr>
            <a:xfrm>
              <a:off x="4387784" y="7428169"/>
              <a:ext cx="1402915" cy="480132"/>
            </a:xfrm>
            <a:prstGeom prst="rect">
              <a:avLst/>
            </a:prstGeom>
            <a:noFill/>
          </p:spPr>
          <p:txBody>
            <a:bodyPr wrap="square" rtlCol="0">
              <a:spAutoFit/>
            </a:bodyPr>
            <a:lstStyle/>
            <a:p>
              <a:pPr algn="ctr"/>
              <a:r>
                <a:rPr lang="en-US" sz="2000" dirty="0" smtClean="0">
                  <a:solidFill>
                    <a:schemeClr val="tx1"/>
                  </a:solidFill>
                  <a:effectLst>
                    <a:outerShdw blurRad="38100" dist="38100" dir="2700000" algn="tl">
                      <a:srgbClr val="000000">
                        <a:alpha val="43137"/>
                      </a:srgbClr>
                    </a:outerShdw>
                  </a:effectLst>
                  <a:latin typeface="Calibri" pitchFamily="34" charset="0"/>
                </a:rPr>
                <a:t>Host 2</a:t>
              </a:r>
            </a:p>
          </p:txBody>
        </p:sp>
      </p:grpSp>
      <p:pic>
        <p:nvPicPr>
          <p:cNvPr id="30" name="Picture 12" descr="C:\Users\bryons\Pictures\Virtualization Images for PPTs\Server Virtualization.png"/>
          <p:cNvPicPr>
            <a:picLocks noChangeAspect="1" noChangeArrowheads="1"/>
          </p:cNvPicPr>
          <p:nvPr/>
        </p:nvPicPr>
        <p:blipFill>
          <a:blip r:embed="rId4" cstate="print"/>
          <a:srcRect/>
          <a:stretch>
            <a:fillRect/>
          </a:stretch>
        </p:blipFill>
        <p:spPr bwMode="auto">
          <a:xfrm>
            <a:off x="5474261" y="4972148"/>
            <a:ext cx="1025496" cy="1100059"/>
          </a:xfrm>
          <a:prstGeom prst="rect">
            <a:avLst/>
          </a:prstGeom>
          <a:noFill/>
        </p:spPr>
      </p:pic>
      <p:pic>
        <p:nvPicPr>
          <p:cNvPr id="33" name="Picture 12" descr="C:\Users\bryons\Pictures\Virtualization Images for PPTs\Server Virtualization.png"/>
          <p:cNvPicPr>
            <a:picLocks noChangeAspect="1" noChangeArrowheads="1"/>
          </p:cNvPicPr>
          <p:nvPr/>
        </p:nvPicPr>
        <p:blipFill>
          <a:blip r:embed="rId4" cstate="print"/>
          <a:srcRect/>
          <a:stretch>
            <a:fillRect/>
          </a:stretch>
        </p:blipFill>
        <p:spPr bwMode="auto">
          <a:xfrm>
            <a:off x="7194505" y="4940833"/>
            <a:ext cx="1025496" cy="1100059"/>
          </a:xfrm>
          <a:prstGeom prst="rect">
            <a:avLst/>
          </a:prstGeom>
          <a:noFill/>
        </p:spPr>
      </p:pic>
      <p:sp>
        <p:nvSpPr>
          <p:cNvPr id="35" name="TextBox 34"/>
          <p:cNvSpPr txBox="1"/>
          <p:nvPr/>
        </p:nvSpPr>
        <p:spPr>
          <a:xfrm>
            <a:off x="5396910" y="5849140"/>
            <a:ext cx="1169096" cy="384721"/>
          </a:xfrm>
          <a:prstGeom prst="rect">
            <a:avLst/>
          </a:prstGeom>
          <a:noFill/>
        </p:spPr>
        <p:txBody>
          <a:bodyPr wrap="square" lIns="76197" tIns="38098" rIns="76197" bIns="38098" rtlCol="0">
            <a:spAutoFit/>
          </a:bodyPr>
          <a:lstStyle/>
          <a:p>
            <a:pPr algn="ctr"/>
            <a:r>
              <a:rPr lang="en-US" sz="2000" dirty="0" smtClean="0">
                <a:solidFill>
                  <a:schemeClr val="tx1"/>
                </a:solidFill>
                <a:effectLst>
                  <a:outerShdw blurRad="38100" dist="38100" dir="2700000" algn="tl">
                    <a:srgbClr val="000000">
                      <a:alpha val="43137"/>
                    </a:srgbClr>
                  </a:outerShdw>
                </a:effectLst>
                <a:latin typeface="Calibri" pitchFamily="34" charset="0"/>
              </a:rPr>
              <a:t>Host 1</a:t>
            </a:r>
          </a:p>
        </p:txBody>
      </p:sp>
      <p:sp>
        <p:nvSpPr>
          <p:cNvPr id="36" name="TextBox 35"/>
          <p:cNvSpPr txBox="1"/>
          <p:nvPr/>
        </p:nvSpPr>
        <p:spPr>
          <a:xfrm>
            <a:off x="7123974" y="5840817"/>
            <a:ext cx="1169096" cy="384721"/>
          </a:xfrm>
          <a:prstGeom prst="rect">
            <a:avLst/>
          </a:prstGeom>
          <a:noFill/>
        </p:spPr>
        <p:txBody>
          <a:bodyPr wrap="square" lIns="76197" tIns="38098" rIns="76197" bIns="38098" rtlCol="0">
            <a:spAutoFit/>
          </a:bodyPr>
          <a:lstStyle/>
          <a:p>
            <a:pPr algn="ctr"/>
            <a:r>
              <a:rPr lang="en-US" sz="2000" dirty="0" smtClean="0">
                <a:solidFill>
                  <a:schemeClr val="tx1"/>
                </a:solidFill>
                <a:effectLst>
                  <a:outerShdw blurRad="38100" dist="38100" dir="2700000" algn="tl">
                    <a:srgbClr val="000000">
                      <a:alpha val="43137"/>
                    </a:srgbClr>
                  </a:outerShdw>
                </a:effectLst>
                <a:latin typeface="Calibri" pitchFamily="34" charset="0"/>
              </a:rPr>
              <a:t>Host 2</a:t>
            </a:r>
          </a:p>
        </p:txBody>
      </p:sp>
      <p:grpSp>
        <p:nvGrpSpPr>
          <p:cNvPr id="7" name="Group 38"/>
          <p:cNvGrpSpPr/>
          <p:nvPr/>
        </p:nvGrpSpPr>
        <p:grpSpPr>
          <a:xfrm>
            <a:off x="2645915" y="5121864"/>
            <a:ext cx="767845" cy="480763"/>
            <a:chOff x="1431642" y="6457868"/>
            <a:chExt cx="1055526" cy="637877"/>
          </a:xfrm>
        </p:grpSpPr>
        <p:sp>
          <p:nvSpPr>
            <p:cNvPr id="40" name="Right Arrow 39"/>
            <p:cNvSpPr/>
            <p:nvPr/>
          </p:nvSpPr>
          <p:spPr bwMode="auto">
            <a:xfrm>
              <a:off x="1431642" y="6473319"/>
              <a:ext cx="1055526" cy="622426"/>
            </a:xfrm>
            <a:prstGeom prst="rightArrow">
              <a:avLst/>
            </a:prstGeom>
            <a:ln>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vert="horz" wrap="square" lIns="109728" tIns="54864" rIns="109728" bIns="54864" numCol="1" rtlCol="0" anchor="ctr" anchorCtr="0" compatLnSpc="1">
              <a:prstTxWarp prst="textNoShape">
                <a:avLst/>
              </a:prstTxWarp>
            </a:bodyPr>
            <a:lstStyle/>
            <a:p>
              <a:pPr algn="ctr" defTabSz="914099"/>
              <a:endParaRPr lang="en-US" dirty="0" smtClean="0">
                <a:solidFill>
                  <a:schemeClr val="tx1"/>
                </a:solidFill>
                <a:latin typeface="Calibri" pitchFamily="34" charset="0"/>
              </a:endParaRPr>
            </a:p>
          </p:txBody>
        </p:sp>
        <p:pic>
          <p:nvPicPr>
            <p:cNvPr id="41" name="Picture 9" descr="http://www.iconarchive.com/icons/gort/hardware/RAM-icon.gif"/>
            <p:cNvPicPr>
              <a:picLocks noChangeAspect="1" noChangeArrowheads="1"/>
            </p:cNvPicPr>
            <p:nvPr/>
          </p:nvPicPr>
          <p:blipFill>
            <a:blip r:embed="rId3" cstate="print"/>
            <a:srcRect/>
            <a:stretch>
              <a:fillRect/>
            </a:stretch>
          </p:blipFill>
          <p:spPr bwMode="auto">
            <a:xfrm rot="387267">
              <a:off x="1549932" y="6457868"/>
              <a:ext cx="621655" cy="621655"/>
            </a:xfrm>
            <a:prstGeom prst="rect">
              <a:avLst/>
            </a:prstGeom>
            <a:noFill/>
          </p:spPr>
        </p:pic>
      </p:grpSp>
      <p:grpSp>
        <p:nvGrpSpPr>
          <p:cNvPr id="8" name="Group 42"/>
          <p:cNvGrpSpPr/>
          <p:nvPr/>
        </p:nvGrpSpPr>
        <p:grpSpPr>
          <a:xfrm>
            <a:off x="6466075" y="5101544"/>
            <a:ext cx="767845" cy="480763"/>
            <a:chOff x="1431642" y="6457868"/>
            <a:chExt cx="1055526" cy="637877"/>
          </a:xfrm>
        </p:grpSpPr>
        <p:sp>
          <p:nvSpPr>
            <p:cNvPr id="44" name="Right Arrow 43"/>
            <p:cNvSpPr/>
            <p:nvPr/>
          </p:nvSpPr>
          <p:spPr bwMode="auto">
            <a:xfrm>
              <a:off x="1431642" y="6473319"/>
              <a:ext cx="1055526" cy="622426"/>
            </a:xfrm>
            <a:prstGeom prst="rightArrow">
              <a:avLst/>
            </a:prstGeom>
            <a:ln>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vert="horz" wrap="square" lIns="109728" tIns="54864" rIns="109728" bIns="54864" numCol="1" rtlCol="0" anchor="ctr" anchorCtr="0" compatLnSpc="1">
              <a:prstTxWarp prst="textNoShape">
                <a:avLst/>
              </a:prstTxWarp>
            </a:bodyPr>
            <a:lstStyle/>
            <a:p>
              <a:pPr algn="ctr" defTabSz="914099"/>
              <a:endParaRPr lang="en-US" dirty="0" smtClean="0">
                <a:solidFill>
                  <a:schemeClr val="tx1"/>
                </a:solidFill>
                <a:latin typeface="Calibri" pitchFamily="34" charset="0"/>
              </a:endParaRPr>
            </a:p>
          </p:txBody>
        </p:sp>
        <p:pic>
          <p:nvPicPr>
            <p:cNvPr id="45" name="Picture 9" descr="http://www.iconarchive.com/icons/gort/hardware/RAM-icon.gif"/>
            <p:cNvPicPr>
              <a:picLocks noChangeAspect="1" noChangeArrowheads="1"/>
            </p:cNvPicPr>
            <p:nvPr/>
          </p:nvPicPr>
          <p:blipFill>
            <a:blip r:embed="rId3" cstate="print"/>
            <a:srcRect/>
            <a:stretch>
              <a:fillRect/>
            </a:stretch>
          </p:blipFill>
          <p:spPr bwMode="auto">
            <a:xfrm rot="387267">
              <a:off x="1549932" y="6457868"/>
              <a:ext cx="621655" cy="621655"/>
            </a:xfrm>
            <a:prstGeom prst="rect">
              <a:avLst/>
            </a:prstGeom>
            <a:noFill/>
          </p:spPr>
        </p:pic>
      </p:grpSp>
    </p:spTree>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Live Migration: Gemeinsame Disk</a:t>
            </a:r>
            <a:endParaRPr lang="de-DE" dirty="0"/>
          </a:p>
        </p:txBody>
      </p:sp>
      <p:sp>
        <p:nvSpPr>
          <p:cNvPr id="3" name="Text Placeholder 2"/>
          <p:cNvSpPr>
            <a:spLocks noGrp="1"/>
          </p:cNvSpPr>
          <p:nvPr>
            <p:ph type="body" sz="quarter" idx="10"/>
          </p:nvPr>
        </p:nvSpPr>
        <p:spPr>
          <a:xfrm>
            <a:off x="381000" y="1411552"/>
            <a:ext cx="8382000" cy="5546134"/>
          </a:xfrm>
        </p:spPr>
        <p:txBody>
          <a:bodyPr/>
          <a:lstStyle/>
          <a:p>
            <a:r>
              <a:rPr lang="de-DE" dirty="0" smtClean="0"/>
              <a:t>Bisher (NT4 bis Hyper-V 1.0)</a:t>
            </a:r>
          </a:p>
          <a:p>
            <a:pPr lvl="1"/>
            <a:r>
              <a:rPr lang="de-DE" dirty="0" smtClean="0"/>
              <a:t>„</a:t>
            </a:r>
            <a:r>
              <a:rPr lang="de-DE" dirty="0" err="1" smtClean="0"/>
              <a:t>Shared</a:t>
            </a:r>
            <a:r>
              <a:rPr lang="de-DE" dirty="0" smtClean="0"/>
              <a:t> </a:t>
            </a:r>
            <a:r>
              <a:rPr lang="de-DE" dirty="0" err="1" smtClean="0"/>
              <a:t>Nothing</a:t>
            </a:r>
            <a:r>
              <a:rPr lang="de-DE" dirty="0" smtClean="0"/>
              <a:t>“-Cluster</a:t>
            </a:r>
          </a:p>
          <a:p>
            <a:pPr lvl="1"/>
            <a:r>
              <a:rPr lang="de-DE" dirty="0" smtClean="0"/>
              <a:t>Im Cluster: Pro VM eine LUN</a:t>
            </a:r>
          </a:p>
          <a:p>
            <a:r>
              <a:rPr lang="de-DE" dirty="0" smtClean="0"/>
              <a:t>Cluster </a:t>
            </a:r>
            <a:r>
              <a:rPr lang="de-DE" dirty="0" err="1" smtClean="0"/>
              <a:t>Shared</a:t>
            </a:r>
            <a:r>
              <a:rPr lang="de-DE" dirty="0" smtClean="0"/>
              <a:t> </a:t>
            </a:r>
            <a:r>
              <a:rPr lang="de-DE" dirty="0" err="1" smtClean="0"/>
              <a:t>Volumes</a:t>
            </a:r>
            <a:r>
              <a:rPr lang="de-DE" dirty="0" smtClean="0"/>
              <a:t> in Windows Server 2008 R2</a:t>
            </a:r>
          </a:p>
          <a:p>
            <a:pPr lvl="1"/>
            <a:r>
              <a:rPr lang="de-DE" dirty="0" smtClean="0"/>
              <a:t>CSV: Ein einzelner Speicherbereich</a:t>
            </a:r>
          </a:p>
          <a:p>
            <a:pPr lvl="1"/>
            <a:r>
              <a:rPr lang="de-DE" dirty="0" smtClean="0"/>
              <a:t>Alle Clusterknoten sehen dasselbe Storage</a:t>
            </a:r>
          </a:p>
          <a:p>
            <a:pPr lvl="1"/>
            <a:r>
              <a:rPr lang="de-DE" dirty="0" smtClean="0"/>
              <a:t>Zunächst nur für Hyper-V</a:t>
            </a:r>
          </a:p>
          <a:p>
            <a:r>
              <a:rPr lang="de-DE" dirty="0" smtClean="0"/>
              <a:t>Vorteile</a:t>
            </a:r>
          </a:p>
          <a:p>
            <a:pPr lvl="1"/>
            <a:r>
              <a:rPr lang="de-DE" dirty="0" smtClean="0"/>
              <a:t>Leicht einzurichten</a:t>
            </a:r>
          </a:p>
          <a:p>
            <a:pPr lvl="1"/>
            <a:r>
              <a:rPr lang="de-DE" dirty="0" smtClean="0"/>
              <a:t>Ein gemeinsamer Datenpool</a:t>
            </a:r>
          </a:p>
          <a:p>
            <a:pPr lvl="1"/>
            <a:r>
              <a:rPr lang="de-DE" dirty="0" smtClean="0"/>
              <a:t>Keine Grenze durch Laufwerksbuchstaben</a:t>
            </a:r>
          </a:p>
          <a:p>
            <a:pPr lvl="1"/>
            <a:r>
              <a:rPr lang="de-DE" dirty="0" smtClean="0"/>
              <a:t>Leichte Migration/Update</a:t>
            </a:r>
          </a:p>
          <a:p>
            <a:pPr lvl="1"/>
            <a:endParaRPr lang="de-DE" dirty="0" smtClean="0"/>
          </a:p>
          <a:p>
            <a:pPr lvl="1"/>
            <a:endParaRPr lang="de-DE" dirty="0" smtClean="0"/>
          </a:p>
          <a:p>
            <a:pPr lvl="1"/>
            <a:endParaRPr lang="de-DE" dirty="0" smtClean="0"/>
          </a:p>
          <a:p>
            <a:pPr lvl="1"/>
            <a:endParaRPr lang="de-DE" dirty="0" smtClean="0"/>
          </a:p>
        </p:txBody>
      </p:sp>
      <p:grpSp>
        <p:nvGrpSpPr>
          <p:cNvPr id="16" name="Gruppieren 15"/>
          <p:cNvGrpSpPr/>
          <p:nvPr/>
        </p:nvGrpSpPr>
        <p:grpSpPr>
          <a:xfrm>
            <a:off x="5257800" y="3352800"/>
            <a:ext cx="3381879" cy="2040766"/>
            <a:chOff x="5820806" y="4105275"/>
            <a:chExt cx="2971273" cy="1821691"/>
          </a:xfrm>
        </p:grpSpPr>
        <p:pic>
          <p:nvPicPr>
            <p:cNvPr id="29" name="Picture 2" descr="C:\Users\jeffwoo\Documents\Work\Customers &amp; Events\Latest Overview &amp; Roadmap Deck\Virtualization Images for PPTs\Server-3U-Physical-with-Virtualized-Servers-Inside.png"/>
            <p:cNvPicPr>
              <a:picLocks noChangeAspect="1" noChangeArrowheads="1"/>
            </p:cNvPicPr>
            <p:nvPr/>
          </p:nvPicPr>
          <p:blipFill>
            <a:blip r:embed="rId3" cstate="print"/>
            <a:srcRect/>
            <a:stretch>
              <a:fillRect/>
            </a:stretch>
          </p:blipFill>
          <p:spPr bwMode="auto">
            <a:xfrm>
              <a:off x="8138888" y="4695825"/>
              <a:ext cx="653191" cy="573255"/>
            </a:xfrm>
            <a:prstGeom prst="rect">
              <a:avLst/>
            </a:prstGeom>
            <a:noFill/>
          </p:spPr>
        </p:pic>
        <p:pic>
          <p:nvPicPr>
            <p:cNvPr id="30" name="Picture 2" descr="C:\Users\jeffwoo\Documents\Work\Customers &amp; Events\Latest Overview &amp; Roadmap Deck\Virtualization Images for PPTs\Server-3U-Physical-with-Virtualized-Servers-Inside.png"/>
            <p:cNvPicPr>
              <a:picLocks noChangeAspect="1" noChangeArrowheads="1"/>
            </p:cNvPicPr>
            <p:nvPr/>
          </p:nvPicPr>
          <p:blipFill>
            <a:blip r:embed="rId4" cstate="print"/>
            <a:srcRect/>
            <a:stretch>
              <a:fillRect/>
            </a:stretch>
          </p:blipFill>
          <p:spPr bwMode="auto">
            <a:xfrm>
              <a:off x="5820806" y="4657725"/>
              <a:ext cx="682133" cy="598655"/>
            </a:xfrm>
            <a:prstGeom prst="rect">
              <a:avLst/>
            </a:prstGeom>
            <a:noFill/>
          </p:spPr>
        </p:pic>
        <p:pic>
          <p:nvPicPr>
            <p:cNvPr id="31" name="Picture 2" descr="C:\Users\jeffwoo\Documents\Work\Customers &amp; Events\Latest Overview &amp; Roadmap Deck\Virtualization Images for PPTs\Server-3U-Physical-with-Virtualized-Servers-Inside.png"/>
            <p:cNvPicPr>
              <a:picLocks noChangeAspect="1" noChangeArrowheads="1"/>
            </p:cNvPicPr>
            <p:nvPr/>
          </p:nvPicPr>
          <p:blipFill>
            <a:blip r:embed="rId5" cstate="print"/>
            <a:srcRect/>
            <a:stretch>
              <a:fillRect/>
            </a:stretch>
          </p:blipFill>
          <p:spPr bwMode="auto">
            <a:xfrm>
              <a:off x="7418254" y="4105276"/>
              <a:ext cx="661330" cy="580398"/>
            </a:xfrm>
            <a:prstGeom prst="rect">
              <a:avLst/>
            </a:prstGeom>
            <a:noFill/>
          </p:spPr>
        </p:pic>
        <p:pic>
          <p:nvPicPr>
            <p:cNvPr id="32" name="Picture 2" descr="C:\Users\jeffwoo\Documents\Work\Customers &amp; Events\Latest Overview &amp; Roadmap Deck\Virtualization Images for PPTs\Server-3U-Physical-with-Virtualized-Servers-Inside.png"/>
            <p:cNvPicPr>
              <a:picLocks noChangeAspect="1" noChangeArrowheads="1"/>
            </p:cNvPicPr>
            <p:nvPr/>
          </p:nvPicPr>
          <p:blipFill>
            <a:blip r:embed="rId6" cstate="print"/>
            <a:srcRect/>
            <a:stretch>
              <a:fillRect/>
            </a:stretch>
          </p:blipFill>
          <p:spPr bwMode="auto">
            <a:xfrm>
              <a:off x="6431808" y="4105275"/>
              <a:ext cx="658617" cy="578017"/>
            </a:xfrm>
            <a:prstGeom prst="rect">
              <a:avLst/>
            </a:prstGeom>
            <a:noFill/>
          </p:spPr>
        </p:pic>
        <p:pic>
          <p:nvPicPr>
            <p:cNvPr id="33" name="Picture 3" descr="C:\Users\jeffwoo\Documents\Work\Customers &amp; Events\Latest Overview &amp; Roadmap Deck\Virtualization Images for PPTs\Storage Virtualization.png"/>
            <p:cNvPicPr>
              <a:picLocks noChangeAspect="1" noChangeArrowheads="1"/>
            </p:cNvPicPr>
            <p:nvPr/>
          </p:nvPicPr>
          <p:blipFill>
            <a:blip r:embed="rId7" cstate="print"/>
            <a:srcRect/>
            <a:stretch>
              <a:fillRect/>
            </a:stretch>
          </p:blipFill>
          <p:spPr bwMode="auto">
            <a:xfrm>
              <a:off x="6853239" y="5195175"/>
              <a:ext cx="717870" cy="731791"/>
            </a:xfrm>
            <a:prstGeom prst="rect">
              <a:avLst/>
            </a:prstGeom>
            <a:noFill/>
          </p:spPr>
        </p:pic>
        <p:cxnSp>
          <p:nvCxnSpPr>
            <p:cNvPr id="34" name="Shape 33"/>
            <p:cNvCxnSpPr>
              <a:stCxn id="30" idx="2"/>
              <a:endCxn id="33" idx="1"/>
            </p:cNvCxnSpPr>
            <p:nvPr/>
          </p:nvCxnSpPr>
          <p:spPr>
            <a:xfrm rot="16200000" flipH="1">
              <a:off x="6355211" y="5063042"/>
              <a:ext cx="304691" cy="691366"/>
            </a:xfrm>
            <a:prstGeom prst="bentConnector2">
              <a:avLst/>
            </a:prstGeom>
            <a:ln w="25400">
              <a:headEnd type="arrow"/>
              <a:tailEnd type="arrow"/>
            </a:ln>
          </p:spPr>
          <p:style>
            <a:lnRef idx="1">
              <a:schemeClr val="accent1"/>
            </a:lnRef>
            <a:fillRef idx="0">
              <a:schemeClr val="accent1"/>
            </a:fillRef>
            <a:effectRef idx="0">
              <a:schemeClr val="accent1"/>
            </a:effectRef>
            <a:fontRef idx="minor">
              <a:schemeClr val="tx1"/>
            </a:fontRef>
          </p:style>
        </p:cxnSp>
        <p:cxnSp>
          <p:nvCxnSpPr>
            <p:cNvPr id="35" name="Elbow Connector 34"/>
            <p:cNvCxnSpPr>
              <a:stCxn id="32" idx="2"/>
              <a:endCxn id="33" idx="0"/>
            </p:cNvCxnSpPr>
            <p:nvPr/>
          </p:nvCxnSpPr>
          <p:spPr>
            <a:xfrm rot="16200000" flipH="1">
              <a:off x="6730704" y="4713704"/>
              <a:ext cx="511883" cy="451057"/>
            </a:xfrm>
            <a:prstGeom prst="bentConnector3">
              <a:avLst>
                <a:gd name="adj1" fmla="val 50000"/>
              </a:avLst>
            </a:prstGeom>
            <a:ln w="25400">
              <a:headEnd type="arrow"/>
              <a:tailEnd type="arrow"/>
            </a:ln>
          </p:spPr>
          <p:style>
            <a:lnRef idx="1">
              <a:schemeClr val="accent1"/>
            </a:lnRef>
            <a:fillRef idx="0">
              <a:schemeClr val="accent1"/>
            </a:fillRef>
            <a:effectRef idx="0">
              <a:schemeClr val="accent1"/>
            </a:effectRef>
            <a:fontRef idx="minor">
              <a:schemeClr val="tx1"/>
            </a:fontRef>
          </p:style>
        </p:cxnSp>
        <p:cxnSp>
          <p:nvCxnSpPr>
            <p:cNvPr id="36" name="Elbow Connector 35"/>
            <p:cNvCxnSpPr>
              <a:stCxn id="31" idx="2"/>
              <a:endCxn id="33" idx="0"/>
            </p:cNvCxnSpPr>
            <p:nvPr/>
          </p:nvCxnSpPr>
          <p:spPr>
            <a:xfrm rot="5400000">
              <a:off x="7225797" y="4672052"/>
              <a:ext cx="509501" cy="536745"/>
            </a:xfrm>
            <a:prstGeom prst="bentConnector3">
              <a:avLst>
                <a:gd name="adj1" fmla="val 50000"/>
              </a:avLst>
            </a:prstGeom>
            <a:ln w="25400">
              <a:headEnd type="arrow"/>
              <a:tailEnd type="arrow"/>
            </a:ln>
          </p:spPr>
          <p:style>
            <a:lnRef idx="1">
              <a:schemeClr val="accent1"/>
            </a:lnRef>
            <a:fillRef idx="0">
              <a:schemeClr val="accent1"/>
            </a:fillRef>
            <a:effectRef idx="0">
              <a:schemeClr val="accent1"/>
            </a:effectRef>
            <a:fontRef idx="minor">
              <a:schemeClr val="tx1"/>
            </a:fontRef>
          </p:style>
        </p:cxnSp>
        <p:cxnSp>
          <p:nvCxnSpPr>
            <p:cNvPr id="37" name="Shape 36"/>
            <p:cNvCxnSpPr>
              <a:stCxn id="29" idx="2"/>
              <a:endCxn id="33" idx="3"/>
            </p:cNvCxnSpPr>
            <p:nvPr/>
          </p:nvCxnSpPr>
          <p:spPr>
            <a:xfrm rot="5400000">
              <a:off x="7872302" y="4967888"/>
              <a:ext cx="291991" cy="894375"/>
            </a:xfrm>
            <a:prstGeom prst="bentConnector2">
              <a:avLst/>
            </a:prstGeom>
            <a:ln w="25400">
              <a:headEnd type="arrow"/>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smtClean="0"/>
              <a:t>Cluster Shared Volumes</a:t>
            </a:r>
            <a:endParaRPr lang="en-US" dirty="0"/>
          </a:p>
        </p:txBody>
      </p:sp>
      <p:sp>
        <p:nvSpPr>
          <p:cNvPr id="3" name="Text Placeholder 2"/>
          <p:cNvSpPr>
            <a:spLocks noGrp="1"/>
          </p:cNvSpPr>
          <p:nvPr>
            <p:ph type="body" sz="quarter" idx="10"/>
          </p:nvPr>
        </p:nvSpPr>
        <p:spPr>
          <a:xfrm>
            <a:off x="381000" y="1066800"/>
            <a:ext cx="8382000" cy="332399"/>
          </a:xfrm>
        </p:spPr>
        <p:txBody>
          <a:bodyPr/>
          <a:lstStyle/>
          <a:p>
            <a:r>
              <a:rPr lang="en-US" dirty="0" err="1" smtClean="0"/>
              <a:t>Alle</a:t>
            </a:r>
            <a:r>
              <a:rPr lang="en-US" dirty="0" smtClean="0"/>
              <a:t> Server </a:t>
            </a:r>
            <a:r>
              <a:rPr lang="en-US" dirty="0" err="1" smtClean="0"/>
              <a:t>sehen</a:t>
            </a:r>
            <a:r>
              <a:rPr lang="en-US" dirty="0" smtClean="0"/>
              <a:t> </a:t>
            </a:r>
            <a:r>
              <a:rPr lang="en-US" dirty="0" err="1" smtClean="0"/>
              <a:t>dasselbe</a:t>
            </a:r>
            <a:r>
              <a:rPr lang="en-US" dirty="0" smtClean="0"/>
              <a:t> Storage </a:t>
            </a:r>
            <a:endParaRPr lang="en-US" dirty="0"/>
          </a:p>
        </p:txBody>
      </p:sp>
      <p:pic>
        <p:nvPicPr>
          <p:cNvPr id="6" name="Picture 2" descr="C:\Users\jeffwoo\Documents\Work\Customers &amp; Events\Latest Overview &amp; Roadmap Deck\Virtualization Images for PPTs\Server-3U-Physical-with-Virtualized-Servers-Inside.png"/>
          <p:cNvPicPr>
            <a:picLocks noChangeAspect="1" noChangeArrowheads="1"/>
          </p:cNvPicPr>
          <p:nvPr/>
        </p:nvPicPr>
        <p:blipFill>
          <a:blip r:embed="rId3" cstate="print"/>
          <a:srcRect/>
          <a:stretch>
            <a:fillRect/>
          </a:stretch>
        </p:blipFill>
        <p:spPr bwMode="auto">
          <a:xfrm>
            <a:off x="7102155" y="1823941"/>
            <a:ext cx="1362075" cy="1195388"/>
          </a:xfrm>
          <a:prstGeom prst="rect">
            <a:avLst/>
          </a:prstGeom>
          <a:noFill/>
        </p:spPr>
      </p:pic>
      <p:pic>
        <p:nvPicPr>
          <p:cNvPr id="7" name="Picture 2" descr="C:\Users\jeffwoo\Documents\Work\Customers &amp; Events\Latest Overview &amp; Roadmap Deck\Virtualization Images for PPTs\Server-3U-Physical-with-Virtualized-Servers-Inside.png"/>
          <p:cNvPicPr>
            <a:picLocks noChangeAspect="1" noChangeArrowheads="1"/>
          </p:cNvPicPr>
          <p:nvPr/>
        </p:nvPicPr>
        <p:blipFill>
          <a:blip r:embed="rId3" cstate="print"/>
          <a:srcRect/>
          <a:stretch>
            <a:fillRect/>
          </a:stretch>
        </p:blipFill>
        <p:spPr bwMode="auto">
          <a:xfrm>
            <a:off x="718581" y="1823941"/>
            <a:ext cx="1362075" cy="1195388"/>
          </a:xfrm>
          <a:prstGeom prst="rect">
            <a:avLst/>
          </a:prstGeom>
          <a:noFill/>
        </p:spPr>
      </p:pic>
      <p:pic>
        <p:nvPicPr>
          <p:cNvPr id="8" name="Picture 2" descr="C:\Users\jeffwoo\Documents\Work\Customers &amp; Events\Latest Overview &amp; Roadmap Deck\Virtualization Images for PPTs\Server-3U-Physical-with-Virtualized-Servers-Inside.png"/>
          <p:cNvPicPr>
            <a:picLocks noChangeAspect="1" noChangeArrowheads="1"/>
          </p:cNvPicPr>
          <p:nvPr/>
        </p:nvPicPr>
        <p:blipFill>
          <a:blip r:embed="rId3" cstate="print"/>
          <a:srcRect/>
          <a:stretch>
            <a:fillRect/>
          </a:stretch>
        </p:blipFill>
        <p:spPr bwMode="auto">
          <a:xfrm>
            <a:off x="4974297" y="1823941"/>
            <a:ext cx="1362075" cy="1195388"/>
          </a:xfrm>
          <a:prstGeom prst="rect">
            <a:avLst/>
          </a:prstGeom>
          <a:noFill/>
        </p:spPr>
      </p:pic>
      <p:pic>
        <p:nvPicPr>
          <p:cNvPr id="10" name="Picture 2" descr="C:\Users\jeffwoo\Documents\Work\Customers &amp; Events\Latest Overview &amp; Roadmap Deck\Virtualization Images for PPTs\Server-3U-Physical-with-Virtualized-Servers-Inside.png"/>
          <p:cNvPicPr>
            <a:picLocks noChangeAspect="1" noChangeArrowheads="1"/>
          </p:cNvPicPr>
          <p:nvPr/>
        </p:nvPicPr>
        <p:blipFill>
          <a:blip r:embed="rId3" cstate="print"/>
          <a:srcRect/>
          <a:stretch>
            <a:fillRect/>
          </a:stretch>
        </p:blipFill>
        <p:spPr bwMode="auto">
          <a:xfrm>
            <a:off x="2846439" y="1823941"/>
            <a:ext cx="1362075" cy="1195388"/>
          </a:xfrm>
          <a:prstGeom prst="rect">
            <a:avLst/>
          </a:prstGeom>
          <a:noFill/>
        </p:spPr>
      </p:pic>
      <p:pic>
        <p:nvPicPr>
          <p:cNvPr id="2051" name="Picture 3" descr="C:\Users\jeffwoo\Documents\Work\Customers &amp; Events\Latest Overview &amp; Roadmap Deck\Virtualization Images for PPTs\Storage Virtualization.png"/>
          <p:cNvPicPr>
            <a:picLocks noChangeAspect="1" noChangeArrowheads="1"/>
          </p:cNvPicPr>
          <p:nvPr/>
        </p:nvPicPr>
        <p:blipFill>
          <a:blip r:embed="rId4" cstate="print"/>
          <a:srcRect/>
          <a:stretch>
            <a:fillRect/>
          </a:stretch>
        </p:blipFill>
        <p:spPr bwMode="auto">
          <a:xfrm>
            <a:off x="3630613" y="3739127"/>
            <a:ext cx="1882775" cy="1919287"/>
          </a:xfrm>
          <a:prstGeom prst="rect">
            <a:avLst/>
          </a:prstGeom>
          <a:noFill/>
        </p:spPr>
      </p:pic>
      <p:cxnSp>
        <p:nvCxnSpPr>
          <p:cNvPr id="25" name="Shape 24"/>
          <p:cNvCxnSpPr>
            <a:stCxn id="7" idx="2"/>
            <a:endCxn id="2051" idx="1"/>
          </p:cNvCxnSpPr>
          <p:nvPr/>
        </p:nvCxnSpPr>
        <p:spPr>
          <a:xfrm rot="16200000" flipH="1">
            <a:off x="1675395" y="2743553"/>
            <a:ext cx="1679442" cy="2230994"/>
          </a:xfrm>
          <a:prstGeom prst="bentConnector2">
            <a:avLst/>
          </a:prstGeom>
          <a:ln w="25400">
            <a:headEnd type="arrow"/>
            <a:tailEnd type="arrow"/>
          </a:ln>
        </p:spPr>
        <p:style>
          <a:lnRef idx="1">
            <a:schemeClr val="accent1"/>
          </a:lnRef>
          <a:fillRef idx="0">
            <a:schemeClr val="accent1"/>
          </a:fillRef>
          <a:effectRef idx="0">
            <a:schemeClr val="accent1"/>
          </a:effectRef>
          <a:fontRef idx="minor">
            <a:schemeClr val="tx1"/>
          </a:fontRef>
        </p:style>
      </p:cxnSp>
      <p:cxnSp>
        <p:nvCxnSpPr>
          <p:cNvPr id="27" name="Elbow Connector 26"/>
          <p:cNvCxnSpPr>
            <a:stCxn id="10" idx="2"/>
            <a:endCxn id="2051" idx="0"/>
          </p:cNvCxnSpPr>
          <p:nvPr/>
        </p:nvCxnSpPr>
        <p:spPr>
          <a:xfrm rot="16200000" flipH="1">
            <a:off x="3689840" y="2856966"/>
            <a:ext cx="719798" cy="1044524"/>
          </a:xfrm>
          <a:prstGeom prst="bentConnector3">
            <a:avLst>
              <a:gd name="adj1" fmla="val 50000"/>
            </a:avLst>
          </a:prstGeom>
          <a:ln w="25400">
            <a:headEnd type="arrow"/>
            <a:tailEnd type="arrow"/>
          </a:ln>
        </p:spPr>
        <p:style>
          <a:lnRef idx="1">
            <a:schemeClr val="accent1"/>
          </a:lnRef>
          <a:fillRef idx="0">
            <a:schemeClr val="accent1"/>
          </a:fillRef>
          <a:effectRef idx="0">
            <a:schemeClr val="accent1"/>
          </a:effectRef>
          <a:fontRef idx="minor">
            <a:schemeClr val="tx1"/>
          </a:fontRef>
        </p:style>
      </p:cxnSp>
      <p:cxnSp>
        <p:nvCxnSpPr>
          <p:cNvPr id="29" name="Elbow Connector 28"/>
          <p:cNvCxnSpPr>
            <a:stCxn id="8" idx="2"/>
            <a:endCxn id="2051" idx="0"/>
          </p:cNvCxnSpPr>
          <p:nvPr/>
        </p:nvCxnSpPr>
        <p:spPr>
          <a:xfrm rot="5400000">
            <a:off x="4753769" y="2837561"/>
            <a:ext cx="719798" cy="1083334"/>
          </a:xfrm>
          <a:prstGeom prst="bentConnector3">
            <a:avLst>
              <a:gd name="adj1" fmla="val 50000"/>
            </a:avLst>
          </a:prstGeom>
          <a:ln w="25400">
            <a:headEnd type="arrow"/>
            <a:tailEnd type="arrow"/>
          </a:ln>
        </p:spPr>
        <p:style>
          <a:lnRef idx="1">
            <a:schemeClr val="accent1"/>
          </a:lnRef>
          <a:fillRef idx="0">
            <a:schemeClr val="accent1"/>
          </a:fillRef>
          <a:effectRef idx="0">
            <a:schemeClr val="accent1"/>
          </a:effectRef>
          <a:fontRef idx="minor">
            <a:schemeClr val="tx1"/>
          </a:fontRef>
        </p:style>
      </p:cxnSp>
      <p:cxnSp>
        <p:nvCxnSpPr>
          <p:cNvPr id="31" name="Shape 30"/>
          <p:cNvCxnSpPr>
            <a:stCxn id="6" idx="2"/>
            <a:endCxn id="2051" idx="3"/>
          </p:cNvCxnSpPr>
          <p:nvPr/>
        </p:nvCxnSpPr>
        <p:spPr>
          <a:xfrm rot="5400000">
            <a:off x="5808570" y="2724148"/>
            <a:ext cx="1679442" cy="2269805"/>
          </a:xfrm>
          <a:prstGeom prst="bentConnector2">
            <a:avLst/>
          </a:prstGeom>
          <a:ln w="25400">
            <a:headEnd type="arrow"/>
            <a:tailEnd type="arrow"/>
          </a:ln>
        </p:spPr>
        <p:style>
          <a:lnRef idx="1">
            <a:schemeClr val="accent1"/>
          </a:lnRef>
          <a:fillRef idx="0">
            <a:schemeClr val="accent1"/>
          </a:fillRef>
          <a:effectRef idx="0">
            <a:schemeClr val="accent1"/>
          </a:effectRef>
          <a:fontRef idx="minor">
            <a:schemeClr val="tx1"/>
          </a:fontRef>
        </p:style>
      </p:cxnSp>
      <p:pic>
        <p:nvPicPr>
          <p:cNvPr id="4" name="Picture 3" descr="Common Directory.bmp"/>
          <p:cNvPicPr>
            <a:picLocks noChangeAspect="1"/>
          </p:cNvPicPr>
          <p:nvPr/>
        </p:nvPicPr>
        <p:blipFill>
          <a:blip r:embed="rId5" cstate="print"/>
          <a:stretch>
            <a:fillRect/>
          </a:stretch>
        </p:blipFill>
        <p:spPr>
          <a:xfrm>
            <a:off x="2537686" y="3404735"/>
            <a:ext cx="4494078" cy="2946588"/>
          </a:xfrm>
          <a:prstGeom prst="rect">
            <a:avLst/>
          </a:prstGeom>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Hot Add/Remove Storage</a:t>
            </a:r>
            <a:endParaRPr lang="en-US" dirty="0"/>
          </a:p>
        </p:txBody>
      </p:sp>
      <p:sp>
        <p:nvSpPr>
          <p:cNvPr id="7" name="Text Placeholder 2"/>
          <p:cNvSpPr>
            <a:spLocks noGrp="1"/>
          </p:cNvSpPr>
          <p:nvPr>
            <p:ph type="body" sz="quarter" idx="10"/>
          </p:nvPr>
        </p:nvSpPr>
        <p:spPr>
          <a:xfrm>
            <a:off x="381000" y="1411552"/>
            <a:ext cx="8382000" cy="2769989"/>
          </a:xfrm>
        </p:spPr>
        <p:txBody>
          <a:bodyPr/>
          <a:lstStyle/>
          <a:p>
            <a:r>
              <a:rPr lang="en-US" dirty="0" err="1" smtClean="0"/>
              <a:t>Hinzufügen</a:t>
            </a:r>
            <a:r>
              <a:rPr lang="en-US" dirty="0" smtClean="0"/>
              <a:t> und </a:t>
            </a:r>
            <a:r>
              <a:rPr lang="en-US" dirty="0" err="1" smtClean="0"/>
              <a:t>Entfernen</a:t>
            </a:r>
            <a:r>
              <a:rPr lang="en-US" dirty="0" smtClean="0"/>
              <a:t> von VM-</a:t>
            </a:r>
            <a:r>
              <a:rPr lang="en-US" dirty="0" err="1" smtClean="0"/>
              <a:t>Festplatten</a:t>
            </a:r>
            <a:endParaRPr lang="en-US" dirty="0" smtClean="0"/>
          </a:p>
          <a:p>
            <a:pPr lvl="1"/>
            <a:r>
              <a:rPr lang="en-US" dirty="0" smtClean="0"/>
              <a:t>VHD</a:t>
            </a:r>
          </a:p>
          <a:p>
            <a:pPr lvl="1"/>
            <a:r>
              <a:rPr lang="en-US" dirty="0" smtClean="0"/>
              <a:t>Pass-through Disks</a:t>
            </a:r>
          </a:p>
          <a:p>
            <a:pPr lvl="1"/>
            <a:r>
              <a:rPr lang="en-US" dirty="0" err="1" smtClean="0"/>
              <a:t>Über</a:t>
            </a:r>
            <a:r>
              <a:rPr lang="en-US" dirty="0" smtClean="0"/>
              <a:t> </a:t>
            </a:r>
            <a:r>
              <a:rPr lang="en-US" dirty="0" err="1" smtClean="0"/>
              <a:t>virtuellen</a:t>
            </a:r>
            <a:r>
              <a:rPr lang="en-US" dirty="0" smtClean="0"/>
              <a:t> SCSI-Controller </a:t>
            </a:r>
            <a:r>
              <a:rPr lang="en-US" dirty="0" err="1" smtClean="0"/>
              <a:t>angebunden</a:t>
            </a:r>
            <a:r>
              <a:rPr lang="en-US" dirty="0" smtClean="0"/>
              <a:t> (</a:t>
            </a:r>
            <a:r>
              <a:rPr lang="en-US" dirty="0" err="1" smtClean="0"/>
              <a:t>kein</a:t>
            </a:r>
            <a:r>
              <a:rPr lang="en-US" dirty="0" smtClean="0"/>
              <a:t> IDE)</a:t>
            </a:r>
          </a:p>
          <a:p>
            <a:r>
              <a:rPr lang="en-US" dirty="0" err="1" smtClean="0"/>
              <a:t>Vorteile</a:t>
            </a:r>
            <a:endParaRPr lang="en-US" dirty="0" smtClean="0"/>
          </a:p>
          <a:p>
            <a:pPr lvl="1"/>
            <a:r>
              <a:rPr lang="en-US" dirty="0" err="1" smtClean="0"/>
              <a:t>Erweitern</a:t>
            </a:r>
            <a:r>
              <a:rPr lang="en-US" dirty="0" smtClean="0"/>
              <a:t> </a:t>
            </a:r>
            <a:r>
              <a:rPr lang="en-US" dirty="0" err="1" smtClean="0"/>
              <a:t>der</a:t>
            </a:r>
            <a:r>
              <a:rPr lang="en-US" dirty="0" smtClean="0"/>
              <a:t> </a:t>
            </a:r>
            <a:r>
              <a:rPr lang="en-US" dirty="0" err="1" smtClean="0"/>
              <a:t>Speicherkapazität</a:t>
            </a:r>
            <a:r>
              <a:rPr lang="en-US" dirty="0" smtClean="0"/>
              <a:t> </a:t>
            </a:r>
            <a:r>
              <a:rPr lang="en-US" dirty="0" err="1" smtClean="0"/>
              <a:t>ohne</a:t>
            </a:r>
            <a:r>
              <a:rPr lang="en-US" dirty="0" smtClean="0"/>
              <a:t> Downtime</a:t>
            </a:r>
          </a:p>
          <a:p>
            <a:pPr lvl="1"/>
            <a:r>
              <a:rPr lang="en-US" dirty="0" err="1" smtClean="0"/>
              <a:t>Erweiterte</a:t>
            </a:r>
            <a:r>
              <a:rPr lang="en-US" dirty="0" smtClean="0"/>
              <a:t> Backup-</a:t>
            </a:r>
            <a:r>
              <a:rPr lang="en-US" dirty="0" err="1" smtClean="0"/>
              <a:t>Szenarien</a:t>
            </a:r>
            <a:endParaRPr lang="en-US" dirty="0" smtClean="0"/>
          </a:p>
          <a:p>
            <a:pPr lvl="1"/>
            <a:r>
              <a:rPr lang="en-US" dirty="0" err="1" smtClean="0"/>
              <a:t>Neue</a:t>
            </a:r>
            <a:r>
              <a:rPr lang="en-US" dirty="0" smtClean="0"/>
              <a:t> </a:t>
            </a:r>
            <a:r>
              <a:rPr lang="en-US" dirty="0" err="1" smtClean="0"/>
              <a:t>Szenarien</a:t>
            </a:r>
            <a:r>
              <a:rPr lang="en-US" dirty="0" smtClean="0"/>
              <a:t> </a:t>
            </a:r>
            <a:r>
              <a:rPr lang="en-US" dirty="0" err="1" smtClean="0"/>
              <a:t>für</a:t>
            </a:r>
            <a:r>
              <a:rPr lang="en-US" dirty="0" smtClean="0"/>
              <a:t> </a:t>
            </a:r>
            <a:r>
              <a:rPr lang="en-US" dirty="0" err="1" smtClean="0"/>
              <a:t>Datenbanken</a:t>
            </a:r>
            <a:r>
              <a:rPr lang="en-US" dirty="0" smtClean="0"/>
              <a:t> </a:t>
            </a:r>
            <a:r>
              <a:rPr lang="en-US" dirty="0" err="1" smtClean="0"/>
              <a:t>wie</a:t>
            </a:r>
            <a:r>
              <a:rPr lang="en-US" dirty="0" smtClean="0"/>
              <a:t> Exchange </a:t>
            </a:r>
            <a:r>
              <a:rPr lang="en-US" dirty="0" err="1" smtClean="0"/>
              <a:t>oder</a:t>
            </a:r>
            <a:r>
              <a:rPr lang="en-US" dirty="0" smtClean="0"/>
              <a:t> SQL</a:t>
            </a:r>
          </a:p>
        </p:txBody>
      </p:sp>
      <p:pic>
        <p:nvPicPr>
          <p:cNvPr id="5122" name="Picture 2" descr="\\eventsql\dvd\Online_ART\DVD_ART35\Artwork_Imagery\Icons - Illustrations\_VIRTUALIZATION ICONS\Server Virtual Database.png"/>
          <p:cNvPicPr>
            <a:picLocks noChangeAspect="1" noChangeArrowheads="1"/>
          </p:cNvPicPr>
          <p:nvPr/>
        </p:nvPicPr>
        <p:blipFill>
          <a:blip r:embed="rId3" cstate="print"/>
          <a:srcRect/>
          <a:stretch>
            <a:fillRect/>
          </a:stretch>
        </p:blipFill>
        <p:spPr bwMode="auto">
          <a:xfrm>
            <a:off x="7185025" y="4876800"/>
            <a:ext cx="1785938" cy="1352550"/>
          </a:xfrm>
          <a:prstGeom prst="rect">
            <a:avLst/>
          </a:prstGeom>
          <a:noFill/>
        </p:spPr>
      </p:pic>
      <p:pic>
        <p:nvPicPr>
          <p:cNvPr id="5123" name="Picture 3" descr="\\eventsql\dvd\Online_ART\DVD_ART35\Artwork_Imagery\Icons - Illustrations\_VIRTUALIZATION ICONS\Server Virtual Database.png"/>
          <p:cNvPicPr>
            <a:picLocks noChangeAspect="1" noChangeArrowheads="1"/>
          </p:cNvPicPr>
          <p:nvPr/>
        </p:nvPicPr>
        <p:blipFill>
          <a:blip r:embed="rId3" cstate="print"/>
          <a:srcRect/>
          <a:stretch>
            <a:fillRect/>
          </a:stretch>
        </p:blipFill>
        <p:spPr bwMode="auto">
          <a:xfrm>
            <a:off x="6565900" y="4143375"/>
            <a:ext cx="1785938" cy="1352550"/>
          </a:xfrm>
          <a:prstGeom prst="rect">
            <a:avLst/>
          </a:prstGeom>
          <a:noFill/>
        </p:spPr>
      </p:pic>
    </p:spTree>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30188"/>
            <a:ext cx="8382000" cy="664797"/>
          </a:xfrm>
        </p:spPr>
        <p:txBody>
          <a:bodyPr/>
          <a:lstStyle/>
          <a:p>
            <a:r>
              <a:rPr dirty="0" smtClean="0"/>
              <a:t>Windows Server 2008: </a:t>
            </a:r>
            <a:r>
              <a:rPr sz="4000" dirty="0" smtClean="0"/>
              <a:t>16 LP Server</a:t>
            </a:r>
            <a:endParaRPr lang="en-US" dirty="0"/>
          </a:p>
        </p:txBody>
      </p:sp>
      <p:pic>
        <p:nvPicPr>
          <p:cNvPr id="1026" name="Picture 2"/>
          <p:cNvPicPr>
            <a:picLocks noChangeAspect="1" noChangeArrowheads="1"/>
          </p:cNvPicPr>
          <p:nvPr/>
        </p:nvPicPr>
        <p:blipFill>
          <a:blip r:embed="rId3" cstate="print"/>
          <a:srcRect/>
          <a:stretch>
            <a:fillRect/>
          </a:stretch>
        </p:blipFill>
        <p:spPr bwMode="auto">
          <a:xfrm>
            <a:off x="647701" y="1219200"/>
            <a:ext cx="3303270" cy="1836420"/>
          </a:xfrm>
          <a:prstGeom prst="rect">
            <a:avLst/>
          </a:prstGeom>
          <a:noFill/>
          <a:ln w="9525">
            <a:noFill/>
            <a:miter lim="800000"/>
            <a:headEnd/>
            <a:tailEnd/>
          </a:ln>
          <a:effectLst/>
        </p:spPr>
      </p:pic>
      <p:pic>
        <p:nvPicPr>
          <p:cNvPr id="11" name="Picture 2"/>
          <p:cNvPicPr>
            <a:picLocks noChangeAspect="1" noChangeArrowheads="1"/>
          </p:cNvPicPr>
          <p:nvPr/>
        </p:nvPicPr>
        <p:blipFill>
          <a:blip r:embed="rId3" cstate="print"/>
          <a:srcRect/>
          <a:stretch>
            <a:fillRect/>
          </a:stretch>
        </p:blipFill>
        <p:spPr bwMode="auto">
          <a:xfrm>
            <a:off x="647701" y="3809998"/>
            <a:ext cx="3303270" cy="1836420"/>
          </a:xfrm>
          <a:prstGeom prst="rect">
            <a:avLst/>
          </a:prstGeom>
          <a:noFill/>
          <a:ln w="9525">
            <a:noFill/>
            <a:miter lim="800000"/>
            <a:headEnd/>
            <a:tailEnd/>
          </a:ln>
          <a:effectLst/>
        </p:spPr>
      </p:pic>
      <p:pic>
        <p:nvPicPr>
          <p:cNvPr id="12" name="Picture 2"/>
          <p:cNvPicPr>
            <a:picLocks noChangeAspect="1" noChangeArrowheads="1"/>
          </p:cNvPicPr>
          <p:nvPr/>
        </p:nvPicPr>
        <p:blipFill>
          <a:blip r:embed="rId3" cstate="print"/>
          <a:srcRect/>
          <a:stretch>
            <a:fillRect/>
          </a:stretch>
        </p:blipFill>
        <p:spPr bwMode="auto">
          <a:xfrm>
            <a:off x="5219701" y="1219200"/>
            <a:ext cx="3303270" cy="1836420"/>
          </a:xfrm>
          <a:prstGeom prst="rect">
            <a:avLst/>
          </a:prstGeom>
          <a:noFill/>
          <a:ln w="9525">
            <a:noFill/>
            <a:miter lim="800000"/>
            <a:headEnd/>
            <a:tailEnd/>
          </a:ln>
          <a:effectLst/>
        </p:spPr>
      </p:pic>
      <p:pic>
        <p:nvPicPr>
          <p:cNvPr id="13" name="Picture 2"/>
          <p:cNvPicPr>
            <a:picLocks noChangeAspect="1" noChangeArrowheads="1"/>
          </p:cNvPicPr>
          <p:nvPr/>
        </p:nvPicPr>
        <p:blipFill>
          <a:blip r:embed="rId3" cstate="print"/>
          <a:srcRect/>
          <a:stretch>
            <a:fillRect/>
          </a:stretch>
        </p:blipFill>
        <p:spPr bwMode="auto">
          <a:xfrm>
            <a:off x="5219701" y="3809998"/>
            <a:ext cx="3303270" cy="1836420"/>
          </a:xfrm>
          <a:prstGeom prst="rect">
            <a:avLst/>
          </a:prstGeom>
          <a:noFill/>
          <a:ln w="9525">
            <a:noFill/>
            <a:miter lim="800000"/>
            <a:headEnd/>
            <a:tailEnd/>
          </a:ln>
          <a:effectLst/>
        </p:spPr>
      </p:pic>
      <p:pic>
        <p:nvPicPr>
          <p:cNvPr id="3" name="Picture 2"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706458" y="1646241"/>
            <a:ext cx="893142" cy="676715"/>
          </a:xfrm>
          <a:prstGeom prst="rect">
            <a:avLst/>
          </a:prstGeom>
          <a:noFill/>
        </p:spPr>
      </p:pic>
      <p:pic>
        <p:nvPicPr>
          <p:cNvPr id="9" name="Picture 8"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706458" y="4246566"/>
            <a:ext cx="893142" cy="676715"/>
          </a:xfrm>
          <a:prstGeom prst="rect">
            <a:avLst/>
          </a:prstGeom>
          <a:noFill/>
        </p:spPr>
      </p:pic>
      <p:pic>
        <p:nvPicPr>
          <p:cNvPr id="10" name="Picture 9"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5240358" y="4246566"/>
            <a:ext cx="893142" cy="676715"/>
          </a:xfrm>
          <a:prstGeom prst="rect">
            <a:avLst/>
          </a:prstGeom>
          <a:noFill/>
        </p:spPr>
      </p:pic>
      <p:pic>
        <p:nvPicPr>
          <p:cNvPr id="14" name="Picture 13"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5240358" y="1646241"/>
            <a:ext cx="893142" cy="676715"/>
          </a:xfrm>
          <a:prstGeom prst="rect">
            <a:avLst/>
          </a:prstGeom>
          <a:noFill/>
        </p:spPr>
      </p:pic>
      <p:pic>
        <p:nvPicPr>
          <p:cNvPr id="17" name="Picture 16"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3125808" y="4256091"/>
            <a:ext cx="893142" cy="676715"/>
          </a:xfrm>
          <a:prstGeom prst="rect">
            <a:avLst/>
          </a:prstGeom>
          <a:noFill/>
        </p:spPr>
      </p:pic>
      <p:pic>
        <p:nvPicPr>
          <p:cNvPr id="18" name="Picture 17"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7783533" y="4256091"/>
            <a:ext cx="893142" cy="676715"/>
          </a:xfrm>
          <a:prstGeom prst="rect">
            <a:avLst/>
          </a:prstGeom>
          <a:noFill/>
        </p:spPr>
      </p:pic>
      <p:pic>
        <p:nvPicPr>
          <p:cNvPr id="19" name="Picture 18"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7783533" y="1655766"/>
            <a:ext cx="893142" cy="676715"/>
          </a:xfrm>
          <a:prstGeom prst="rect">
            <a:avLst/>
          </a:prstGeom>
          <a:noFill/>
        </p:spPr>
      </p:pic>
      <p:pic>
        <p:nvPicPr>
          <p:cNvPr id="20" name="Picture 19"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611208" y="2455866"/>
            <a:ext cx="893142" cy="676715"/>
          </a:xfrm>
          <a:prstGeom prst="rect">
            <a:avLst/>
          </a:prstGeom>
          <a:noFill/>
        </p:spPr>
      </p:pic>
      <p:pic>
        <p:nvPicPr>
          <p:cNvPr id="21" name="Picture 20"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611208" y="5056191"/>
            <a:ext cx="893142" cy="676715"/>
          </a:xfrm>
          <a:prstGeom prst="rect">
            <a:avLst/>
          </a:prstGeom>
          <a:noFill/>
        </p:spPr>
      </p:pic>
      <p:pic>
        <p:nvPicPr>
          <p:cNvPr id="22" name="Picture 21"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5145108" y="5056191"/>
            <a:ext cx="893142" cy="676715"/>
          </a:xfrm>
          <a:prstGeom prst="rect">
            <a:avLst/>
          </a:prstGeom>
          <a:noFill/>
        </p:spPr>
      </p:pic>
      <p:pic>
        <p:nvPicPr>
          <p:cNvPr id="23" name="Picture 22"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5145108" y="2455866"/>
            <a:ext cx="893142" cy="676715"/>
          </a:xfrm>
          <a:prstGeom prst="rect">
            <a:avLst/>
          </a:prstGeom>
          <a:noFill/>
        </p:spPr>
      </p:pic>
      <p:pic>
        <p:nvPicPr>
          <p:cNvPr id="25" name="Picture 24"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3078183" y="5056191"/>
            <a:ext cx="893142" cy="676715"/>
          </a:xfrm>
          <a:prstGeom prst="rect">
            <a:avLst/>
          </a:prstGeom>
          <a:noFill/>
        </p:spPr>
      </p:pic>
      <p:pic>
        <p:nvPicPr>
          <p:cNvPr id="26" name="Picture 25"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7735908" y="5056191"/>
            <a:ext cx="893142" cy="676715"/>
          </a:xfrm>
          <a:prstGeom prst="rect">
            <a:avLst/>
          </a:prstGeom>
          <a:noFill/>
        </p:spPr>
      </p:pic>
      <p:pic>
        <p:nvPicPr>
          <p:cNvPr id="27" name="Picture 26"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7735908" y="2455866"/>
            <a:ext cx="893142" cy="676715"/>
          </a:xfrm>
          <a:prstGeom prst="rect">
            <a:avLst/>
          </a:prstGeom>
          <a:noFill/>
        </p:spPr>
      </p:pic>
      <p:pic>
        <p:nvPicPr>
          <p:cNvPr id="28" name="Picture 27"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3163908" y="1636716"/>
            <a:ext cx="893142" cy="676715"/>
          </a:xfrm>
          <a:prstGeom prst="rect">
            <a:avLst/>
          </a:prstGeom>
          <a:noFill/>
        </p:spPr>
      </p:pic>
      <p:pic>
        <p:nvPicPr>
          <p:cNvPr id="29" name="Picture 28"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3116283" y="2436816"/>
            <a:ext cx="893142" cy="676715"/>
          </a:xfrm>
          <a:prstGeom prst="rect">
            <a:avLst/>
          </a:prstGeom>
          <a:noFill/>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6" presetClass="emph" presetSubtype="0" repeatCount="indefinite" autoRev="1" fill="hold" nodeType="withEffect">
                                  <p:stCondLst>
                                    <p:cond delay="0"/>
                                  </p:stCondLst>
                                  <p:childTnLst>
                                    <p:animScale>
                                      <p:cBhvr>
                                        <p:cTn id="11" dur="500" fill="hold"/>
                                        <p:tgtEl>
                                          <p:spTgt spid="3"/>
                                        </p:tgtEl>
                                      </p:cBhvr>
                                      <p:by x="150000" y="150000"/>
                                    </p:animScale>
                                  </p:childTnLst>
                                </p:cTn>
                              </p:par>
                              <p:par>
                                <p:cTn id="12" presetID="53" presetClass="entr" presetSubtype="0" fill="hold" nodeType="withEffect">
                                  <p:stCondLst>
                                    <p:cond delay="200"/>
                                  </p:stCondLst>
                                  <p:childTnLst>
                                    <p:set>
                                      <p:cBhvr>
                                        <p:cTn id="13" dur="1" fill="hold">
                                          <p:stCondLst>
                                            <p:cond delay="0"/>
                                          </p:stCondLst>
                                        </p:cTn>
                                        <p:tgtEl>
                                          <p:spTgt spid="28"/>
                                        </p:tgtEl>
                                        <p:attrNameLst>
                                          <p:attrName>style.visibility</p:attrName>
                                        </p:attrNameLst>
                                      </p:cBhvr>
                                      <p:to>
                                        <p:strVal val="visible"/>
                                      </p:to>
                                    </p:set>
                                    <p:anim calcmode="lin" valueType="num">
                                      <p:cBhvr>
                                        <p:cTn id="14" dur="500" fill="hold"/>
                                        <p:tgtEl>
                                          <p:spTgt spid="28"/>
                                        </p:tgtEl>
                                        <p:attrNameLst>
                                          <p:attrName>ppt_w</p:attrName>
                                        </p:attrNameLst>
                                      </p:cBhvr>
                                      <p:tavLst>
                                        <p:tav tm="0">
                                          <p:val>
                                            <p:fltVal val="0"/>
                                          </p:val>
                                        </p:tav>
                                        <p:tav tm="100000">
                                          <p:val>
                                            <p:strVal val="#ppt_w"/>
                                          </p:val>
                                        </p:tav>
                                      </p:tavLst>
                                    </p:anim>
                                    <p:anim calcmode="lin" valueType="num">
                                      <p:cBhvr>
                                        <p:cTn id="15" dur="500" fill="hold"/>
                                        <p:tgtEl>
                                          <p:spTgt spid="28"/>
                                        </p:tgtEl>
                                        <p:attrNameLst>
                                          <p:attrName>ppt_h</p:attrName>
                                        </p:attrNameLst>
                                      </p:cBhvr>
                                      <p:tavLst>
                                        <p:tav tm="0">
                                          <p:val>
                                            <p:fltVal val="0"/>
                                          </p:val>
                                        </p:tav>
                                        <p:tav tm="100000">
                                          <p:val>
                                            <p:strVal val="#ppt_h"/>
                                          </p:val>
                                        </p:tav>
                                      </p:tavLst>
                                    </p:anim>
                                    <p:animEffect transition="in" filter="fade">
                                      <p:cBhvr>
                                        <p:cTn id="16" dur="500"/>
                                        <p:tgtEl>
                                          <p:spTgt spid="28"/>
                                        </p:tgtEl>
                                      </p:cBhvr>
                                    </p:animEffect>
                                  </p:childTnLst>
                                </p:cTn>
                              </p:par>
                              <p:par>
                                <p:cTn id="17" presetID="6" presetClass="emph" presetSubtype="0" repeatCount="indefinite" autoRev="1" fill="hold" nodeType="withEffect">
                                  <p:stCondLst>
                                    <p:cond delay="400"/>
                                  </p:stCondLst>
                                  <p:childTnLst>
                                    <p:animScale>
                                      <p:cBhvr>
                                        <p:cTn id="18" dur="1000" fill="hold"/>
                                        <p:tgtEl>
                                          <p:spTgt spid="28"/>
                                        </p:tgtEl>
                                      </p:cBhvr>
                                      <p:by x="150000" y="150000"/>
                                    </p:animScale>
                                  </p:childTnLst>
                                </p:cTn>
                              </p:par>
                              <p:par>
                                <p:cTn id="19" presetID="53" presetClass="entr" presetSubtype="0" fill="hold" nodeType="withEffect">
                                  <p:stCondLst>
                                    <p:cond delay="70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par>
                                <p:cTn id="24" presetID="6" presetClass="emph" presetSubtype="0" repeatCount="indefinite" autoRev="1" fill="hold" nodeType="withEffect">
                                  <p:stCondLst>
                                    <p:cond delay="700"/>
                                  </p:stCondLst>
                                  <p:childTnLst>
                                    <p:animScale>
                                      <p:cBhvr>
                                        <p:cTn id="25" dur="1000" fill="hold"/>
                                        <p:tgtEl>
                                          <p:spTgt spid="20"/>
                                        </p:tgtEl>
                                      </p:cBhvr>
                                      <p:by x="150000" y="150000"/>
                                    </p:animScale>
                                  </p:childTnLst>
                                </p:cTn>
                              </p:par>
                              <p:par>
                                <p:cTn id="26" presetID="53" presetClass="entr" presetSubtype="0" fill="hold" nodeType="withEffect">
                                  <p:stCondLst>
                                    <p:cond delay="900"/>
                                  </p:stCondLst>
                                  <p:childTnLst>
                                    <p:set>
                                      <p:cBhvr>
                                        <p:cTn id="27" dur="1" fill="hold">
                                          <p:stCondLst>
                                            <p:cond delay="0"/>
                                          </p:stCondLst>
                                        </p:cTn>
                                        <p:tgtEl>
                                          <p:spTgt spid="29"/>
                                        </p:tgtEl>
                                        <p:attrNameLst>
                                          <p:attrName>style.visibility</p:attrName>
                                        </p:attrNameLst>
                                      </p:cBhvr>
                                      <p:to>
                                        <p:strVal val="visible"/>
                                      </p:to>
                                    </p:set>
                                    <p:anim calcmode="lin" valueType="num">
                                      <p:cBhvr>
                                        <p:cTn id="28" dur="800" fill="hold"/>
                                        <p:tgtEl>
                                          <p:spTgt spid="29"/>
                                        </p:tgtEl>
                                        <p:attrNameLst>
                                          <p:attrName>ppt_w</p:attrName>
                                        </p:attrNameLst>
                                      </p:cBhvr>
                                      <p:tavLst>
                                        <p:tav tm="0">
                                          <p:val>
                                            <p:fltVal val="0"/>
                                          </p:val>
                                        </p:tav>
                                        <p:tav tm="100000">
                                          <p:val>
                                            <p:strVal val="#ppt_w"/>
                                          </p:val>
                                        </p:tav>
                                      </p:tavLst>
                                    </p:anim>
                                    <p:anim calcmode="lin" valueType="num">
                                      <p:cBhvr>
                                        <p:cTn id="29" dur="800" fill="hold"/>
                                        <p:tgtEl>
                                          <p:spTgt spid="29"/>
                                        </p:tgtEl>
                                        <p:attrNameLst>
                                          <p:attrName>ppt_h</p:attrName>
                                        </p:attrNameLst>
                                      </p:cBhvr>
                                      <p:tavLst>
                                        <p:tav tm="0">
                                          <p:val>
                                            <p:fltVal val="0"/>
                                          </p:val>
                                        </p:tav>
                                        <p:tav tm="100000">
                                          <p:val>
                                            <p:strVal val="#ppt_h"/>
                                          </p:val>
                                        </p:tav>
                                      </p:tavLst>
                                    </p:anim>
                                    <p:animEffect transition="in" filter="fade">
                                      <p:cBhvr>
                                        <p:cTn id="30" dur="800"/>
                                        <p:tgtEl>
                                          <p:spTgt spid="29"/>
                                        </p:tgtEl>
                                      </p:cBhvr>
                                    </p:animEffect>
                                  </p:childTnLst>
                                </p:cTn>
                              </p:par>
                              <p:par>
                                <p:cTn id="31" presetID="6" presetClass="emph" presetSubtype="0" repeatCount="indefinite" autoRev="1" fill="hold" nodeType="withEffect">
                                  <p:stCondLst>
                                    <p:cond delay="1000"/>
                                  </p:stCondLst>
                                  <p:childTnLst>
                                    <p:animScale>
                                      <p:cBhvr>
                                        <p:cTn id="32" dur="500" fill="hold"/>
                                        <p:tgtEl>
                                          <p:spTgt spid="29"/>
                                        </p:tgtEl>
                                      </p:cBhvr>
                                      <p:by x="150000" y="150000"/>
                                    </p:animScale>
                                  </p:childTnLst>
                                </p:cTn>
                              </p:par>
                              <p:par>
                                <p:cTn id="33" presetID="53" presetClass="entr" presetSubtype="0" fill="hold" nodeType="withEffect">
                                  <p:stCondLst>
                                    <p:cond delay="1100"/>
                                  </p:stCondLst>
                                  <p:childTnLst>
                                    <p:set>
                                      <p:cBhvr>
                                        <p:cTn id="34" dur="1" fill="hold">
                                          <p:stCondLst>
                                            <p:cond delay="0"/>
                                          </p:stCondLst>
                                        </p:cTn>
                                        <p:tgtEl>
                                          <p:spTgt spid="14"/>
                                        </p:tgtEl>
                                        <p:attrNameLst>
                                          <p:attrName>style.visibility</p:attrName>
                                        </p:attrNameLst>
                                      </p:cBhvr>
                                      <p:to>
                                        <p:strVal val="visible"/>
                                      </p:to>
                                    </p:set>
                                    <p:anim calcmode="lin" valueType="num">
                                      <p:cBhvr>
                                        <p:cTn id="35" dur="500" fill="hold"/>
                                        <p:tgtEl>
                                          <p:spTgt spid="14"/>
                                        </p:tgtEl>
                                        <p:attrNameLst>
                                          <p:attrName>ppt_w</p:attrName>
                                        </p:attrNameLst>
                                      </p:cBhvr>
                                      <p:tavLst>
                                        <p:tav tm="0">
                                          <p:val>
                                            <p:fltVal val="0"/>
                                          </p:val>
                                        </p:tav>
                                        <p:tav tm="100000">
                                          <p:val>
                                            <p:strVal val="#ppt_w"/>
                                          </p:val>
                                        </p:tav>
                                      </p:tavLst>
                                    </p:anim>
                                    <p:anim calcmode="lin" valueType="num">
                                      <p:cBhvr>
                                        <p:cTn id="36" dur="500" fill="hold"/>
                                        <p:tgtEl>
                                          <p:spTgt spid="14"/>
                                        </p:tgtEl>
                                        <p:attrNameLst>
                                          <p:attrName>ppt_h</p:attrName>
                                        </p:attrNameLst>
                                      </p:cBhvr>
                                      <p:tavLst>
                                        <p:tav tm="0">
                                          <p:val>
                                            <p:fltVal val="0"/>
                                          </p:val>
                                        </p:tav>
                                        <p:tav tm="100000">
                                          <p:val>
                                            <p:strVal val="#ppt_h"/>
                                          </p:val>
                                        </p:tav>
                                      </p:tavLst>
                                    </p:anim>
                                    <p:animEffect transition="in" filter="fade">
                                      <p:cBhvr>
                                        <p:cTn id="37" dur="500"/>
                                        <p:tgtEl>
                                          <p:spTgt spid="14"/>
                                        </p:tgtEl>
                                      </p:cBhvr>
                                    </p:animEffect>
                                  </p:childTnLst>
                                </p:cTn>
                              </p:par>
                              <p:par>
                                <p:cTn id="38" presetID="6" presetClass="emph" presetSubtype="0" repeatCount="indefinite" autoRev="1" fill="hold" nodeType="withEffect">
                                  <p:stCondLst>
                                    <p:cond delay="1100"/>
                                  </p:stCondLst>
                                  <p:childTnLst>
                                    <p:animScale>
                                      <p:cBhvr>
                                        <p:cTn id="39" dur="500" fill="hold"/>
                                        <p:tgtEl>
                                          <p:spTgt spid="14"/>
                                        </p:tgtEl>
                                      </p:cBhvr>
                                      <p:by x="150000" y="150000"/>
                                    </p:animScale>
                                  </p:childTnLst>
                                </p:cTn>
                              </p:par>
                              <p:par>
                                <p:cTn id="40" presetID="53" presetClass="entr" presetSubtype="0" fill="hold" nodeType="withEffect">
                                  <p:stCondLst>
                                    <p:cond delay="1200"/>
                                  </p:stCondLst>
                                  <p:childTnLst>
                                    <p:set>
                                      <p:cBhvr>
                                        <p:cTn id="41" dur="1" fill="hold">
                                          <p:stCondLst>
                                            <p:cond delay="0"/>
                                          </p:stCondLst>
                                        </p:cTn>
                                        <p:tgtEl>
                                          <p:spTgt spid="19"/>
                                        </p:tgtEl>
                                        <p:attrNameLst>
                                          <p:attrName>style.visibility</p:attrName>
                                        </p:attrNameLst>
                                      </p:cBhvr>
                                      <p:to>
                                        <p:strVal val="visible"/>
                                      </p:to>
                                    </p:set>
                                    <p:anim calcmode="lin" valueType="num">
                                      <p:cBhvr>
                                        <p:cTn id="42" dur="500" fill="hold"/>
                                        <p:tgtEl>
                                          <p:spTgt spid="19"/>
                                        </p:tgtEl>
                                        <p:attrNameLst>
                                          <p:attrName>ppt_w</p:attrName>
                                        </p:attrNameLst>
                                      </p:cBhvr>
                                      <p:tavLst>
                                        <p:tav tm="0">
                                          <p:val>
                                            <p:fltVal val="0"/>
                                          </p:val>
                                        </p:tav>
                                        <p:tav tm="100000">
                                          <p:val>
                                            <p:strVal val="#ppt_w"/>
                                          </p:val>
                                        </p:tav>
                                      </p:tavLst>
                                    </p:anim>
                                    <p:anim calcmode="lin" valueType="num">
                                      <p:cBhvr>
                                        <p:cTn id="43" dur="500" fill="hold"/>
                                        <p:tgtEl>
                                          <p:spTgt spid="19"/>
                                        </p:tgtEl>
                                        <p:attrNameLst>
                                          <p:attrName>ppt_h</p:attrName>
                                        </p:attrNameLst>
                                      </p:cBhvr>
                                      <p:tavLst>
                                        <p:tav tm="0">
                                          <p:val>
                                            <p:fltVal val="0"/>
                                          </p:val>
                                        </p:tav>
                                        <p:tav tm="100000">
                                          <p:val>
                                            <p:strVal val="#ppt_h"/>
                                          </p:val>
                                        </p:tav>
                                      </p:tavLst>
                                    </p:anim>
                                    <p:animEffect transition="in" filter="fade">
                                      <p:cBhvr>
                                        <p:cTn id="44" dur="500"/>
                                        <p:tgtEl>
                                          <p:spTgt spid="19"/>
                                        </p:tgtEl>
                                      </p:cBhvr>
                                    </p:animEffect>
                                  </p:childTnLst>
                                </p:cTn>
                              </p:par>
                              <p:par>
                                <p:cTn id="45" presetID="6" presetClass="emph" presetSubtype="0" repeatCount="indefinite" autoRev="1" fill="hold" nodeType="withEffect">
                                  <p:stCondLst>
                                    <p:cond delay="1400"/>
                                  </p:stCondLst>
                                  <p:childTnLst>
                                    <p:animScale>
                                      <p:cBhvr>
                                        <p:cTn id="46" dur="450" fill="hold"/>
                                        <p:tgtEl>
                                          <p:spTgt spid="19"/>
                                        </p:tgtEl>
                                      </p:cBhvr>
                                      <p:by x="150000" y="150000"/>
                                    </p:animScale>
                                  </p:childTnLst>
                                </p:cTn>
                              </p:par>
                              <p:par>
                                <p:cTn id="47" presetID="53" presetClass="entr" presetSubtype="0" fill="hold" nodeType="withEffect">
                                  <p:stCondLst>
                                    <p:cond delay="1400"/>
                                  </p:stCondLst>
                                  <p:childTnLst>
                                    <p:set>
                                      <p:cBhvr>
                                        <p:cTn id="48" dur="1" fill="hold">
                                          <p:stCondLst>
                                            <p:cond delay="0"/>
                                          </p:stCondLst>
                                        </p:cTn>
                                        <p:tgtEl>
                                          <p:spTgt spid="23"/>
                                        </p:tgtEl>
                                        <p:attrNameLst>
                                          <p:attrName>style.visibility</p:attrName>
                                        </p:attrNameLst>
                                      </p:cBhvr>
                                      <p:to>
                                        <p:strVal val="visible"/>
                                      </p:to>
                                    </p:set>
                                    <p:anim calcmode="lin" valueType="num">
                                      <p:cBhvr>
                                        <p:cTn id="49" dur="500" fill="hold"/>
                                        <p:tgtEl>
                                          <p:spTgt spid="23"/>
                                        </p:tgtEl>
                                        <p:attrNameLst>
                                          <p:attrName>ppt_w</p:attrName>
                                        </p:attrNameLst>
                                      </p:cBhvr>
                                      <p:tavLst>
                                        <p:tav tm="0">
                                          <p:val>
                                            <p:fltVal val="0"/>
                                          </p:val>
                                        </p:tav>
                                        <p:tav tm="100000">
                                          <p:val>
                                            <p:strVal val="#ppt_w"/>
                                          </p:val>
                                        </p:tav>
                                      </p:tavLst>
                                    </p:anim>
                                    <p:anim calcmode="lin" valueType="num">
                                      <p:cBhvr>
                                        <p:cTn id="50" dur="500" fill="hold"/>
                                        <p:tgtEl>
                                          <p:spTgt spid="23"/>
                                        </p:tgtEl>
                                        <p:attrNameLst>
                                          <p:attrName>ppt_h</p:attrName>
                                        </p:attrNameLst>
                                      </p:cBhvr>
                                      <p:tavLst>
                                        <p:tav tm="0">
                                          <p:val>
                                            <p:fltVal val="0"/>
                                          </p:val>
                                        </p:tav>
                                        <p:tav tm="100000">
                                          <p:val>
                                            <p:strVal val="#ppt_h"/>
                                          </p:val>
                                        </p:tav>
                                      </p:tavLst>
                                    </p:anim>
                                    <p:animEffect transition="in" filter="fade">
                                      <p:cBhvr>
                                        <p:cTn id="51" dur="500"/>
                                        <p:tgtEl>
                                          <p:spTgt spid="23"/>
                                        </p:tgtEl>
                                      </p:cBhvr>
                                    </p:animEffect>
                                  </p:childTnLst>
                                </p:cTn>
                              </p:par>
                              <p:par>
                                <p:cTn id="52" presetID="6" presetClass="emph" presetSubtype="0" repeatCount="indefinite" autoRev="1" fill="hold" nodeType="withEffect">
                                  <p:stCondLst>
                                    <p:cond delay="1500"/>
                                  </p:stCondLst>
                                  <p:childTnLst>
                                    <p:animScale>
                                      <p:cBhvr>
                                        <p:cTn id="53" dur="500" fill="hold"/>
                                        <p:tgtEl>
                                          <p:spTgt spid="23"/>
                                        </p:tgtEl>
                                      </p:cBhvr>
                                      <p:by x="150000" y="150000"/>
                                    </p:animScale>
                                  </p:childTnLst>
                                </p:cTn>
                              </p:par>
                              <p:par>
                                <p:cTn id="54" presetID="53" presetClass="entr" presetSubtype="0" fill="hold" nodeType="withEffect">
                                  <p:stCondLst>
                                    <p:cond delay="1400"/>
                                  </p:stCondLst>
                                  <p:childTnLst>
                                    <p:set>
                                      <p:cBhvr>
                                        <p:cTn id="55" dur="1" fill="hold">
                                          <p:stCondLst>
                                            <p:cond delay="0"/>
                                          </p:stCondLst>
                                        </p:cTn>
                                        <p:tgtEl>
                                          <p:spTgt spid="27"/>
                                        </p:tgtEl>
                                        <p:attrNameLst>
                                          <p:attrName>style.visibility</p:attrName>
                                        </p:attrNameLst>
                                      </p:cBhvr>
                                      <p:to>
                                        <p:strVal val="visible"/>
                                      </p:to>
                                    </p:set>
                                    <p:anim calcmode="lin" valueType="num">
                                      <p:cBhvr>
                                        <p:cTn id="56" dur="500" fill="hold"/>
                                        <p:tgtEl>
                                          <p:spTgt spid="27"/>
                                        </p:tgtEl>
                                        <p:attrNameLst>
                                          <p:attrName>ppt_w</p:attrName>
                                        </p:attrNameLst>
                                      </p:cBhvr>
                                      <p:tavLst>
                                        <p:tav tm="0">
                                          <p:val>
                                            <p:fltVal val="0"/>
                                          </p:val>
                                        </p:tav>
                                        <p:tav tm="100000">
                                          <p:val>
                                            <p:strVal val="#ppt_w"/>
                                          </p:val>
                                        </p:tav>
                                      </p:tavLst>
                                    </p:anim>
                                    <p:anim calcmode="lin" valueType="num">
                                      <p:cBhvr>
                                        <p:cTn id="57" dur="500" fill="hold"/>
                                        <p:tgtEl>
                                          <p:spTgt spid="27"/>
                                        </p:tgtEl>
                                        <p:attrNameLst>
                                          <p:attrName>ppt_h</p:attrName>
                                        </p:attrNameLst>
                                      </p:cBhvr>
                                      <p:tavLst>
                                        <p:tav tm="0">
                                          <p:val>
                                            <p:fltVal val="0"/>
                                          </p:val>
                                        </p:tav>
                                        <p:tav tm="100000">
                                          <p:val>
                                            <p:strVal val="#ppt_h"/>
                                          </p:val>
                                        </p:tav>
                                      </p:tavLst>
                                    </p:anim>
                                    <p:animEffect transition="in" filter="fade">
                                      <p:cBhvr>
                                        <p:cTn id="58" dur="500"/>
                                        <p:tgtEl>
                                          <p:spTgt spid="27"/>
                                        </p:tgtEl>
                                      </p:cBhvr>
                                    </p:animEffect>
                                  </p:childTnLst>
                                </p:cTn>
                              </p:par>
                              <p:par>
                                <p:cTn id="59" presetID="6" presetClass="emph" presetSubtype="0" repeatCount="indefinite" autoRev="1" fill="hold" nodeType="withEffect">
                                  <p:stCondLst>
                                    <p:cond delay="1500"/>
                                  </p:stCondLst>
                                  <p:childTnLst>
                                    <p:animScale>
                                      <p:cBhvr>
                                        <p:cTn id="60" dur="3000" fill="hold"/>
                                        <p:tgtEl>
                                          <p:spTgt spid="27"/>
                                        </p:tgtEl>
                                      </p:cBhvr>
                                      <p:by x="150000" y="150000"/>
                                    </p:animScale>
                                  </p:childTnLst>
                                </p:cTn>
                              </p:par>
                              <p:par>
                                <p:cTn id="61" presetID="53" presetClass="entr" presetSubtype="0" fill="hold" nodeType="withEffect">
                                  <p:stCondLst>
                                    <p:cond delay="1500"/>
                                  </p:stCondLst>
                                  <p:childTnLst>
                                    <p:set>
                                      <p:cBhvr>
                                        <p:cTn id="62" dur="1" fill="hold">
                                          <p:stCondLst>
                                            <p:cond delay="0"/>
                                          </p:stCondLst>
                                        </p:cTn>
                                        <p:tgtEl>
                                          <p:spTgt spid="9"/>
                                        </p:tgtEl>
                                        <p:attrNameLst>
                                          <p:attrName>style.visibility</p:attrName>
                                        </p:attrNameLst>
                                      </p:cBhvr>
                                      <p:to>
                                        <p:strVal val="visible"/>
                                      </p:to>
                                    </p:set>
                                    <p:anim calcmode="lin" valueType="num">
                                      <p:cBhvr>
                                        <p:cTn id="63" dur="500" fill="hold"/>
                                        <p:tgtEl>
                                          <p:spTgt spid="9"/>
                                        </p:tgtEl>
                                        <p:attrNameLst>
                                          <p:attrName>ppt_w</p:attrName>
                                        </p:attrNameLst>
                                      </p:cBhvr>
                                      <p:tavLst>
                                        <p:tav tm="0">
                                          <p:val>
                                            <p:fltVal val="0"/>
                                          </p:val>
                                        </p:tav>
                                        <p:tav tm="100000">
                                          <p:val>
                                            <p:strVal val="#ppt_w"/>
                                          </p:val>
                                        </p:tav>
                                      </p:tavLst>
                                    </p:anim>
                                    <p:anim calcmode="lin" valueType="num">
                                      <p:cBhvr>
                                        <p:cTn id="64" dur="500" fill="hold"/>
                                        <p:tgtEl>
                                          <p:spTgt spid="9"/>
                                        </p:tgtEl>
                                        <p:attrNameLst>
                                          <p:attrName>ppt_h</p:attrName>
                                        </p:attrNameLst>
                                      </p:cBhvr>
                                      <p:tavLst>
                                        <p:tav tm="0">
                                          <p:val>
                                            <p:fltVal val="0"/>
                                          </p:val>
                                        </p:tav>
                                        <p:tav tm="100000">
                                          <p:val>
                                            <p:strVal val="#ppt_h"/>
                                          </p:val>
                                        </p:tav>
                                      </p:tavLst>
                                    </p:anim>
                                    <p:animEffect transition="in" filter="fade">
                                      <p:cBhvr>
                                        <p:cTn id="65" dur="500"/>
                                        <p:tgtEl>
                                          <p:spTgt spid="9"/>
                                        </p:tgtEl>
                                      </p:cBhvr>
                                    </p:animEffect>
                                  </p:childTnLst>
                                </p:cTn>
                              </p:par>
                              <p:par>
                                <p:cTn id="66" presetID="6" presetClass="emph" presetSubtype="0" fill="hold" nodeType="withEffect">
                                  <p:stCondLst>
                                    <p:cond delay="1600"/>
                                  </p:stCondLst>
                                  <p:childTnLst>
                                    <p:animScale>
                                      <p:cBhvr>
                                        <p:cTn id="67" dur="10800" fill="hold"/>
                                        <p:tgtEl>
                                          <p:spTgt spid="9"/>
                                        </p:tgtEl>
                                      </p:cBhvr>
                                      <p:by x="150000" y="150000"/>
                                    </p:animScale>
                                  </p:childTnLst>
                                </p:cTn>
                              </p:par>
                              <p:par>
                                <p:cTn id="68" presetID="53" presetClass="entr" presetSubtype="0" fill="hold" nodeType="withEffect">
                                  <p:stCondLst>
                                    <p:cond delay="1900"/>
                                  </p:stCondLst>
                                  <p:childTnLst>
                                    <p:set>
                                      <p:cBhvr>
                                        <p:cTn id="69" dur="1" fill="hold">
                                          <p:stCondLst>
                                            <p:cond delay="0"/>
                                          </p:stCondLst>
                                        </p:cTn>
                                        <p:tgtEl>
                                          <p:spTgt spid="17"/>
                                        </p:tgtEl>
                                        <p:attrNameLst>
                                          <p:attrName>style.visibility</p:attrName>
                                        </p:attrNameLst>
                                      </p:cBhvr>
                                      <p:to>
                                        <p:strVal val="visible"/>
                                      </p:to>
                                    </p:set>
                                    <p:anim calcmode="lin" valueType="num">
                                      <p:cBhvr>
                                        <p:cTn id="70" dur="500" fill="hold"/>
                                        <p:tgtEl>
                                          <p:spTgt spid="17"/>
                                        </p:tgtEl>
                                        <p:attrNameLst>
                                          <p:attrName>ppt_w</p:attrName>
                                        </p:attrNameLst>
                                      </p:cBhvr>
                                      <p:tavLst>
                                        <p:tav tm="0">
                                          <p:val>
                                            <p:fltVal val="0"/>
                                          </p:val>
                                        </p:tav>
                                        <p:tav tm="100000">
                                          <p:val>
                                            <p:strVal val="#ppt_w"/>
                                          </p:val>
                                        </p:tav>
                                      </p:tavLst>
                                    </p:anim>
                                    <p:anim calcmode="lin" valueType="num">
                                      <p:cBhvr>
                                        <p:cTn id="71" dur="500" fill="hold"/>
                                        <p:tgtEl>
                                          <p:spTgt spid="17"/>
                                        </p:tgtEl>
                                        <p:attrNameLst>
                                          <p:attrName>ppt_h</p:attrName>
                                        </p:attrNameLst>
                                      </p:cBhvr>
                                      <p:tavLst>
                                        <p:tav tm="0">
                                          <p:val>
                                            <p:fltVal val="0"/>
                                          </p:val>
                                        </p:tav>
                                        <p:tav tm="100000">
                                          <p:val>
                                            <p:strVal val="#ppt_h"/>
                                          </p:val>
                                        </p:tav>
                                      </p:tavLst>
                                    </p:anim>
                                    <p:animEffect transition="in" filter="fade">
                                      <p:cBhvr>
                                        <p:cTn id="72" dur="500"/>
                                        <p:tgtEl>
                                          <p:spTgt spid="17"/>
                                        </p:tgtEl>
                                      </p:cBhvr>
                                    </p:animEffect>
                                  </p:childTnLst>
                                </p:cTn>
                              </p:par>
                              <p:par>
                                <p:cTn id="73" presetID="6" presetClass="emph" presetSubtype="0" repeatCount="indefinite" autoRev="1" fill="hold" nodeType="withEffect">
                                  <p:stCondLst>
                                    <p:cond delay="1900"/>
                                  </p:stCondLst>
                                  <p:childTnLst>
                                    <p:animScale>
                                      <p:cBhvr>
                                        <p:cTn id="74" dur="500" fill="hold"/>
                                        <p:tgtEl>
                                          <p:spTgt spid="17"/>
                                        </p:tgtEl>
                                      </p:cBhvr>
                                      <p:by x="150000" y="150000"/>
                                    </p:animScale>
                                  </p:childTnLst>
                                </p:cTn>
                              </p:par>
                              <p:par>
                                <p:cTn id="75" presetID="53" presetClass="entr" presetSubtype="0" fill="hold" nodeType="withEffect">
                                  <p:stCondLst>
                                    <p:cond delay="2000"/>
                                  </p:stCondLst>
                                  <p:childTnLst>
                                    <p:set>
                                      <p:cBhvr>
                                        <p:cTn id="76" dur="1" fill="hold">
                                          <p:stCondLst>
                                            <p:cond delay="0"/>
                                          </p:stCondLst>
                                        </p:cTn>
                                        <p:tgtEl>
                                          <p:spTgt spid="21"/>
                                        </p:tgtEl>
                                        <p:attrNameLst>
                                          <p:attrName>style.visibility</p:attrName>
                                        </p:attrNameLst>
                                      </p:cBhvr>
                                      <p:to>
                                        <p:strVal val="visible"/>
                                      </p:to>
                                    </p:set>
                                    <p:anim calcmode="lin" valueType="num">
                                      <p:cBhvr>
                                        <p:cTn id="77" dur="500" fill="hold"/>
                                        <p:tgtEl>
                                          <p:spTgt spid="21"/>
                                        </p:tgtEl>
                                        <p:attrNameLst>
                                          <p:attrName>ppt_w</p:attrName>
                                        </p:attrNameLst>
                                      </p:cBhvr>
                                      <p:tavLst>
                                        <p:tav tm="0">
                                          <p:val>
                                            <p:fltVal val="0"/>
                                          </p:val>
                                        </p:tav>
                                        <p:tav tm="100000">
                                          <p:val>
                                            <p:strVal val="#ppt_w"/>
                                          </p:val>
                                        </p:tav>
                                      </p:tavLst>
                                    </p:anim>
                                    <p:anim calcmode="lin" valueType="num">
                                      <p:cBhvr>
                                        <p:cTn id="78" dur="500" fill="hold"/>
                                        <p:tgtEl>
                                          <p:spTgt spid="21"/>
                                        </p:tgtEl>
                                        <p:attrNameLst>
                                          <p:attrName>ppt_h</p:attrName>
                                        </p:attrNameLst>
                                      </p:cBhvr>
                                      <p:tavLst>
                                        <p:tav tm="0">
                                          <p:val>
                                            <p:fltVal val="0"/>
                                          </p:val>
                                        </p:tav>
                                        <p:tav tm="100000">
                                          <p:val>
                                            <p:strVal val="#ppt_h"/>
                                          </p:val>
                                        </p:tav>
                                      </p:tavLst>
                                    </p:anim>
                                    <p:animEffect transition="in" filter="fade">
                                      <p:cBhvr>
                                        <p:cTn id="79" dur="500"/>
                                        <p:tgtEl>
                                          <p:spTgt spid="21"/>
                                        </p:tgtEl>
                                      </p:cBhvr>
                                    </p:animEffect>
                                  </p:childTnLst>
                                </p:cTn>
                              </p:par>
                              <p:par>
                                <p:cTn id="80" presetID="6" presetClass="emph" presetSubtype="0" repeatCount="indefinite" autoRev="1" fill="hold" nodeType="withEffect">
                                  <p:stCondLst>
                                    <p:cond delay="2200"/>
                                  </p:stCondLst>
                                  <p:childTnLst>
                                    <p:animScale>
                                      <p:cBhvr>
                                        <p:cTn id="81" dur="1000" fill="hold"/>
                                        <p:tgtEl>
                                          <p:spTgt spid="21"/>
                                        </p:tgtEl>
                                      </p:cBhvr>
                                      <p:by x="150000" y="150000"/>
                                    </p:animScale>
                                  </p:childTnLst>
                                </p:cTn>
                              </p:par>
                              <p:par>
                                <p:cTn id="82" presetID="53" presetClass="entr" presetSubtype="0" fill="hold" nodeType="withEffect">
                                  <p:stCondLst>
                                    <p:cond delay="2300"/>
                                  </p:stCondLst>
                                  <p:childTnLst>
                                    <p:set>
                                      <p:cBhvr>
                                        <p:cTn id="83" dur="1" fill="hold">
                                          <p:stCondLst>
                                            <p:cond delay="0"/>
                                          </p:stCondLst>
                                        </p:cTn>
                                        <p:tgtEl>
                                          <p:spTgt spid="25"/>
                                        </p:tgtEl>
                                        <p:attrNameLst>
                                          <p:attrName>style.visibility</p:attrName>
                                        </p:attrNameLst>
                                      </p:cBhvr>
                                      <p:to>
                                        <p:strVal val="visible"/>
                                      </p:to>
                                    </p:set>
                                    <p:anim calcmode="lin" valueType="num">
                                      <p:cBhvr>
                                        <p:cTn id="84" dur="500" fill="hold"/>
                                        <p:tgtEl>
                                          <p:spTgt spid="25"/>
                                        </p:tgtEl>
                                        <p:attrNameLst>
                                          <p:attrName>ppt_w</p:attrName>
                                        </p:attrNameLst>
                                      </p:cBhvr>
                                      <p:tavLst>
                                        <p:tav tm="0">
                                          <p:val>
                                            <p:fltVal val="0"/>
                                          </p:val>
                                        </p:tav>
                                        <p:tav tm="100000">
                                          <p:val>
                                            <p:strVal val="#ppt_w"/>
                                          </p:val>
                                        </p:tav>
                                      </p:tavLst>
                                    </p:anim>
                                    <p:anim calcmode="lin" valueType="num">
                                      <p:cBhvr>
                                        <p:cTn id="85" dur="500" fill="hold"/>
                                        <p:tgtEl>
                                          <p:spTgt spid="25"/>
                                        </p:tgtEl>
                                        <p:attrNameLst>
                                          <p:attrName>ppt_h</p:attrName>
                                        </p:attrNameLst>
                                      </p:cBhvr>
                                      <p:tavLst>
                                        <p:tav tm="0">
                                          <p:val>
                                            <p:fltVal val="0"/>
                                          </p:val>
                                        </p:tav>
                                        <p:tav tm="100000">
                                          <p:val>
                                            <p:strVal val="#ppt_h"/>
                                          </p:val>
                                        </p:tav>
                                      </p:tavLst>
                                    </p:anim>
                                    <p:animEffect transition="in" filter="fade">
                                      <p:cBhvr>
                                        <p:cTn id="86" dur="500"/>
                                        <p:tgtEl>
                                          <p:spTgt spid="25"/>
                                        </p:tgtEl>
                                      </p:cBhvr>
                                    </p:animEffect>
                                  </p:childTnLst>
                                </p:cTn>
                              </p:par>
                              <p:par>
                                <p:cTn id="87" presetID="6" presetClass="emph" presetSubtype="0" repeatCount="indefinite" autoRev="1" fill="hold" nodeType="withEffect">
                                  <p:stCondLst>
                                    <p:cond delay="2400"/>
                                  </p:stCondLst>
                                  <p:childTnLst>
                                    <p:animScale>
                                      <p:cBhvr>
                                        <p:cTn id="88" dur="2000" fill="hold"/>
                                        <p:tgtEl>
                                          <p:spTgt spid="25"/>
                                        </p:tgtEl>
                                      </p:cBhvr>
                                      <p:by x="150000" y="150000"/>
                                    </p:animScale>
                                  </p:childTnLst>
                                </p:cTn>
                              </p:par>
                              <p:par>
                                <p:cTn id="89" presetID="53" presetClass="entr" presetSubtype="0" fill="hold" nodeType="withEffect">
                                  <p:stCondLst>
                                    <p:cond delay="2500"/>
                                  </p:stCondLst>
                                  <p:childTnLst>
                                    <p:set>
                                      <p:cBhvr>
                                        <p:cTn id="90" dur="1" fill="hold">
                                          <p:stCondLst>
                                            <p:cond delay="0"/>
                                          </p:stCondLst>
                                        </p:cTn>
                                        <p:tgtEl>
                                          <p:spTgt spid="10"/>
                                        </p:tgtEl>
                                        <p:attrNameLst>
                                          <p:attrName>style.visibility</p:attrName>
                                        </p:attrNameLst>
                                      </p:cBhvr>
                                      <p:to>
                                        <p:strVal val="visible"/>
                                      </p:to>
                                    </p:set>
                                    <p:anim calcmode="lin" valueType="num">
                                      <p:cBhvr>
                                        <p:cTn id="91" dur="500" fill="hold"/>
                                        <p:tgtEl>
                                          <p:spTgt spid="10"/>
                                        </p:tgtEl>
                                        <p:attrNameLst>
                                          <p:attrName>ppt_w</p:attrName>
                                        </p:attrNameLst>
                                      </p:cBhvr>
                                      <p:tavLst>
                                        <p:tav tm="0">
                                          <p:val>
                                            <p:fltVal val="0"/>
                                          </p:val>
                                        </p:tav>
                                        <p:tav tm="100000">
                                          <p:val>
                                            <p:strVal val="#ppt_w"/>
                                          </p:val>
                                        </p:tav>
                                      </p:tavLst>
                                    </p:anim>
                                    <p:anim calcmode="lin" valueType="num">
                                      <p:cBhvr>
                                        <p:cTn id="92" dur="500" fill="hold"/>
                                        <p:tgtEl>
                                          <p:spTgt spid="10"/>
                                        </p:tgtEl>
                                        <p:attrNameLst>
                                          <p:attrName>ppt_h</p:attrName>
                                        </p:attrNameLst>
                                      </p:cBhvr>
                                      <p:tavLst>
                                        <p:tav tm="0">
                                          <p:val>
                                            <p:fltVal val="0"/>
                                          </p:val>
                                        </p:tav>
                                        <p:tav tm="100000">
                                          <p:val>
                                            <p:strVal val="#ppt_h"/>
                                          </p:val>
                                        </p:tav>
                                      </p:tavLst>
                                    </p:anim>
                                    <p:animEffect transition="in" filter="fade">
                                      <p:cBhvr>
                                        <p:cTn id="93" dur="500"/>
                                        <p:tgtEl>
                                          <p:spTgt spid="10"/>
                                        </p:tgtEl>
                                      </p:cBhvr>
                                    </p:animEffect>
                                  </p:childTnLst>
                                </p:cTn>
                              </p:par>
                              <p:par>
                                <p:cTn id="94" presetID="6" presetClass="emph" presetSubtype="0" repeatCount="indefinite" autoRev="1" fill="hold" nodeType="withEffect">
                                  <p:stCondLst>
                                    <p:cond delay="2500"/>
                                  </p:stCondLst>
                                  <p:childTnLst>
                                    <p:animScale>
                                      <p:cBhvr>
                                        <p:cTn id="95" dur="1000" fill="hold"/>
                                        <p:tgtEl>
                                          <p:spTgt spid="10"/>
                                        </p:tgtEl>
                                      </p:cBhvr>
                                      <p:by x="150000" y="150000"/>
                                    </p:animScale>
                                  </p:childTnLst>
                                </p:cTn>
                              </p:par>
                              <p:par>
                                <p:cTn id="96" presetID="53" presetClass="entr" presetSubtype="0" fill="hold" nodeType="withEffect">
                                  <p:stCondLst>
                                    <p:cond delay="2700"/>
                                  </p:stCondLst>
                                  <p:childTnLst>
                                    <p:set>
                                      <p:cBhvr>
                                        <p:cTn id="97" dur="1" fill="hold">
                                          <p:stCondLst>
                                            <p:cond delay="0"/>
                                          </p:stCondLst>
                                        </p:cTn>
                                        <p:tgtEl>
                                          <p:spTgt spid="18"/>
                                        </p:tgtEl>
                                        <p:attrNameLst>
                                          <p:attrName>style.visibility</p:attrName>
                                        </p:attrNameLst>
                                      </p:cBhvr>
                                      <p:to>
                                        <p:strVal val="visible"/>
                                      </p:to>
                                    </p:set>
                                    <p:anim calcmode="lin" valueType="num">
                                      <p:cBhvr>
                                        <p:cTn id="98" dur="500" fill="hold"/>
                                        <p:tgtEl>
                                          <p:spTgt spid="18"/>
                                        </p:tgtEl>
                                        <p:attrNameLst>
                                          <p:attrName>ppt_w</p:attrName>
                                        </p:attrNameLst>
                                      </p:cBhvr>
                                      <p:tavLst>
                                        <p:tav tm="0">
                                          <p:val>
                                            <p:fltVal val="0"/>
                                          </p:val>
                                        </p:tav>
                                        <p:tav tm="100000">
                                          <p:val>
                                            <p:strVal val="#ppt_w"/>
                                          </p:val>
                                        </p:tav>
                                      </p:tavLst>
                                    </p:anim>
                                    <p:anim calcmode="lin" valueType="num">
                                      <p:cBhvr>
                                        <p:cTn id="99" dur="500" fill="hold"/>
                                        <p:tgtEl>
                                          <p:spTgt spid="18"/>
                                        </p:tgtEl>
                                        <p:attrNameLst>
                                          <p:attrName>ppt_h</p:attrName>
                                        </p:attrNameLst>
                                      </p:cBhvr>
                                      <p:tavLst>
                                        <p:tav tm="0">
                                          <p:val>
                                            <p:fltVal val="0"/>
                                          </p:val>
                                        </p:tav>
                                        <p:tav tm="100000">
                                          <p:val>
                                            <p:strVal val="#ppt_h"/>
                                          </p:val>
                                        </p:tav>
                                      </p:tavLst>
                                    </p:anim>
                                    <p:animEffect transition="in" filter="fade">
                                      <p:cBhvr>
                                        <p:cTn id="100" dur="500"/>
                                        <p:tgtEl>
                                          <p:spTgt spid="18"/>
                                        </p:tgtEl>
                                      </p:cBhvr>
                                    </p:animEffect>
                                  </p:childTnLst>
                                </p:cTn>
                              </p:par>
                              <p:par>
                                <p:cTn id="101" presetID="6" presetClass="emph" presetSubtype="0" repeatCount="indefinite" autoRev="1" fill="hold" nodeType="withEffect">
                                  <p:stCondLst>
                                    <p:cond delay="2700"/>
                                  </p:stCondLst>
                                  <p:childTnLst>
                                    <p:animScale>
                                      <p:cBhvr>
                                        <p:cTn id="102" dur="500" fill="hold"/>
                                        <p:tgtEl>
                                          <p:spTgt spid="18"/>
                                        </p:tgtEl>
                                      </p:cBhvr>
                                      <p:by x="150000" y="150000"/>
                                    </p:animScale>
                                  </p:childTnLst>
                                </p:cTn>
                              </p:par>
                              <p:par>
                                <p:cTn id="103" presetID="53" presetClass="entr" presetSubtype="0" fill="hold" nodeType="withEffect">
                                  <p:stCondLst>
                                    <p:cond delay="2800"/>
                                  </p:stCondLst>
                                  <p:childTnLst>
                                    <p:set>
                                      <p:cBhvr>
                                        <p:cTn id="104" dur="1" fill="hold">
                                          <p:stCondLst>
                                            <p:cond delay="0"/>
                                          </p:stCondLst>
                                        </p:cTn>
                                        <p:tgtEl>
                                          <p:spTgt spid="22"/>
                                        </p:tgtEl>
                                        <p:attrNameLst>
                                          <p:attrName>style.visibility</p:attrName>
                                        </p:attrNameLst>
                                      </p:cBhvr>
                                      <p:to>
                                        <p:strVal val="visible"/>
                                      </p:to>
                                    </p:set>
                                    <p:anim calcmode="lin" valueType="num">
                                      <p:cBhvr>
                                        <p:cTn id="105" dur="500" fill="hold"/>
                                        <p:tgtEl>
                                          <p:spTgt spid="22"/>
                                        </p:tgtEl>
                                        <p:attrNameLst>
                                          <p:attrName>ppt_w</p:attrName>
                                        </p:attrNameLst>
                                      </p:cBhvr>
                                      <p:tavLst>
                                        <p:tav tm="0">
                                          <p:val>
                                            <p:fltVal val="0"/>
                                          </p:val>
                                        </p:tav>
                                        <p:tav tm="100000">
                                          <p:val>
                                            <p:strVal val="#ppt_w"/>
                                          </p:val>
                                        </p:tav>
                                      </p:tavLst>
                                    </p:anim>
                                    <p:anim calcmode="lin" valueType="num">
                                      <p:cBhvr>
                                        <p:cTn id="106" dur="500" fill="hold"/>
                                        <p:tgtEl>
                                          <p:spTgt spid="22"/>
                                        </p:tgtEl>
                                        <p:attrNameLst>
                                          <p:attrName>ppt_h</p:attrName>
                                        </p:attrNameLst>
                                      </p:cBhvr>
                                      <p:tavLst>
                                        <p:tav tm="0">
                                          <p:val>
                                            <p:fltVal val="0"/>
                                          </p:val>
                                        </p:tav>
                                        <p:tav tm="100000">
                                          <p:val>
                                            <p:strVal val="#ppt_h"/>
                                          </p:val>
                                        </p:tav>
                                      </p:tavLst>
                                    </p:anim>
                                    <p:animEffect transition="in" filter="fade">
                                      <p:cBhvr>
                                        <p:cTn id="107" dur="500"/>
                                        <p:tgtEl>
                                          <p:spTgt spid="22"/>
                                        </p:tgtEl>
                                      </p:cBhvr>
                                    </p:animEffect>
                                  </p:childTnLst>
                                </p:cTn>
                              </p:par>
                              <p:par>
                                <p:cTn id="108" presetID="6" presetClass="emph" presetSubtype="0" repeatCount="indefinite" autoRev="1" fill="hold" nodeType="withEffect">
                                  <p:stCondLst>
                                    <p:cond delay="3000"/>
                                  </p:stCondLst>
                                  <p:childTnLst>
                                    <p:animScale>
                                      <p:cBhvr>
                                        <p:cTn id="109" dur="1000" fill="hold"/>
                                        <p:tgtEl>
                                          <p:spTgt spid="22"/>
                                        </p:tgtEl>
                                      </p:cBhvr>
                                      <p:by x="150000" y="150000"/>
                                    </p:animScale>
                                  </p:childTnLst>
                                </p:cTn>
                              </p:par>
                              <p:par>
                                <p:cTn id="110" presetID="53" presetClass="entr" presetSubtype="0" fill="hold" nodeType="withEffect">
                                  <p:stCondLst>
                                    <p:cond delay="2700"/>
                                  </p:stCondLst>
                                  <p:childTnLst>
                                    <p:set>
                                      <p:cBhvr>
                                        <p:cTn id="111" dur="1" fill="hold">
                                          <p:stCondLst>
                                            <p:cond delay="0"/>
                                          </p:stCondLst>
                                        </p:cTn>
                                        <p:tgtEl>
                                          <p:spTgt spid="26"/>
                                        </p:tgtEl>
                                        <p:attrNameLst>
                                          <p:attrName>style.visibility</p:attrName>
                                        </p:attrNameLst>
                                      </p:cBhvr>
                                      <p:to>
                                        <p:strVal val="visible"/>
                                      </p:to>
                                    </p:set>
                                    <p:anim calcmode="lin" valueType="num">
                                      <p:cBhvr>
                                        <p:cTn id="112" dur="500" fill="hold"/>
                                        <p:tgtEl>
                                          <p:spTgt spid="26"/>
                                        </p:tgtEl>
                                        <p:attrNameLst>
                                          <p:attrName>ppt_w</p:attrName>
                                        </p:attrNameLst>
                                      </p:cBhvr>
                                      <p:tavLst>
                                        <p:tav tm="0">
                                          <p:val>
                                            <p:fltVal val="0"/>
                                          </p:val>
                                        </p:tav>
                                        <p:tav tm="100000">
                                          <p:val>
                                            <p:strVal val="#ppt_w"/>
                                          </p:val>
                                        </p:tav>
                                      </p:tavLst>
                                    </p:anim>
                                    <p:anim calcmode="lin" valueType="num">
                                      <p:cBhvr>
                                        <p:cTn id="113" dur="500" fill="hold"/>
                                        <p:tgtEl>
                                          <p:spTgt spid="26"/>
                                        </p:tgtEl>
                                        <p:attrNameLst>
                                          <p:attrName>ppt_h</p:attrName>
                                        </p:attrNameLst>
                                      </p:cBhvr>
                                      <p:tavLst>
                                        <p:tav tm="0">
                                          <p:val>
                                            <p:fltVal val="0"/>
                                          </p:val>
                                        </p:tav>
                                        <p:tav tm="100000">
                                          <p:val>
                                            <p:strVal val="#ppt_h"/>
                                          </p:val>
                                        </p:tav>
                                      </p:tavLst>
                                    </p:anim>
                                    <p:animEffect transition="in" filter="fade">
                                      <p:cBhvr>
                                        <p:cTn id="114" dur="500"/>
                                        <p:tgtEl>
                                          <p:spTgt spid="26"/>
                                        </p:tgtEl>
                                      </p:cBhvr>
                                    </p:animEffect>
                                  </p:childTnLst>
                                </p:cTn>
                              </p:par>
                              <p:par>
                                <p:cTn id="115" presetID="6" presetClass="emph" presetSubtype="0" repeatCount="indefinite" autoRev="1" fill="hold" nodeType="withEffect">
                                  <p:stCondLst>
                                    <p:cond delay="2800"/>
                                  </p:stCondLst>
                                  <p:childTnLst>
                                    <p:animScale>
                                      <p:cBhvr>
                                        <p:cTn id="116" dur="3000" fill="hold"/>
                                        <p:tgtEl>
                                          <p:spTgt spid="2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30188"/>
            <a:ext cx="8382000" cy="664797"/>
          </a:xfrm>
        </p:spPr>
        <p:txBody>
          <a:bodyPr/>
          <a:lstStyle/>
          <a:p>
            <a:r>
              <a:rPr dirty="0" smtClean="0"/>
              <a:t>Server Core Parking: </a:t>
            </a:r>
            <a:r>
              <a:rPr sz="4000" dirty="0" smtClean="0"/>
              <a:t>16 LP Server</a:t>
            </a:r>
            <a:endParaRPr lang="en-US" dirty="0"/>
          </a:p>
        </p:txBody>
      </p:sp>
      <p:pic>
        <p:nvPicPr>
          <p:cNvPr id="1026" name="Picture 2"/>
          <p:cNvPicPr>
            <a:picLocks noChangeAspect="1" noChangeArrowheads="1"/>
          </p:cNvPicPr>
          <p:nvPr/>
        </p:nvPicPr>
        <p:blipFill>
          <a:blip r:embed="rId3" cstate="print"/>
          <a:srcRect/>
          <a:stretch>
            <a:fillRect/>
          </a:stretch>
        </p:blipFill>
        <p:spPr bwMode="auto">
          <a:xfrm>
            <a:off x="647701" y="1344609"/>
            <a:ext cx="3303270" cy="1836420"/>
          </a:xfrm>
          <a:prstGeom prst="rect">
            <a:avLst/>
          </a:prstGeom>
          <a:noFill/>
          <a:ln w="9525">
            <a:noFill/>
            <a:miter lim="800000"/>
            <a:headEnd/>
            <a:tailEnd/>
          </a:ln>
          <a:effectLst/>
        </p:spPr>
      </p:pic>
      <p:pic>
        <p:nvPicPr>
          <p:cNvPr id="11" name="Picture 2"/>
          <p:cNvPicPr>
            <a:picLocks noChangeAspect="1" noChangeArrowheads="1"/>
          </p:cNvPicPr>
          <p:nvPr/>
        </p:nvPicPr>
        <p:blipFill>
          <a:blip r:embed="rId3" cstate="print"/>
          <a:srcRect/>
          <a:stretch>
            <a:fillRect/>
          </a:stretch>
        </p:blipFill>
        <p:spPr bwMode="auto">
          <a:xfrm>
            <a:off x="647701" y="3935407"/>
            <a:ext cx="3303270" cy="1836420"/>
          </a:xfrm>
          <a:prstGeom prst="rect">
            <a:avLst/>
          </a:prstGeom>
          <a:noFill/>
          <a:ln w="9525">
            <a:noFill/>
            <a:miter lim="800000"/>
            <a:headEnd/>
            <a:tailEnd/>
          </a:ln>
          <a:effectLst/>
        </p:spPr>
      </p:pic>
      <p:pic>
        <p:nvPicPr>
          <p:cNvPr id="12" name="Picture 2"/>
          <p:cNvPicPr>
            <a:picLocks noChangeAspect="1" noChangeArrowheads="1"/>
          </p:cNvPicPr>
          <p:nvPr/>
        </p:nvPicPr>
        <p:blipFill>
          <a:blip r:embed="rId3" cstate="print"/>
          <a:srcRect/>
          <a:stretch>
            <a:fillRect/>
          </a:stretch>
        </p:blipFill>
        <p:spPr bwMode="auto">
          <a:xfrm>
            <a:off x="5219701" y="1344609"/>
            <a:ext cx="3303270" cy="1836420"/>
          </a:xfrm>
          <a:prstGeom prst="rect">
            <a:avLst/>
          </a:prstGeom>
          <a:noFill/>
          <a:ln w="9525">
            <a:noFill/>
            <a:miter lim="800000"/>
            <a:headEnd/>
            <a:tailEnd/>
          </a:ln>
          <a:effectLst/>
        </p:spPr>
      </p:pic>
      <p:pic>
        <p:nvPicPr>
          <p:cNvPr id="13" name="Picture 2"/>
          <p:cNvPicPr>
            <a:picLocks noChangeAspect="1" noChangeArrowheads="1"/>
          </p:cNvPicPr>
          <p:nvPr/>
        </p:nvPicPr>
        <p:blipFill>
          <a:blip r:embed="rId3" cstate="print"/>
          <a:srcRect/>
          <a:stretch>
            <a:fillRect/>
          </a:stretch>
        </p:blipFill>
        <p:spPr bwMode="auto">
          <a:xfrm>
            <a:off x="5219701" y="3935407"/>
            <a:ext cx="3303270" cy="1836420"/>
          </a:xfrm>
          <a:prstGeom prst="rect">
            <a:avLst/>
          </a:prstGeom>
          <a:noFill/>
          <a:ln w="9525">
            <a:noFill/>
            <a:miter lim="800000"/>
            <a:headEnd/>
            <a:tailEnd/>
          </a:ln>
          <a:effectLst/>
        </p:spPr>
      </p:pic>
      <p:pic>
        <p:nvPicPr>
          <p:cNvPr id="3" name="Picture 2"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573108" y="1285875"/>
            <a:ext cx="893142" cy="676715"/>
          </a:xfrm>
          <a:prstGeom prst="rect">
            <a:avLst/>
          </a:prstGeom>
          <a:noFill/>
        </p:spPr>
      </p:pic>
      <p:pic>
        <p:nvPicPr>
          <p:cNvPr id="9" name="Picture 8"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5192733" y="1285875"/>
            <a:ext cx="893142" cy="676715"/>
          </a:xfrm>
          <a:prstGeom prst="rect">
            <a:avLst/>
          </a:prstGeom>
          <a:noFill/>
        </p:spPr>
      </p:pic>
      <p:pic>
        <p:nvPicPr>
          <p:cNvPr id="10" name="Picture 9"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5192733" y="2200275"/>
            <a:ext cx="893142" cy="676715"/>
          </a:xfrm>
          <a:prstGeom prst="rect">
            <a:avLst/>
          </a:prstGeom>
          <a:noFill/>
        </p:spPr>
      </p:pic>
      <p:pic>
        <p:nvPicPr>
          <p:cNvPr id="14" name="Picture 13"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611208" y="2200275"/>
            <a:ext cx="893142" cy="676715"/>
          </a:xfrm>
          <a:prstGeom prst="rect">
            <a:avLst/>
          </a:prstGeom>
          <a:noFill/>
        </p:spPr>
      </p:pic>
      <p:pic>
        <p:nvPicPr>
          <p:cNvPr id="17" name="Picture 16"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5992833" y="1600200"/>
            <a:ext cx="893142" cy="676715"/>
          </a:xfrm>
          <a:prstGeom prst="rect">
            <a:avLst/>
          </a:prstGeom>
          <a:noFill/>
        </p:spPr>
      </p:pic>
      <p:pic>
        <p:nvPicPr>
          <p:cNvPr id="18" name="Picture 17"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5926158" y="2514600"/>
            <a:ext cx="893142" cy="676715"/>
          </a:xfrm>
          <a:prstGeom prst="rect">
            <a:avLst/>
          </a:prstGeom>
          <a:noFill/>
        </p:spPr>
      </p:pic>
      <p:pic>
        <p:nvPicPr>
          <p:cNvPr id="19" name="Picture 18"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1382733" y="2552700"/>
            <a:ext cx="893142" cy="676715"/>
          </a:xfrm>
          <a:prstGeom prst="rect">
            <a:avLst/>
          </a:prstGeom>
          <a:noFill/>
        </p:spPr>
      </p:pic>
      <p:pic>
        <p:nvPicPr>
          <p:cNvPr id="20" name="Picture 19"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2278083" y="1219200"/>
            <a:ext cx="893142" cy="676715"/>
          </a:xfrm>
          <a:prstGeom prst="rect">
            <a:avLst/>
          </a:prstGeom>
          <a:noFill/>
        </p:spPr>
      </p:pic>
      <p:pic>
        <p:nvPicPr>
          <p:cNvPr id="21" name="Picture 20"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6850083" y="1285875"/>
            <a:ext cx="893142" cy="676715"/>
          </a:xfrm>
          <a:prstGeom prst="rect">
            <a:avLst/>
          </a:prstGeom>
          <a:noFill/>
        </p:spPr>
      </p:pic>
      <p:pic>
        <p:nvPicPr>
          <p:cNvPr id="22" name="Picture 21"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6811983" y="2171700"/>
            <a:ext cx="893142" cy="676715"/>
          </a:xfrm>
          <a:prstGeom prst="rect">
            <a:avLst/>
          </a:prstGeom>
          <a:noFill/>
        </p:spPr>
      </p:pic>
      <p:pic>
        <p:nvPicPr>
          <p:cNvPr id="23" name="Picture 22"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2325708" y="2228850"/>
            <a:ext cx="893142" cy="676715"/>
          </a:xfrm>
          <a:prstGeom prst="rect">
            <a:avLst/>
          </a:prstGeom>
          <a:noFill/>
        </p:spPr>
      </p:pic>
      <p:pic>
        <p:nvPicPr>
          <p:cNvPr id="25" name="Picture 24"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7631133" y="1600200"/>
            <a:ext cx="893142" cy="676715"/>
          </a:xfrm>
          <a:prstGeom prst="rect">
            <a:avLst/>
          </a:prstGeom>
          <a:noFill/>
        </p:spPr>
      </p:pic>
      <p:pic>
        <p:nvPicPr>
          <p:cNvPr id="26" name="Picture 25"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7573983" y="2505075"/>
            <a:ext cx="893142" cy="676715"/>
          </a:xfrm>
          <a:prstGeom prst="rect">
            <a:avLst/>
          </a:prstGeom>
          <a:noFill/>
        </p:spPr>
      </p:pic>
      <p:pic>
        <p:nvPicPr>
          <p:cNvPr id="27" name="Picture 26"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3087708" y="2486025"/>
            <a:ext cx="893142" cy="676715"/>
          </a:xfrm>
          <a:prstGeom prst="rect">
            <a:avLst/>
          </a:prstGeom>
          <a:noFill/>
        </p:spPr>
      </p:pic>
      <p:pic>
        <p:nvPicPr>
          <p:cNvPr id="28" name="Picture 27"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1401783" y="1657350"/>
            <a:ext cx="893142" cy="676715"/>
          </a:xfrm>
          <a:prstGeom prst="rect">
            <a:avLst/>
          </a:prstGeom>
          <a:noFill/>
        </p:spPr>
      </p:pic>
      <p:pic>
        <p:nvPicPr>
          <p:cNvPr id="29" name="Picture 28" descr="C:\Users\jeffwoo\Documents\Work\Customers &amp; Events\Latest Overview &amp; Roadmap Deck\Virtualization Images for PPTs\Server-Virtual-Single.png"/>
          <p:cNvPicPr>
            <a:picLocks noChangeAspect="1" noChangeArrowheads="1"/>
          </p:cNvPicPr>
          <p:nvPr/>
        </p:nvPicPr>
        <p:blipFill>
          <a:blip r:embed="rId4" cstate="print"/>
          <a:srcRect/>
          <a:stretch>
            <a:fillRect/>
          </a:stretch>
        </p:blipFill>
        <p:spPr bwMode="auto">
          <a:xfrm>
            <a:off x="3068658" y="1647825"/>
            <a:ext cx="893142" cy="676715"/>
          </a:xfrm>
          <a:prstGeom prst="rect">
            <a:avLst/>
          </a:prstGeom>
          <a:noFill/>
        </p:spPr>
      </p:pic>
      <p:sp>
        <p:nvSpPr>
          <p:cNvPr id="24" name="TextBox 23"/>
          <p:cNvSpPr txBox="1"/>
          <p:nvPr/>
        </p:nvSpPr>
        <p:spPr>
          <a:xfrm>
            <a:off x="5704524" y="4047594"/>
            <a:ext cx="2333625" cy="1077218"/>
          </a:xfrm>
          <a:prstGeom prst="rect">
            <a:avLst/>
          </a:prstGeom>
          <a:noFill/>
        </p:spPr>
        <p:txBody>
          <a:bodyPr wrap="square" rtlCol="0">
            <a:spAutoFit/>
          </a:bodyPr>
          <a:lstStyle/>
          <a:p>
            <a:pPr algn="ctr"/>
            <a:r>
              <a:rPr lang="en-US" sz="3200" b="1" dirty="0" smtClean="0">
                <a:gradFill>
                  <a:gsLst>
                    <a:gs pos="36000">
                      <a:schemeClr val="tx1"/>
                    </a:gs>
                    <a:gs pos="86000">
                      <a:schemeClr val="tx1"/>
                    </a:gs>
                  </a:gsLst>
                  <a:lin ang="5400000" scaled="0"/>
                </a:gradFill>
                <a:effectLst>
                  <a:outerShdw blurRad="38100" dist="38100" dir="2700000" algn="tl">
                    <a:srgbClr val="000000">
                      <a:alpha val="43137"/>
                    </a:srgbClr>
                  </a:outerShdw>
                </a:effectLst>
                <a:latin typeface="Calibri" pitchFamily="34" charset="0"/>
              </a:rPr>
              <a:t>Processor is “parked”</a:t>
            </a:r>
          </a:p>
        </p:txBody>
      </p:sp>
      <p:sp>
        <p:nvSpPr>
          <p:cNvPr id="30" name="TextBox 29"/>
          <p:cNvSpPr txBox="1"/>
          <p:nvPr/>
        </p:nvSpPr>
        <p:spPr>
          <a:xfrm>
            <a:off x="1142049" y="4047594"/>
            <a:ext cx="2333625" cy="1077218"/>
          </a:xfrm>
          <a:prstGeom prst="rect">
            <a:avLst/>
          </a:prstGeom>
          <a:noFill/>
        </p:spPr>
        <p:txBody>
          <a:bodyPr wrap="square" rtlCol="0">
            <a:spAutoFit/>
          </a:bodyPr>
          <a:lstStyle/>
          <a:p>
            <a:pPr algn="ctr"/>
            <a:r>
              <a:rPr lang="en-US" sz="3200" b="1" dirty="0" smtClean="0">
                <a:gradFill>
                  <a:gsLst>
                    <a:gs pos="36000">
                      <a:schemeClr val="tx1"/>
                    </a:gs>
                    <a:gs pos="86000">
                      <a:schemeClr val="tx1"/>
                    </a:gs>
                  </a:gsLst>
                  <a:lin ang="5400000" scaled="0"/>
                </a:gradFill>
                <a:effectLst>
                  <a:outerShdw blurRad="38100" dist="38100" dir="2700000" algn="tl">
                    <a:srgbClr val="000000">
                      <a:alpha val="43137"/>
                    </a:srgbClr>
                  </a:outerShdw>
                </a:effectLst>
                <a:latin typeface="Calibri" pitchFamily="34" charset="0"/>
              </a:rPr>
              <a:t>Processor is “parked”</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6" presetClass="emph" presetSubtype="0" repeatCount="indefinite" autoRev="1" fill="hold" nodeType="withEffect">
                                  <p:stCondLst>
                                    <p:cond delay="0"/>
                                  </p:stCondLst>
                                  <p:childTnLst>
                                    <p:animScale>
                                      <p:cBhvr>
                                        <p:cTn id="11" dur="500" fill="hold"/>
                                        <p:tgtEl>
                                          <p:spTgt spid="3"/>
                                        </p:tgtEl>
                                      </p:cBhvr>
                                      <p:by x="150000" y="150000"/>
                                    </p:animScale>
                                  </p:childTnLst>
                                </p:cTn>
                              </p:par>
                              <p:par>
                                <p:cTn id="12" presetID="53" presetClass="entr" presetSubtype="0" fill="hold" nodeType="withEffect">
                                  <p:stCondLst>
                                    <p:cond delay="500"/>
                                  </p:stCondLst>
                                  <p:childTnLst>
                                    <p:set>
                                      <p:cBhvr>
                                        <p:cTn id="13" dur="1" fill="hold">
                                          <p:stCondLst>
                                            <p:cond delay="0"/>
                                          </p:stCondLst>
                                        </p:cTn>
                                        <p:tgtEl>
                                          <p:spTgt spid="28"/>
                                        </p:tgtEl>
                                        <p:attrNameLst>
                                          <p:attrName>style.visibility</p:attrName>
                                        </p:attrNameLst>
                                      </p:cBhvr>
                                      <p:to>
                                        <p:strVal val="visible"/>
                                      </p:to>
                                    </p:set>
                                    <p:anim calcmode="lin" valueType="num">
                                      <p:cBhvr>
                                        <p:cTn id="14" dur="500" fill="hold"/>
                                        <p:tgtEl>
                                          <p:spTgt spid="28"/>
                                        </p:tgtEl>
                                        <p:attrNameLst>
                                          <p:attrName>ppt_w</p:attrName>
                                        </p:attrNameLst>
                                      </p:cBhvr>
                                      <p:tavLst>
                                        <p:tav tm="0">
                                          <p:val>
                                            <p:fltVal val="0"/>
                                          </p:val>
                                        </p:tav>
                                        <p:tav tm="100000">
                                          <p:val>
                                            <p:strVal val="#ppt_w"/>
                                          </p:val>
                                        </p:tav>
                                      </p:tavLst>
                                    </p:anim>
                                    <p:anim calcmode="lin" valueType="num">
                                      <p:cBhvr>
                                        <p:cTn id="15" dur="500" fill="hold"/>
                                        <p:tgtEl>
                                          <p:spTgt spid="28"/>
                                        </p:tgtEl>
                                        <p:attrNameLst>
                                          <p:attrName>ppt_h</p:attrName>
                                        </p:attrNameLst>
                                      </p:cBhvr>
                                      <p:tavLst>
                                        <p:tav tm="0">
                                          <p:val>
                                            <p:fltVal val="0"/>
                                          </p:val>
                                        </p:tav>
                                        <p:tav tm="100000">
                                          <p:val>
                                            <p:strVal val="#ppt_h"/>
                                          </p:val>
                                        </p:tav>
                                      </p:tavLst>
                                    </p:anim>
                                    <p:animEffect transition="in" filter="fade">
                                      <p:cBhvr>
                                        <p:cTn id="16" dur="500"/>
                                        <p:tgtEl>
                                          <p:spTgt spid="28"/>
                                        </p:tgtEl>
                                      </p:cBhvr>
                                    </p:animEffect>
                                  </p:childTnLst>
                                </p:cTn>
                              </p:par>
                              <p:par>
                                <p:cTn id="17" presetID="6" presetClass="emph" presetSubtype="0" repeatCount="indefinite" autoRev="1" fill="hold" nodeType="withEffect">
                                  <p:stCondLst>
                                    <p:cond delay="600"/>
                                  </p:stCondLst>
                                  <p:childTnLst>
                                    <p:animScale>
                                      <p:cBhvr>
                                        <p:cTn id="18" dur="1000" fill="hold"/>
                                        <p:tgtEl>
                                          <p:spTgt spid="28"/>
                                        </p:tgtEl>
                                      </p:cBhvr>
                                      <p:by x="150000" y="150000"/>
                                    </p:animScale>
                                  </p:childTnLst>
                                </p:cTn>
                              </p:par>
                              <p:par>
                                <p:cTn id="19" presetID="53" presetClass="entr" presetSubtype="0" fill="hold" nodeType="withEffect">
                                  <p:stCondLst>
                                    <p:cond delay="100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par>
                                <p:cTn id="24" presetID="6" presetClass="emph" presetSubtype="0" repeatCount="indefinite" autoRev="1" fill="hold" nodeType="withEffect">
                                  <p:stCondLst>
                                    <p:cond delay="1000"/>
                                  </p:stCondLst>
                                  <p:childTnLst>
                                    <p:animScale>
                                      <p:cBhvr>
                                        <p:cTn id="25" dur="1000" fill="hold"/>
                                        <p:tgtEl>
                                          <p:spTgt spid="20"/>
                                        </p:tgtEl>
                                      </p:cBhvr>
                                      <p:by x="150000" y="150000"/>
                                    </p:animScale>
                                  </p:childTnLst>
                                </p:cTn>
                              </p:par>
                              <p:par>
                                <p:cTn id="26" presetID="53" presetClass="entr" presetSubtype="0" fill="hold" nodeType="withEffect">
                                  <p:stCondLst>
                                    <p:cond delay="1200"/>
                                  </p:stCondLst>
                                  <p:childTnLst>
                                    <p:set>
                                      <p:cBhvr>
                                        <p:cTn id="27" dur="1" fill="hold">
                                          <p:stCondLst>
                                            <p:cond delay="0"/>
                                          </p:stCondLst>
                                        </p:cTn>
                                        <p:tgtEl>
                                          <p:spTgt spid="29"/>
                                        </p:tgtEl>
                                        <p:attrNameLst>
                                          <p:attrName>style.visibility</p:attrName>
                                        </p:attrNameLst>
                                      </p:cBhvr>
                                      <p:to>
                                        <p:strVal val="visible"/>
                                      </p:to>
                                    </p:set>
                                    <p:anim calcmode="lin" valueType="num">
                                      <p:cBhvr>
                                        <p:cTn id="28" dur="800" fill="hold"/>
                                        <p:tgtEl>
                                          <p:spTgt spid="29"/>
                                        </p:tgtEl>
                                        <p:attrNameLst>
                                          <p:attrName>ppt_w</p:attrName>
                                        </p:attrNameLst>
                                      </p:cBhvr>
                                      <p:tavLst>
                                        <p:tav tm="0">
                                          <p:val>
                                            <p:fltVal val="0"/>
                                          </p:val>
                                        </p:tav>
                                        <p:tav tm="100000">
                                          <p:val>
                                            <p:strVal val="#ppt_w"/>
                                          </p:val>
                                        </p:tav>
                                      </p:tavLst>
                                    </p:anim>
                                    <p:anim calcmode="lin" valueType="num">
                                      <p:cBhvr>
                                        <p:cTn id="29" dur="800" fill="hold"/>
                                        <p:tgtEl>
                                          <p:spTgt spid="29"/>
                                        </p:tgtEl>
                                        <p:attrNameLst>
                                          <p:attrName>ppt_h</p:attrName>
                                        </p:attrNameLst>
                                      </p:cBhvr>
                                      <p:tavLst>
                                        <p:tav tm="0">
                                          <p:val>
                                            <p:fltVal val="0"/>
                                          </p:val>
                                        </p:tav>
                                        <p:tav tm="100000">
                                          <p:val>
                                            <p:strVal val="#ppt_h"/>
                                          </p:val>
                                        </p:tav>
                                      </p:tavLst>
                                    </p:anim>
                                    <p:animEffect transition="in" filter="fade">
                                      <p:cBhvr>
                                        <p:cTn id="30" dur="800"/>
                                        <p:tgtEl>
                                          <p:spTgt spid="29"/>
                                        </p:tgtEl>
                                      </p:cBhvr>
                                    </p:animEffect>
                                  </p:childTnLst>
                                </p:cTn>
                              </p:par>
                              <p:par>
                                <p:cTn id="31" presetID="6" presetClass="emph" presetSubtype="0" repeatCount="indefinite" autoRev="1" fill="hold" nodeType="withEffect">
                                  <p:stCondLst>
                                    <p:cond delay="1400"/>
                                  </p:stCondLst>
                                  <p:childTnLst>
                                    <p:animScale>
                                      <p:cBhvr>
                                        <p:cTn id="32" dur="500" fill="hold"/>
                                        <p:tgtEl>
                                          <p:spTgt spid="29"/>
                                        </p:tgtEl>
                                      </p:cBhvr>
                                      <p:by x="150000" y="150000"/>
                                    </p:animScale>
                                  </p:childTnLst>
                                </p:cTn>
                              </p:par>
                              <p:par>
                                <p:cTn id="33" presetID="53" presetClass="entr" presetSubtype="0" fill="hold" nodeType="withEffect">
                                  <p:stCondLst>
                                    <p:cond delay="1500"/>
                                  </p:stCondLst>
                                  <p:childTnLst>
                                    <p:set>
                                      <p:cBhvr>
                                        <p:cTn id="34" dur="1" fill="hold">
                                          <p:stCondLst>
                                            <p:cond delay="0"/>
                                          </p:stCondLst>
                                        </p:cTn>
                                        <p:tgtEl>
                                          <p:spTgt spid="14"/>
                                        </p:tgtEl>
                                        <p:attrNameLst>
                                          <p:attrName>style.visibility</p:attrName>
                                        </p:attrNameLst>
                                      </p:cBhvr>
                                      <p:to>
                                        <p:strVal val="visible"/>
                                      </p:to>
                                    </p:set>
                                    <p:anim calcmode="lin" valueType="num">
                                      <p:cBhvr>
                                        <p:cTn id="35" dur="500" fill="hold"/>
                                        <p:tgtEl>
                                          <p:spTgt spid="14"/>
                                        </p:tgtEl>
                                        <p:attrNameLst>
                                          <p:attrName>ppt_w</p:attrName>
                                        </p:attrNameLst>
                                      </p:cBhvr>
                                      <p:tavLst>
                                        <p:tav tm="0">
                                          <p:val>
                                            <p:fltVal val="0"/>
                                          </p:val>
                                        </p:tav>
                                        <p:tav tm="100000">
                                          <p:val>
                                            <p:strVal val="#ppt_w"/>
                                          </p:val>
                                        </p:tav>
                                      </p:tavLst>
                                    </p:anim>
                                    <p:anim calcmode="lin" valueType="num">
                                      <p:cBhvr>
                                        <p:cTn id="36" dur="500" fill="hold"/>
                                        <p:tgtEl>
                                          <p:spTgt spid="14"/>
                                        </p:tgtEl>
                                        <p:attrNameLst>
                                          <p:attrName>ppt_h</p:attrName>
                                        </p:attrNameLst>
                                      </p:cBhvr>
                                      <p:tavLst>
                                        <p:tav tm="0">
                                          <p:val>
                                            <p:fltVal val="0"/>
                                          </p:val>
                                        </p:tav>
                                        <p:tav tm="100000">
                                          <p:val>
                                            <p:strVal val="#ppt_h"/>
                                          </p:val>
                                        </p:tav>
                                      </p:tavLst>
                                    </p:anim>
                                    <p:animEffect transition="in" filter="fade">
                                      <p:cBhvr>
                                        <p:cTn id="37" dur="500"/>
                                        <p:tgtEl>
                                          <p:spTgt spid="14"/>
                                        </p:tgtEl>
                                      </p:cBhvr>
                                    </p:animEffect>
                                  </p:childTnLst>
                                </p:cTn>
                              </p:par>
                              <p:par>
                                <p:cTn id="38" presetID="6" presetClass="emph" presetSubtype="0" repeatCount="indefinite" autoRev="1" fill="hold" nodeType="withEffect">
                                  <p:stCondLst>
                                    <p:cond delay="1600"/>
                                  </p:stCondLst>
                                  <p:childTnLst>
                                    <p:animScale>
                                      <p:cBhvr>
                                        <p:cTn id="39" dur="500" fill="hold"/>
                                        <p:tgtEl>
                                          <p:spTgt spid="14"/>
                                        </p:tgtEl>
                                      </p:cBhvr>
                                      <p:by x="150000" y="150000"/>
                                    </p:animScale>
                                  </p:childTnLst>
                                </p:cTn>
                              </p:par>
                              <p:par>
                                <p:cTn id="40" presetID="53" presetClass="entr" presetSubtype="0" fill="hold" nodeType="withEffect">
                                  <p:stCondLst>
                                    <p:cond delay="1500"/>
                                  </p:stCondLst>
                                  <p:childTnLst>
                                    <p:set>
                                      <p:cBhvr>
                                        <p:cTn id="41" dur="1" fill="hold">
                                          <p:stCondLst>
                                            <p:cond delay="0"/>
                                          </p:stCondLst>
                                        </p:cTn>
                                        <p:tgtEl>
                                          <p:spTgt spid="19"/>
                                        </p:tgtEl>
                                        <p:attrNameLst>
                                          <p:attrName>style.visibility</p:attrName>
                                        </p:attrNameLst>
                                      </p:cBhvr>
                                      <p:to>
                                        <p:strVal val="visible"/>
                                      </p:to>
                                    </p:set>
                                    <p:anim calcmode="lin" valueType="num">
                                      <p:cBhvr>
                                        <p:cTn id="42" dur="500" fill="hold"/>
                                        <p:tgtEl>
                                          <p:spTgt spid="19"/>
                                        </p:tgtEl>
                                        <p:attrNameLst>
                                          <p:attrName>ppt_w</p:attrName>
                                        </p:attrNameLst>
                                      </p:cBhvr>
                                      <p:tavLst>
                                        <p:tav tm="0">
                                          <p:val>
                                            <p:fltVal val="0"/>
                                          </p:val>
                                        </p:tav>
                                        <p:tav tm="100000">
                                          <p:val>
                                            <p:strVal val="#ppt_w"/>
                                          </p:val>
                                        </p:tav>
                                      </p:tavLst>
                                    </p:anim>
                                    <p:anim calcmode="lin" valueType="num">
                                      <p:cBhvr>
                                        <p:cTn id="43" dur="500" fill="hold"/>
                                        <p:tgtEl>
                                          <p:spTgt spid="19"/>
                                        </p:tgtEl>
                                        <p:attrNameLst>
                                          <p:attrName>ppt_h</p:attrName>
                                        </p:attrNameLst>
                                      </p:cBhvr>
                                      <p:tavLst>
                                        <p:tav tm="0">
                                          <p:val>
                                            <p:fltVal val="0"/>
                                          </p:val>
                                        </p:tav>
                                        <p:tav tm="100000">
                                          <p:val>
                                            <p:strVal val="#ppt_h"/>
                                          </p:val>
                                        </p:tav>
                                      </p:tavLst>
                                    </p:anim>
                                    <p:animEffect transition="in" filter="fade">
                                      <p:cBhvr>
                                        <p:cTn id="44" dur="500"/>
                                        <p:tgtEl>
                                          <p:spTgt spid="19"/>
                                        </p:tgtEl>
                                      </p:cBhvr>
                                    </p:animEffect>
                                  </p:childTnLst>
                                </p:cTn>
                              </p:par>
                              <p:par>
                                <p:cTn id="45" presetID="6" presetClass="emph" presetSubtype="0" repeatCount="indefinite" autoRev="1" fill="hold" nodeType="withEffect">
                                  <p:stCondLst>
                                    <p:cond delay="1500"/>
                                  </p:stCondLst>
                                  <p:childTnLst>
                                    <p:animScale>
                                      <p:cBhvr>
                                        <p:cTn id="46" dur="500" fill="hold"/>
                                        <p:tgtEl>
                                          <p:spTgt spid="19"/>
                                        </p:tgtEl>
                                      </p:cBhvr>
                                      <p:by x="150000" y="150000"/>
                                    </p:animScale>
                                  </p:childTnLst>
                                </p:cTn>
                              </p:par>
                              <p:par>
                                <p:cTn id="47" presetID="53" presetClass="entr" presetSubtype="0" fill="hold" nodeType="withEffect">
                                  <p:stCondLst>
                                    <p:cond delay="1500"/>
                                  </p:stCondLst>
                                  <p:childTnLst>
                                    <p:set>
                                      <p:cBhvr>
                                        <p:cTn id="48" dur="1" fill="hold">
                                          <p:stCondLst>
                                            <p:cond delay="0"/>
                                          </p:stCondLst>
                                        </p:cTn>
                                        <p:tgtEl>
                                          <p:spTgt spid="23"/>
                                        </p:tgtEl>
                                        <p:attrNameLst>
                                          <p:attrName>style.visibility</p:attrName>
                                        </p:attrNameLst>
                                      </p:cBhvr>
                                      <p:to>
                                        <p:strVal val="visible"/>
                                      </p:to>
                                    </p:set>
                                    <p:anim calcmode="lin" valueType="num">
                                      <p:cBhvr>
                                        <p:cTn id="49" dur="500" fill="hold"/>
                                        <p:tgtEl>
                                          <p:spTgt spid="23"/>
                                        </p:tgtEl>
                                        <p:attrNameLst>
                                          <p:attrName>ppt_w</p:attrName>
                                        </p:attrNameLst>
                                      </p:cBhvr>
                                      <p:tavLst>
                                        <p:tav tm="0">
                                          <p:val>
                                            <p:fltVal val="0"/>
                                          </p:val>
                                        </p:tav>
                                        <p:tav tm="100000">
                                          <p:val>
                                            <p:strVal val="#ppt_w"/>
                                          </p:val>
                                        </p:tav>
                                      </p:tavLst>
                                    </p:anim>
                                    <p:anim calcmode="lin" valueType="num">
                                      <p:cBhvr>
                                        <p:cTn id="50" dur="500" fill="hold"/>
                                        <p:tgtEl>
                                          <p:spTgt spid="23"/>
                                        </p:tgtEl>
                                        <p:attrNameLst>
                                          <p:attrName>ppt_h</p:attrName>
                                        </p:attrNameLst>
                                      </p:cBhvr>
                                      <p:tavLst>
                                        <p:tav tm="0">
                                          <p:val>
                                            <p:fltVal val="0"/>
                                          </p:val>
                                        </p:tav>
                                        <p:tav tm="100000">
                                          <p:val>
                                            <p:strVal val="#ppt_h"/>
                                          </p:val>
                                        </p:tav>
                                      </p:tavLst>
                                    </p:anim>
                                    <p:animEffect transition="in" filter="fade">
                                      <p:cBhvr>
                                        <p:cTn id="51" dur="500"/>
                                        <p:tgtEl>
                                          <p:spTgt spid="23"/>
                                        </p:tgtEl>
                                      </p:cBhvr>
                                    </p:animEffect>
                                  </p:childTnLst>
                                </p:cTn>
                              </p:par>
                              <p:par>
                                <p:cTn id="52" presetID="6" presetClass="emph" presetSubtype="0" repeatCount="indefinite" autoRev="1" fill="hold" nodeType="withEffect">
                                  <p:stCondLst>
                                    <p:cond delay="1500"/>
                                  </p:stCondLst>
                                  <p:childTnLst>
                                    <p:animScale>
                                      <p:cBhvr>
                                        <p:cTn id="53" dur="500" fill="hold"/>
                                        <p:tgtEl>
                                          <p:spTgt spid="23"/>
                                        </p:tgtEl>
                                      </p:cBhvr>
                                      <p:by x="150000" y="150000"/>
                                    </p:animScale>
                                  </p:childTnLst>
                                </p:cTn>
                              </p:par>
                              <p:par>
                                <p:cTn id="54" presetID="53" presetClass="entr" presetSubtype="0" fill="hold" nodeType="withEffect">
                                  <p:stCondLst>
                                    <p:cond delay="1600"/>
                                  </p:stCondLst>
                                  <p:childTnLst>
                                    <p:set>
                                      <p:cBhvr>
                                        <p:cTn id="55" dur="1" fill="hold">
                                          <p:stCondLst>
                                            <p:cond delay="0"/>
                                          </p:stCondLst>
                                        </p:cTn>
                                        <p:tgtEl>
                                          <p:spTgt spid="27"/>
                                        </p:tgtEl>
                                        <p:attrNameLst>
                                          <p:attrName>style.visibility</p:attrName>
                                        </p:attrNameLst>
                                      </p:cBhvr>
                                      <p:to>
                                        <p:strVal val="visible"/>
                                      </p:to>
                                    </p:set>
                                    <p:anim calcmode="lin" valueType="num">
                                      <p:cBhvr>
                                        <p:cTn id="56" dur="500" fill="hold"/>
                                        <p:tgtEl>
                                          <p:spTgt spid="27"/>
                                        </p:tgtEl>
                                        <p:attrNameLst>
                                          <p:attrName>ppt_w</p:attrName>
                                        </p:attrNameLst>
                                      </p:cBhvr>
                                      <p:tavLst>
                                        <p:tav tm="0">
                                          <p:val>
                                            <p:fltVal val="0"/>
                                          </p:val>
                                        </p:tav>
                                        <p:tav tm="100000">
                                          <p:val>
                                            <p:strVal val="#ppt_w"/>
                                          </p:val>
                                        </p:tav>
                                      </p:tavLst>
                                    </p:anim>
                                    <p:anim calcmode="lin" valueType="num">
                                      <p:cBhvr>
                                        <p:cTn id="57" dur="500" fill="hold"/>
                                        <p:tgtEl>
                                          <p:spTgt spid="27"/>
                                        </p:tgtEl>
                                        <p:attrNameLst>
                                          <p:attrName>ppt_h</p:attrName>
                                        </p:attrNameLst>
                                      </p:cBhvr>
                                      <p:tavLst>
                                        <p:tav tm="0">
                                          <p:val>
                                            <p:fltVal val="0"/>
                                          </p:val>
                                        </p:tav>
                                        <p:tav tm="100000">
                                          <p:val>
                                            <p:strVal val="#ppt_h"/>
                                          </p:val>
                                        </p:tav>
                                      </p:tavLst>
                                    </p:anim>
                                    <p:animEffect transition="in" filter="fade">
                                      <p:cBhvr>
                                        <p:cTn id="58" dur="500"/>
                                        <p:tgtEl>
                                          <p:spTgt spid="27"/>
                                        </p:tgtEl>
                                      </p:cBhvr>
                                    </p:animEffect>
                                  </p:childTnLst>
                                </p:cTn>
                              </p:par>
                              <p:par>
                                <p:cTn id="59" presetID="6" presetClass="emph" presetSubtype="0" repeatCount="indefinite" autoRev="1" fill="hold" nodeType="withEffect">
                                  <p:stCondLst>
                                    <p:cond delay="1500"/>
                                  </p:stCondLst>
                                  <p:childTnLst>
                                    <p:animScale>
                                      <p:cBhvr>
                                        <p:cTn id="60" dur="3000" fill="hold"/>
                                        <p:tgtEl>
                                          <p:spTgt spid="27"/>
                                        </p:tgtEl>
                                      </p:cBhvr>
                                      <p:by x="150000" y="150000"/>
                                    </p:animScale>
                                  </p:childTnLst>
                                </p:cTn>
                              </p:par>
                              <p:par>
                                <p:cTn id="61" presetID="53" presetClass="entr" presetSubtype="0" fill="hold" nodeType="withEffect">
                                  <p:stCondLst>
                                    <p:cond delay="1600"/>
                                  </p:stCondLst>
                                  <p:childTnLst>
                                    <p:set>
                                      <p:cBhvr>
                                        <p:cTn id="62" dur="1" fill="hold">
                                          <p:stCondLst>
                                            <p:cond delay="0"/>
                                          </p:stCondLst>
                                        </p:cTn>
                                        <p:tgtEl>
                                          <p:spTgt spid="9"/>
                                        </p:tgtEl>
                                        <p:attrNameLst>
                                          <p:attrName>style.visibility</p:attrName>
                                        </p:attrNameLst>
                                      </p:cBhvr>
                                      <p:to>
                                        <p:strVal val="visible"/>
                                      </p:to>
                                    </p:set>
                                    <p:anim calcmode="lin" valueType="num">
                                      <p:cBhvr>
                                        <p:cTn id="63" dur="1000" fill="hold"/>
                                        <p:tgtEl>
                                          <p:spTgt spid="9"/>
                                        </p:tgtEl>
                                        <p:attrNameLst>
                                          <p:attrName>ppt_w</p:attrName>
                                        </p:attrNameLst>
                                      </p:cBhvr>
                                      <p:tavLst>
                                        <p:tav tm="0">
                                          <p:val>
                                            <p:fltVal val="0"/>
                                          </p:val>
                                        </p:tav>
                                        <p:tav tm="100000">
                                          <p:val>
                                            <p:strVal val="#ppt_w"/>
                                          </p:val>
                                        </p:tav>
                                      </p:tavLst>
                                    </p:anim>
                                    <p:anim calcmode="lin" valueType="num">
                                      <p:cBhvr>
                                        <p:cTn id="64" dur="1000" fill="hold"/>
                                        <p:tgtEl>
                                          <p:spTgt spid="9"/>
                                        </p:tgtEl>
                                        <p:attrNameLst>
                                          <p:attrName>ppt_h</p:attrName>
                                        </p:attrNameLst>
                                      </p:cBhvr>
                                      <p:tavLst>
                                        <p:tav tm="0">
                                          <p:val>
                                            <p:fltVal val="0"/>
                                          </p:val>
                                        </p:tav>
                                        <p:tav tm="100000">
                                          <p:val>
                                            <p:strVal val="#ppt_h"/>
                                          </p:val>
                                        </p:tav>
                                      </p:tavLst>
                                    </p:anim>
                                    <p:animEffect transition="in" filter="fade">
                                      <p:cBhvr>
                                        <p:cTn id="65" dur="1000"/>
                                        <p:tgtEl>
                                          <p:spTgt spid="9"/>
                                        </p:tgtEl>
                                      </p:cBhvr>
                                    </p:animEffect>
                                  </p:childTnLst>
                                </p:cTn>
                              </p:par>
                              <p:par>
                                <p:cTn id="66" presetID="6" presetClass="emph" presetSubtype="0" repeatCount="indefinite" accel="50000" decel="50000" autoRev="1" fill="hold" nodeType="withEffect">
                                  <p:stCondLst>
                                    <p:cond delay="1600"/>
                                  </p:stCondLst>
                                  <p:childTnLst>
                                    <p:animScale>
                                      <p:cBhvr>
                                        <p:cTn id="67" dur="2000" fill="hold"/>
                                        <p:tgtEl>
                                          <p:spTgt spid="9"/>
                                        </p:tgtEl>
                                      </p:cBhvr>
                                      <p:by x="150000" y="150000"/>
                                    </p:animScale>
                                  </p:childTnLst>
                                </p:cTn>
                              </p:par>
                              <p:par>
                                <p:cTn id="68" presetID="53" presetClass="entr" presetSubtype="0" fill="hold" nodeType="withEffect">
                                  <p:stCondLst>
                                    <p:cond delay="1900"/>
                                  </p:stCondLst>
                                  <p:childTnLst>
                                    <p:set>
                                      <p:cBhvr>
                                        <p:cTn id="69" dur="1" fill="hold">
                                          <p:stCondLst>
                                            <p:cond delay="0"/>
                                          </p:stCondLst>
                                        </p:cTn>
                                        <p:tgtEl>
                                          <p:spTgt spid="17"/>
                                        </p:tgtEl>
                                        <p:attrNameLst>
                                          <p:attrName>style.visibility</p:attrName>
                                        </p:attrNameLst>
                                      </p:cBhvr>
                                      <p:to>
                                        <p:strVal val="visible"/>
                                      </p:to>
                                    </p:set>
                                    <p:anim calcmode="lin" valueType="num">
                                      <p:cBhvr>
                                        <p:cTn id="70" dur="500" fill="hold"/>
                                        <p:tgtEl>
                                          <p:spTgt spid="17"/>
                                        </p:tgtEl>
                                        <p:attrNameLst>
                                          <p:attrName>ppt_w</p:attrName>
                                        </p:attrNameLst>
                                      </p:cBhvr>
                                      <p:tavLst>
                                        <p:tav tm="0">
                                          <p:val>
                                            <p:fltVal val="0"/>
                                          </p:val>
                                        </p:tav>
                                        <p:tav tm="100000">
                                          <p:val>
                                            <p:strVal val="#ppt_w"/>
                                          </p:val>
                                        </p:tav>
                                      </p:tavLst>
                                    </p:anim>
                                    <p:anim calcmode="lin" valueType="num">
                                      <p:cBhvr>
                                        <p:cTn id="71" dur="500" fill="hold"/>
                                        <p:tgtEl>
                                          <p:spTgt spid="17"/>
                                        </p:tgtEl>
                                        <p:attrNameLst>
                                          <p:attrName>ppt_h</p:attrName>
                                        </p:attrNameLst>
                                      </p:cBhvr>
                                      <p:tavLst>
                                        <p:tav tm="0">
                                          <p:val>
                                            <p:fltVal val="0"/>
                                          </p:val>
                                        </p:tav>
                                        <p:tav tm="100000">
                                          <p:val>
                                            <p:strVal val="#ppt_h"/>
                                          </p:val>
                                        </p:tav>
                                      </p:tavLst>
                                    </p:anim>
                                    <p:animEffect transition="in" filter="fade">
                                      <p:cBhvr>
                                        <p:cTn id="72" dur="500"/>
                                        <p:tgtEl>
                                          <p:spTgt spid="17"/>
                                        </p:tgtEl>
                                      </p:cBhvr>
                                    </p:animEffect>
                                  </p:childTnLst>
                                </p:cTn>
                              </p:par>
                              <p:par>
                                <p:cTn id="73" presetID="6" presetClass="emph" presetSubtype="0" repeatCount="indefinite" autoRev="1" fill="hold" nodeType="withEffect">
                                  <p:stCondLst>
                                    <p:cond delay="1900"/>
                                  </p:stCondLst>
                                  <p:childTnLst>
                                    <p:animScale>
                                      <p:cBhvr>
                                        <p:cTn id="74" dur="500" fill="hold"/>
                                        <p:tgtEl>
                                          <p:spTgt spid="17"/>
                                        </p:tgtEl>
                                      </p:cBhvr>
                                      <p:by x="150000" y="150000"/>
                                    </p:animScale>
                                  </p:childTnLst>
                                </p:cTn>
                              </p:par>
                              <p:par>
                                <p:cTn id="75" presetID="53" presetClass="entr" presetSubtype="0" fill="hold" nodeType="withEffect">
                                  <p:stCondLst>
                                    <p:cond delay="2000"/>
                                  </p:stCondLst>
                                  <p:childTnLst>
                                    <p:set>
                                      <p:cBhvr>
                                        <p:cTn id="76" dur="1" fill="hold">
                                          <p:stCondLst>
                                            <p:cond delay="0"/>
                                          </p:stCondLst>
                                        </p:cTn>
                                        <p:tgtEl>
                                          <p:spTgt spid="21"/>
                                        </p:tgtEl>
                                        <p:attrNameLst>
                                          <p:attrName>style.visibility</p:attrName>
                                        </p:attrNameLst>
                                      </p:cBhvr>
                                      <p:to>
                                        <p:strVal val="visible"/>
                                      </p:to>
                                    </p:set>
                                    <p:anim calcmode="lin" valueType="num">
                                      <p:cBhvr>
                                        <p:cTn id="77" dur="500" fill="hold"/>
                                        <p:tgtEl>
                                          <p:spTgt spid="21"/>
                                        </p:tgtEl>
                                        <p:attrNameLst>
                                          <p:attrName>ppt_w</p:attrName>
                                        </p:attrNameLst>
                                      </p:cBhvr>
                                      <p:tavLst>
                                        <p:tav tm="0">
                                          <p:val>
                                            <p:fltVal val="0"/>
                                          </p:val>
                                        </p:tav>
                                        <p:tav tm="100000">
                                          <p:val>
                                            <p:strVal val="#ppt_w"/>
                                          </p:val>
                                        </p:tav>
                                      </p:tavLst>
                                    </p:anim>
                                    <p:anim calcmode="lin" valueType="num">
                                      <p:cBhvr>
                                        <p:cTn id="78" dur="500" fill="hold"/>
                                        <p:tgtEl>
                                          <p:spTgt spid="21"/>
                                        </p:tgtEl>
                                        <p:attrNameLst>
                                          <p:attrName>ppt_h</p:attrName>
                                        </p:attrNameLst>
                                      </p:cBhvr>
                                      <p:tavLst>
                                        <p:tav tm="0">
                                          <p:val>
                                            <p:fltVal val="0"/>
                                          </p:val>
                                        </p:tav>
                                        <p:tav tm="100000">
                                          <p:val>
                                            <p:strVal val="#ppt_h"/>
                                          </p:val>
                                        </p:tav>
                                      </p:tavLst>
                                    </p:anim>
                                    <p:animEffect transition="in" filter="fade">
                                      <p:cBhvr>
                                        <p:cTn id="79" dur="500"/>
                                        <p:tgtEl>
                                          <p:spTgt spid="21"/>
                                        </p:tgtEl>
                                      </p:cBhvr>
                                    </p:animEffect>
                                  </p:childTnLst>
                                </p:cTn>
                              </p:par>
                              <p:par>
                                <p:cTn id="80" presetID="6" presetClass="emph" presetSubtype="0" repeatCount="indefinite" autoRev="1" fill="hold" nodeType="withEffect">
                                  <p:stCondLst>
                                    <p:cond delay="2200"/>
                                  </p:stCondLst>
                                  <p:childTnLst>
                                    <p:animScale>
                                      <p:cBhvr>
                                        <p:cTn id="81" dur="1000" fill="hold"/>
                                        <p:tgtEl>
                                          <p:spTgt spid="21"/>
                                        </p:tgtEl>
                                      </p:cBhvr>
                                      <p:by x="150000" y="150000"/>
                                    </p:animScale>
                                  </p:childTnLst>
                                </p:cTn>
                              </p:par>
                              <p:par>
                                <p:cTn id="82" presetID="53" presetClass="entr" presetSubtype="0" fill="hold" nodeType="withEffect">
                                  <p:stCondLst>
                                    <p:cond delay="2300"/>
                                  </p:stCondLst>
                                  <p:childTnLst>
                                    <p:set>
                                      <p:cBhvr>
                                        <p:cTn id="83" dur="1" fill="hold">
                                          <p:stCondLst>
                                            <p:cond delay="0"/>
                                          </p:stCondLst>
                                        </p:cTn>
                                        <p:tgtEl>
                                          <p:spTgt spid="25"/>
                                        </p:tgtEl>
                                        <p:attrNameLst>
                                          <p:attrName>style.visibility</p:attrName>
                                        </p:attrNameLst>
                                      </p:cBhvr>
                                      <p:to>
                                        <p:strVal val="visible"/>
                                      </p:to>
                                    </p:set>
                                    <p:anim calcmode="lin" valueType="num">
                                      <p:cBhvr>
                                        <p:cTn id="84" dur="500" fill="hold"/>
                                        <p:tgtEl>
                                          <p:spTgt spid="25"/>
                                        </p:tgtEl>
                                        <p:attrNameLst>
                                          <p:attrName>ppt_w</p:attrName>
                                        </p:attrNameLst>
                                      </p:cBhvr>
                                      <p:tavLst>
                                        <p:tav tm="0">
                                          <p:val>
                                            <p:fltVal val="0"/>
                                          </p:val>
                                        </p:tav>
                                        <p:tav tm="100000">
                                          <p:val>
                                            <p:strVal val="#ppt_w"/>
                                          </p:val>
                                        </p:tav>
                                      </p:tavLst>
                                    </p:anim>
                                    <p:anim calcmode="lin" valueType="num">
                                      <p:cBhvr>
                                        <p:cTn id="85" dur="500" fill="hold"/>
                                        <p:tgtEl>
                                          <p:spTgt spid="25"/>
                                        </p:tgtEl>
                                        <p:attrNameLst>
                                          <p:attrName>ppt_h</p:attrName>
                                        </p:attrNameLst>
                                      </p:cBhvr>
                                      <p:tavLst>
                                        <p:tav tm="0">
                                          <p:val>
                                            <p:fltVal val="0"/>
                                          </p:val>
                                        </p:tav>
                                        <p:tav tm="100000">
                                          <p:val>
                                            <p:strVal val="#ppt_h"/>
                                          </p:val>
                                        </p:tav>
                                      </p:tavLst>
                                    </p:anim>
                                    <p:animEffect transition="in" filter="fade">
                                      <p:cBhvr>
                                        <p:cTn id="86" dur="500"/>
                                        <p:tgtEl>
                                          <p:spTgt spid="25"/>
                                        </p:tgtEl>
                                      </p:cBhvr>
                                    </p:animEffect>
                                  </p:childTnLst>
                                </p:cTn>
                              </p:par>
                              <p:par>
                                <p:cTn id="87" presetID="6" presetClass="emph" presetSubtype="0" repeatCount="indefinite" autoRev="1" fill="hold" nodeType="withEffect">
                                  <p:stCondLst>
                                    <p:cond delay="2400"/>
                                  </p:stCondLst>
                                  <p:childTnLst>
                                    <p:animScale>
                                      <p:cBhvr>
                                        <p:cTn id="88" dur="2000" fill="hold"/>
                                        <p:tgtEl>
                                          <p:spTgt spid="25"/>
                                        </p:tgtEl>
                                      </p:cBhvr>
                                      <p:by x="150000" y="150000"/>
                                    </p:animScale>
                                  </p:childTnLst>
                                </p:cTn>
                              </p:par>
                              <p:par>
                                <p:cTn id="89" presetID="53" presetClass="entr" presetSubtype="0" fill="hold" nodeType="withEffect">
                                  <p:stCondLst>
                                    <p:cond delay="2500"/>
                                  </p:stCondLst>
                                  <p:childTnLst>
                                    <p:set>
                                      <p:cBhvr>
                                        <p:cTn id="90" dur="1" fill="hold">
                                          <p:stCondLst>
                                            <p:cond delay="0"/>
                                          </p:stCondLst>
                                        </p:cTn>
                                        <p:tgtEl>
                                          <p:spTgt spid="10"/>
                                        </p:tgtEl>
                                        <p:attrNameLst>
                                          <p:attrName>style.visibility</p:attrName>
                                        </p:attrNameLst>
                                      </p:cBhvr>
                                      <p:to>
                                        <p:strVal val="visible"/>
                                      </p:to>
                                    </p:set>
                                    <p:anim calcmode="lin" valueType="num">
                                      <p:cBhvr>
                                        <p:cTn id="91" dur="500" fill="hold"/>
                                        <p:tgtEl>
                                          <p:spTgt spid="10"/>
                                        </p:tgtEl>
                                        <p:attrNameLst>
                                          <p:attrName>ppt_w</p:attrName>
                                        </p:attrNameLst>
                                      </p:cBhvr>
                                      <p:tavLst>
                                        <p:tav tm="0">
                                          <p:val>
                                            <p:fltVal val="0"/>
                                          </p:val>
                                        </p:tav>
                                        <p:tav tm="100000">
                                          <p:val>
                                            <p:strVal val="#ppt_w"/>
                                          </p:val>
                                        </p:tav>
                                      </p:tavLst>
                                    </p:anim>
                                    <p:anim calcmode="lin" valueType="num">
                                      <p:cBhvr>
                                        <p:cTn id="92" dur="500" fill="hold"/>
                                        <p:tgtEl>
                                          <p:spTgt spid="10"/>
                                        </p:tgtEl>
                                        <p:attrNameLst>
                                          <p:attrName>ppt_h</p:attrName>
                                        </p:attrNameLst>
                                      </p:cBhvr>
                                      <p:tavLst>
                                        <p:tav tm="0">
                                          <p:val>
                                            <p:fltVal val="0"/>
                                          </p:val>
                                        </p:tav>
                                        <p:tav tm="100000">
                                          <p:val>
                                            <p:strVal val="#ppt_h"/>
                                          </p:val>
                                        </p:tav>
                                      </p:tavLst>
                                    </p:anim>
                                    <p:animEffect transition="in" filter="fade">
                                      <p:cBhvr>
                                        <p:cTn id="93" dur="500"/>
                                        <p:tgtEl>
                                          <p:spTgt spid="10"/>
                                        </p:tgtEl>
                                      </p:cBhvr>
                                    </p:animEffect>
                                  </p:childTnLst>
                                </p:cTn>
                              </p:par>
                              <p:par>
                                <p:cTn id="94" presetID="6" presetClass="emph" presetSubtype="0" repeatCount="indefinite" autoRev="1" fill="hold" nodeType="withEffect">
                                  <p:stCondLst>
                                    <p:cond delay="2500"/>
                                  </p:stCondLst>
                                  <p:childTnLst>
                                    <p:animScale>
                                      <p:cBhvr>
                                        <p:cTn id="95" dur="1000" fill="hold"/>
                                        <p:tgtEl>
                                          <p:spTgt spid="10"/>
                                        </p:tgtEl>
                                      </p:cBhvr>
                                      <p:by x="150000" y="150000"/>
                                    </p:animScale>
                                  </p:childTnLst>
                                </p:cTn>
                              </p:par>
                              <p:par>
                                <p:cTn id="96" presetID="53" presetClass="entr" presetSubtype="0" fill="hold" nodeType="withEffect">
                                  <p:stCondLst>
                                    <p:cond delay="2700"/>
                                  </p:stCondLst>
                                  <p:childTnLst>
                                    <p:set>
                                      <p:cBhvr>
                                        <p:cTn id="97" dur="1" fill="hold">
                                          <p:stCondLst>
                                            <p:cond delay="0"/>
                                          </p:stCondLst>
                                        </p:cTn>
                                        <p:tgtEl>
                                          <p:spTgt spid="18"/>
                                        </p:tgtEl>
                                        <p:attrNameLst>
                                          <p:attrName>style.visibility</p:attrName>
                                        </p:attrNameLst>
                                      </p:cBhvr>
                                      <p:to>
                                        <p:strVal val="visible"/>
                                      </p:to>
                                    </p:set>
                                    <p:anim calcmode="lin" valueType="num">
                                      <p:cBhvr>
                                        <p:cTn id="98" dur="500" fill="hold"/>
                                        <p:tgtEl>
                                          <p:spTgt spid="18"/>
                                        </p:tgtEl>
                                        <p:attrNameLst>
                                          <p:attrName>ppt_w</p:attrName>
                                        </p:attrNameLst>
                                      </p:cBhvr>
                                      <p:tavLst>
                                        <p:tav tm="0">
                                          <p:val>
                                            <p:fltVal val="0"/>
                                          </p:val>
                                        </p:tav>
                                        <p:tav tm="100000">
                                          <p:val>
                                            <p:strVal val="#ppt_w"/>
                                          </p:val>
                                        </p:tav>
                                      </p:tavLst>
                                    </p:anim>
                                    <p:anim calcmode="lin" valueType="num">
                                      <p:cBhvr>
                                        <p:cTn id="99" dur="500" fill="hold"/>
                                        <p:tgtEl>
                                          <p:spTgt spid="18"/>
                                        </p:tgtEl>
                                        <p:attrNameLst>
                                          <p:attrName>ppt_h</p:attrName>
                                        </p:attrNameLst>
                                      </p:cBhvr>
                                      <p:tavLst>
                                        <p:tav tm="0">
                                          <p:val>
                                            <p:fltVal val="0"/>
                                          </p:val>
                                        </p:tav>
                                        <p:tav tm="100000">
                                          <p:val>
                                            <p:strVal val="#ppt_h"/>
                                          </p:val>
                                        </p:tav>
                                      </p:tavLst>
                                    </p:anim>
                                    <p:animEffect transition="in" filter="fade">
                                      <p:cBhvr>
                                        <p:cTn id="100" dur="500"/>
                                        <p:tgtEl>
                                          <p:spTgt spid="18"/>
                                        </p:tgtEl>
                                      </p:cBhvr>
                                    </p:animEffect>
                                  </p:childTnLst>
                                </p:cTn>
                              </p:par>
                              <p:par>
                                <p:cTn id="101" presetID="6" presetClass="emph" presetSubtype="0" repeatCount="indefinite" autoRev="1" fill="hold" nodeType="withEffect">
                                  <p:stCondLst>
                                    <p:cond delay="2700"/>
                                  </p:stCondLst>
                                  <p:childTnLst>
                                    <p:animScale>
                                      <p:cBhvr>
                                        <p:cTn id="102" dur="500" fill="hold"/>
                                        <p:tgtEl>
                                          <p:spTgt spid="18"/>
                                        </p:tgtEl>
                                      </p:cBhvr>
                                      <p:by x="150000" y="150000"/>
                                    </p:animScale>
                                  </p:childTnLst>
                                </p:cTn>
                              </p:par>
                              <p:par>
                                <p:cTn id="103" presetID="53" presetClass="entr" presetSubtype="0" fill="hold" nodeType="withEffect">
                                  <p:stCondLst>
                                    <p:cond delay="2800"/>
                                  </p:stCondLst>
                                  <p:childTnLst>
                                    <p:set>
                                      <p:cBhvr>
                                        <p:cTn id="104" dur="1" fill="hold">
                                          <p:stCondLst>
                                            <p:cond delay="0"/>
                                          </p:stCondLst>
                                        </p:cTn>
                                        <p:tgtEl>
                                          <p:spTgt spid="22"/>
                                        </p:tgtEl>
                                        <p:attrNameLst>
                                          <p:attrName>style.visibility</p:attrName>
                                        </p:attrNameLst>
                                      </p:cBhvr>
                                      <p:to>
                                        <p:strVal val="visible"/>
                                      </p:to>
                                    </p:set>
                                    <p:anim calcmode="lin" valueType="num">
                                      <p:cBhvr>
                                        <p:cTn id="105" dur="500" fill="hold"/>
                                        <p:tgtEl>
                                          <p:spTgt spid="22"/>
                                        </p:tgtEl>
                                        <p:attrNameLst>
                                          <p:attrName>ppt_w</p:attrName>
                                        </p:attrNameLst>
                                      </p:cBhvr>
                                      <p:tavLst>
                                        <p:tav tm="0">
                                          <p:val>
                                            <p:fltVal val="0"/>
                                          </p:val>
                                        </p:tav>
                                        <p:tav tm="100000">
                                          <p:val>
                                            <p:strVal val="#ppt_w"/>
                                          </p:val>
                                        </p:tav>
                                      </p:tavLst>
                                    </p:anim>
                                    <p:anim calcmode="lin" valueType="num">
                                      <p:cBhvr>
                                        <p:cTn id="106" dur="500" fill="hold"/>
                                        <p:tgtEl>
                                          <p:spTgt spid="22"/>
                                        </p:tgtEl>
                                        <p:attrNameLst>
                                          <p:attrName>ppt_h</p:attrName>
                                        </p:attrNameLst>
                                      </p:cBhvr>
                                      <p:tavLst>
                                        <p:tav tm="0">
                                          <p:val>
                                            <p:fltVal val="0"/>
                                          </p:val>
                                        </p:tav>
                                        <p:tav tm="100000">
                                          <p:val>
                                            <p:strVal val="#ppt_h"/>
                                          </p:val>
                                        </p:tav>
                                      </p:tavLst>
                                    </p:anim>
                                    <p:animEffect transition="in" filter="fade">
                                      <p:cBhvr>
                                        <p:cTn id="107" dur="500"/>
                                        <p:tgtEl>
                                          <p:spTgt spid="22"/>
                                        </p:tgtEl>
                                      </p:cBhvr>
                                    </p:animEffect>
                                  </p:childTnLst>
                                </p:cTn>
                              </p:par>
                              <p:par>
                                <p:cTn id="108" presetID="6" presetClass="emph" presetSubtype="0" repeatCount="indefinite" autoRev="1" fill="hold" nodeType="withEffect">
                                  <p:stCondLst>
                                    <p:cond delay="3000"/>
                                  </p:stCondLst>
                                  <p:childTnLst>
                                    <p:animScale>
                                      <p:cBhvr>
                                        <p:cTn id="109" dur="1000" fill="hold"/>
                                        <p:tgtEl>
                                          <p:spTgt spid="22"/>
                                        </p:tgtEl>
                                      </p:cBhvr>
                                      <p:by x="150000" y="150000"/>
                                    </p:animScale>
                                  </p:childTnLst>
                                </p:cTn>
                              </p:par>
                              <p:par>
                                <p:cTn id="110" presetID="53" presetClass="entr" presetSubtype="0" fill="hold" nodeType="withEffect">
                                  <p:stCondLst>
                                    <p:cond delay="2700"/>
                                  </p:stCondLst>
                                  <p:childTnLst>
                                    <p:set>
                                      <p:cBhvr>
                                        <p:cTn id="111" dur="1" fill="hold">
                                          <p:stCondLst>
                                            <p:cond delay="0"/>
                                          </p:stCondLst>
                                        </p:cTn>
                                        <p:tgtEl>
                                          <p:spTgt spid="26"/>
                                        </p:tgtEl>
                                        <p:attrNameLst>
                                          <p:attrName>style.visibility</p:attrName>
                                        </p:attrNameLst>
                                      </p:cBhvr>
                                      <p:to>
                                        <p:strVal val="visible"/>
                                      </p:to>
                                    </p:set>
                                    <p:anim calcmode="lin" valueType="num">
                                      <p:cBhvr>
                                        <p:cTn id="112" dur="500" fill="hold"/>
                                        <p:tgtEl>
                                          <p:spTgt spid="26"/>
                                        </p:tgtEl>
                                        <p:attrNameLst>
                                          <p:attrName>ppt_w</p:attrName>
                                        </p:attrNameLst>
                                      </p:cBhvr>
                                      <p:tavLst>
                                        <p:tav tm="0">
                                          <p:val>
                                            <p:fltVal val="0"/>
                                          </p:val>
                                        </p:tav>
                                        <p:tav tm="100000">
                                          <p:val>
                                            <p:strVal val="#ppt_w"/>
                                          </p:val>
                                        </p:tav>
                                      </p:tavLst>
                                    </p:anim>
                                    <p:anim calcmode="lin" valueType="num">
                                      <p:cBhvr>
                                        <p:cTn id="113" dur="500" fill="hold"/>
                                        <p:tgtEl>
                                          <p:spTgt spid="26"/>
                                        </p:tgtEl>
                                        <p:attrNameLst>
                                          <p:attrName>ppt_h</p:attrName>
                                        </p:attrNameLst>
                                      </p:cBhvr>
                                      <p:tavLst>
                                        <p:tav tm="0">
                                          <p:val>
                                            <p:fltVal val="0"/>
                                          </p:val>
                                        </p:tav>
                                        <p:tav tm="100000">
                                          <p:val>
                                            <p:strVal val="#ppt_h"/>
                                          </p:val>
                                        </p:tav>
                                      </p:tavLst>
                                    </p:anim>
                                    <p:animEffect transition="in" filter="fade">
                                      <p:cBhvr>
                                        <p:cTn id="114" dur="500"/>
                                        <p:tgtEl>
                                          <p:spTgt spid="26"/>
                                        </p:tgtEl>
                                      </p:cBhvr>
                                    </p:animEffect>
                                  </p:childTnLst>
                                </p:cTn>
                              </p:par>
                              <p:par>
                                <p:cTn id="115" presetID="6" presetClass="emph" presetSubtype="0" repeatCount="indefinite" autoRev="1" fill="hold" nodeType="withEffect">
                                  <p:stCondLst>
                                    <p:cond delay="2800"/>
                                  </p:stCondLst>
                                  <p:childTnLst>
                                    <p:animScale>
                                      <p:cBhvr>
                                        <p:cTn id="116" dur="3000" fill="hold"/>
                                        <p:tgtEl>
                                          <p:spTgt spid="26"/>
                                        </p:tgtEl>
                                      </p:cBhvr>
                                      <p:by x="150000" y="150000"/>
                                    </p:animScale>
                                  </p:childTnLst>
                                </p:cTn>
                              </p:par>
                            </p:childTnLst>
                          </p:cTn>
                        </p:par>
                      </p:childTnLst>
                    </p:cTn>
                  </p:par>
                  <p:par>
                    <p:cTn id="117" fill="hold">
                      <p:stCondLst>
                        <p:cond delay="indefinite"/>
                      </p:stCondLst>
                      <p:childTnLst>
                        <p:par>
                          <p:cTn id="118" fill="hold">
                            <p:stCondLst>
                              <p:cond delay="0"/>
                            </p:stCondLst>
                            <p:childTnLst>
                              <p:par>
                                <p:cTn id="119" presetID="53" presetClass="entr" presetSubtype="0" fill="hold" grpId="0" nodeType="click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500" fill="hold"/>
                                        <p:tgtEl>
                                          <p:spTgt spid="24"/>
                                        </p:tgtEl>
                                        <p:attrNameLst>
                                          <p:attrName>ppt_w</p:attrName>
                                        </p:attrNameLst>
                                      </p:cBhvr>
                                      <p:tavLst>
                                        <p:tav tm="0">
                                          <p:val>
                                            <p:fltVal val="0"/>
                                          </p:val>
                                        </p:tav>
                                        <p:tav tm="100000">
                                          <p:val>
                                            <p:strVal val="#ppt_w"/>
                                          </p:val>
                                        </p:tav>
                                      </p:tavLst>
                                    </p:anim>
                                    <p:anim calcmode="lin" valueType="num">
                                      <p:cBhvr>
                                        <p:cTn id="122" dur="500" fill="hold"/>
                                        <p:tgtEl>
                                          <p:spTgt spid="24"/>
                                        </p:tgtEl>
                                        <p:attrNameLst>
                                          <p:attrName>ppt_h</p:attrName>
                                        </p:attrNameLst>
                                      </p:cBhvr>
                                      <p:tavLst>
                                        <p:tav tm="0">
                                          <p:val>
                                            <p:fltVal val="0"/>
                                          </p:val>
                                        </p:tav>
                                        <p:tav tm="100000">
                                          <p:val>
                                            <p:strVal val="#ppt_h"/>
                                          </p:val>
                                        </p:tav>
                                      </p:tavLst>
                                    </p:anim>
                                    <p:animEffect transition="in" filter="fade">
                                      <p:cBhvr>
                                        <p:cTn id="123" dur="500"/>
                                        <p:tgtEl>
                                          <p:spTgt spid="24"/>
                                        </p:tgtEl>
                                      </p:cBhvr>
                                    </p:animEffect>
                                  </p:childTnLst>
                                </p:cTn>
                              </p:par>
                              <p:par>
                                <p:cTn id="124" presetID="53" presetClass="entr" presetSubtype="0" fill="hold" grpId="2" nodeType="withEffect">
                                  <p:stCondLst>
                                    <p:cond delay="0"/>
                                  </p:stCondLst>
                                  <p:childTnLst>
                                    <p:set>
                                      <p:cBhvr>
                                        <p:cTn id="125" dur="1" fill="hold">
                                          <p:stCondLst>
                                            <p:cond delay="0"/>
                                          </p:stCondLst>
                                        </p:cTn>
                                        <p:tgtEl>
                                          <p:spTgt spid="30"/>
                                        </p:tgtEl>
                                        <p:attrNameLst>
                                          <p:attrName>style.visibility</p:attrName>
                                        </p:attrNameLst>
                                      </p:cBhvr>
                                      <p:to>
                                        <p:strVal val="visible"/>
                                      </p:to>
                                    </p:set>
                                    <p:anim calcmode="lin" valueType="num">
                                      <p:cBhvr>
                                        <p:cTn id="126" dur="500" fill="hold"/>
                                        <p:tgtEl>
                                          <p:spTgt spid="30"/>
                                        </p:tgtEl>
                                        <p:attrNameLst>
                                          <p:attrName>ppt_w</p:attrName>
                                        </p:attrNameLst>
                                      </p:cBhvr>
                                      <p:tavLst>
                                        <p:tav tm="0">
                                          <p:val>
                                            <p:fltVal val="0"/>
                                          </p:val>
                                        </p:tav>
                                        <p:tav tm="100000">
                                          <p:val>
                                            <p:strVal val="#ppt_w"/>
                                          </p:val>
                                        </p:tav>
                                      </p:tavLst>
                                    </p:anim>
                                    <p:anim calcmode="lin" valueType="num">
                                      <p:cBhvr>
                                        <p:cTn id="127" dur="500" fill="hold"/>
                                        <p:tgtEl>
                                          <p:spTgt spid="30"/>
                                        </p:tgtEl>
                                        <p:attrNameLst>
                                          <p:attrName>ppt_h</p:attrName>
                                        </p:attrNameLst>
                                      </p:cBhvr>
                                      <p:tavLst>
                                        <p:tav tm="0">
                                          <p:val>
                                            <p:fltVal val="0"/>
                                          </p:val>
                                        </p:tav>
                                        <p:tav tm="100000">
                                          <p:val>
                                            <p:strVal val="#ppt_h"/>
                                          </p:val>
                                        </p:tav>
                                      </p:tavLst>
                                    </p:anim>
                                    <p:animEffect transition="in" filter="fade">
                                      <p:cBhvr>
                                        <p:cTn id="128" dur="500"/>
                                        <p:tgtEl>
                                          <p:spTgt spid="30"/>
                                        </p:tgtEl>
                                      </p:cBhvr>
                                    </p:animEffect>
                                  </p:childTnLst>
                                </p:cTn>
                              </p:par>
                            </p:childTnLst>
                          </p:cTn>
                        </p:par>
                      </p:childTnLst>
                    </p:cTn>
                  </p:par>
                  <p:par>
                    <p:cTn id="129" fill="hold">
                      <p:stCondLst>
                        <p:cond delay="indefinite"/>
                      </p:stCondLst>
                      <p:childTnLst>
                        <p:par>
                          <p:cTn id="130" fill="hold">
                            <p:stCondLst>
                              <p:cond delay="0"/>
                            </p:stCondLst>
                            <p:childTnLst>
                              <p:par>
                                <p:cTn id="131" presetID="53" presetClass="exit" presetSubtype="0" fill="hold" grpId="0" nodeType="clickEffect">
                                  <p:stCondLst>
                                    <p:cond delay="0"/>
                                  </p:stCondLst>
                                  <p:childTnLst>
                                    <p:anim calcmode="lin" valueType="num">
                                      <p:cBhvr>
                                        <p:cTn id="132" dur="500"/>
                                        <p:tgtEl>
                                          <p:spTgt spid="30"/>
                                        </p:tgtEl>
                                        <p:attrNameLst>
                                          <p:attrName>ppt_w</p:attrName>
                                        </p:attrNameLst>
                                      </p:cBhvr>
                                      <p:tavLst>
                                        <p:tav tm="0">
                                          <p:val>
                                            <p:strVal val="ppt_w"/>
                                          </p:val>
                                        </p:tav>
                                        <p:tav tm="100000">
                                          <p:val>
                                            <p:fltVal val="0"/>
                                          </p:val>
                                        </p:tav>
                                      </p:tavLst>
                                    </p:anim>
                                    <p:anim calcmode="lin" valueType="num">
                                      <p:cBhvr>
                                        <p:cTn id="133" dur="500"/>
                                        <p:tgtEl>
                                          <p:spTgt spid="30"/>
                                        </p:tgtEl>
                                        <p:attrNameLst>
                                          <p:attrName>ppt_h</p:attrName>
                                        </p:attrNameLst>
                                      </p:cBhvr>
                                      <p:tavLst>
                                        <p:tav tm="0">
                                          <p:val>
                                            <p:strVal val="ppt_h"/>
                                          </p:val>
                                        </p:tav>
                                        <p:tav tm="100000">
                                          <p:val>
                                            <p:fltVal val="0"/>
                                          </p:val>
                                        </p:tav>
                                      </p:tavLst>
                                    </p:anim>
                                    <p:animEffect transition="out" filter="fade">
                                      <p:cBhvr>
                                        <p:cTn id="134" dur="500"/>
                                        <p:tgtEl>
                                          <p:spTgt spid="30"/>
                                        </p:tgtEl>
                                      </p:cBhvr>
                                    </p:animEffect>
                                    <p:set>
                                      <p:cBhvr>
                                        <p:cTn id="135" dur="1" fill="hold">
                                          <p:stCondLst>
                                            <p:cond delay="499"/>
                                          </p:stCondLst>
                                        </p:cTn>
                                        <p:tgtEl>
                                          <p:spTgt spid="30"/>
                                        </p:tgtEl>
                                        <p:attrNameLst>
                                          <p:attrName>style.visibility</p:attrName>
                                        </p:attrNameLst>
                                      </p:cBhvr>
                                      <p:to>
                                        <p:strVal val="hidden"/>
                                      </p:to>
                                    </p:set>
                                  </p:childTnLst>
                                </p:cTn>
                              </p:par>
                              <p:par>
                                <p:cTn id="136" presetID="0" presetClass="path" presetSubtype="0" accel="50000" decel="50000" fill="hold" nodeType="withEffect">
                                  <p:stCondLst>
                                    <p:cond delay="0"/>
                                  </p:stCondLst>
                                  <p:childTnLst>
                                    <p:animMotion origin="layout" path="M -3.33333E-6 -4.07407E-6 L -0.09895 0.32917 " pathEditMode="relative" rAng="0" ptsTypes="AA">
                                      <p:cBhvr>
                                        <p:cTn id="137" dur="2000" fill="hold"/>
                                        <p:tgtEl>
                                          <p:spTgt spid="28"/>
                                        </p:tgtEl>
                                        <p:attrNameLst>
                                          <p:attrName>ppt_x</p:attrName>
                                          <p:attrName>ppt_y</p:attrName>
                                        </p:attrNameLst>
                                      </p:cBhvr>
                                      <p:rCtr x="-49" y="165"/>
                                    </p:animMotion>
                                  </p:childTnLst>
                                </p:cTn>
                              </p:par>
                              <p:par>
                                <p:cTn id="138" presetID="0" presetClass="path" presetSubtype="0" accel="50000" decel="50000" fill="hold" nodeType="withEffect">
                                  <p:stCondLst>
                                    <p:cond delay="400"/>
                                  </p:stCondLst>
                                  <p:childTnLst>
                                    <p:animMotion origin="layout" path="M 1.66667E-6 1.85185E-6 L -0.01876 0.25 " pathEditMode="relative" ptsTypes="AA">
                                      <p:cBhvr>
                                        <p:cTn id="139" dur="2000" fill="hold"/>
                                        <p:tgtEl>
                                          <p:spTgt spid="23"/>
                                        </p:tgtEl>
                                        <p:attrNameLst>
                                          <p:attrName>ppt_x</p:attrName>
                                          <p:attrName>ppt_y</p:attrName>
                                        </p:attrNameLst>
                                      </p:cBhvr>
                                    </p:animMotion>
                                  </p:childTnLst>
                                </p:cTn>
                              </p:par>
                              <p:par>
                                <p:cTn id="140" presetID="0" presetClass="path" presetSubtype="0" accel="50000" decel="50000" fill="hold" nodeType="withEffect">
                                  <p:stCondLst>
                                    <p:cond delay="800"/>
                                  </p:stCondLst>
                                  <p:childTnLst>
                                    <p:animMotion origin="layout" path="M -6.66667E-6 -3.7037E-7 L -0.59584 0.48889 " pathEditMode="relative" ptsTypes="AA">
                                      <p:cBhvr>
                                        <p:cTn id="141" dur="2000" fill="hold"/>
                                        <p:tgtEl>
                                          <p:spTgt spid="17"/>
                                        </p:tgtEl>
                                        <p:attrNameLst>
                                          <p:attrName>ppt_x</p:attrName>
                                          <p:attrName>ppt_y</p:attrName>
                                        </p:attrNameLst>
                                      </p:cBhvr>
                                    </p:animMotion>
                                  </p:childTnLst>
                                </p:cTn>
                              </p:par>
                              <p:par>
                                <p:cTn id="142" presetID="0" presetClass="path" presetSubtype="0" accel="50000" decel="50000" fill="hold" nodeType="withEffect">
                                  <p:stCondLst>
                                    <p:cond delay="0"/>
                                  </p:stCondLst>
                                  <p:childTnLst>
                                    <p:animMotion origin="layout" path="M 3.33333E-6 2.96296E-6 L -0.57292 0.48611 " pathEditMode="relative" ptsTypes="AA">
                                      <p:cBhvr>
                                        <p:cTn id="143" dur="2000" fill="hold"/>
                                        <p:tgtEl>
                                          <p:spTgt spid="25"/>
                                        </p:tgtEl>
                                        <p:attrNameLst>
                                          <p:attrName>ppt_x</p:attrName>
                                          <p:attrName>ppt_y</p:attrName>
                                        </p:attrNameLst>
                                      </p:cBhvr>
                                    </p:animMotion>
                                  </p:childTnLst>
                                </p:cTn>
                              </p:par>
                            </p:childTnLst>
                          </p:cTn>
                        </p:par>
                      </p:childTnLst>
                    </p:cTn>
                  </p:par>
                  <p:par>
                    <p:cTn id="144" fill="hold">
                      <p:stCondLst>
                        <p:cond delay="indefinite"/>
                      </p:stCondLst>
                      <p:childTnLst>
                        <p:par>
                          <p:cTn id="145" fill="hold">
                            <p:stCondLst>
                              <p:cond delay="0"/>
                            </p:stCondLst>
                            <p:childTnLst>
                              <p:par>
                                <p:cTn id="146" presetID="0" presetClass="path" presetSubtype="0" accel="50000" decel="50000" fill="hold" nodeType="clickEffect">
                                  <p:stCondLst>
                                    <p:cond delay="0"/>
                                  </p:stCondLst>
                                  <p:childTnLst>
                                    <p:animMotion origin="layout" path="M -0.09895 0.32917 L 0.66563 -0.01111 " pathEditMode="relative" rAng="0" ptsTypes="AA">
                                      <p:cBhvr>
                                        <p:cTn id="147" dur="2000" fill="hold"/>
                                        <p:tgtEl>
                                          <p:spTgt spid="28"/>
                                        </p:tgtEl>
                                        <p:attrNameLst>
                                          <p:attrName>ppt_x</p:attrName>
                                          <p:attrName>ppt_y</p:attrName>
                                        </p:attrNameLst>
                                      </p:cBhvr>
                                      <p:rCtr x="382" y="-170"/>
                                    </p:animMotion>
                                  </p:childTnLst>
                                </p:cTn>
                              </p:par>
                              <p:par>
                                <p:cTn id="148" presetID="0" presetClass="path" presetSubtype="0" accel="50000" decel="50000" fill="hold" nodeType="withEffect">
                                  <p:stCondLst>
                                    <p:cond delay="400"/>
                                  </p:stCondLst>
                                  <p:childTnLst>
                                    <p:animMotion origin="layout" path="M -0.57291 0.48611 L -0.66875 0.00139 " pathEditMode="relative" ptsTypes="AA">
                                      <p:cBhvr>
                                        <p:cTn id="149" dur="2000" fill="hold"/>
                                        <p:tgtEl>
                                          <p:spTgt spid="25"/>
                                        </p:tgtEl>
                                        <p:attrNameLst>
                                          <p:attrName>ppt_x</p:attrName>
                                          <p:attrName>ppt_y</p:attrName>
                                        </p:attrNameLst>
                                      </p:cBhvr>
                                    </p:animMotion>
                                  </p:childTnLst>
                                </p:cTn>
                              </p:par>
                              <p:par>
                                <p:cTn id="150" presetID="0" presetClass="path" presetSubtype="0" accel="50000" decel="50000" fill="hold" nodeType="withEffect">
                                  <p:stCondLst>
                                    <p:cond delay="900"/>
                                  </p:stCondLst>
                                  <p:childTnLst>
                                    <p:animMotion origin="layout" path="M -0.01875 0.24999 L 0.3823 -0.08195 " pathEditMode="relative" ptsTypes="AA">
                                      <p:cBhvr>
                                        <p:cTn id="151" dur="2000" fill="hold"/>
                                        <p:tgtEl>
                                          <p:spTgt spid="23"/>
                                        </p:tgtEl>
                                        <p:attrNameLst>
                                          <p:attrName>ppt_x</p:attrName>
                                          <p:attrName>ppt_y</p:attrName>
                                        </p:attrNameLst>
                                      </p:cBhvr>
                                    </p:animMotion>
                                  </p:childTnLst>
                                </p:cTn>
                              </p:par>
                              <p:par>
                                <p:cTn id="152" presetID="0" presetClass="path" presetSubtype="0" accel="50000" decel="50000" fill="hold" nodeType="withEffect">
                                  <p:stCondLst>
                                    <p:cond delay="1500"/>
                                  </p:stCondLst>
                                  <p:childTnLst>
                                    <p:animMotion origin="layout" path="M -0.59584 0.48889 L -0.39688 0.08751 " pathEditMode="relative" ptsTypes="AA">
                                      <p:cBhvr>
                                        <p:cTn id="153" dur="2000" fill="hold"/>
                                        <p:tgtEl>
                                          <p:spTgt spid="17"/>
                                        </p:tgtEl>
                                        <p:attrNameLst>
                                          <p:attrName>ppt_x</p:attrName>
                                          <p:attrName>ppt_y</p:attrName>
                                        </p:attrNameLst>
                                      </p:cBhvr>
                                    </p:animMotion>
                                  </p:childTnLst>
                                </p:cTn>
                              </p:par>
                              <p:par>
                                <p:cTn id="154" presetID="53" presetClass="entr" presetSubtype="0" fill="hold" grpId="1" nodeType="withEffect">
                                  <p:stCondLst>
                                    <p:cond delay="2000"/>
                                  </p:stCondLst>
                                  <p:childTnLst>
                                    <p:set>
                                      <p:cBhvr>
                                        <p:cTn id="155" dur="1" fill="hold">
                                          <p:stCondLst>
                                            <p:cond delay="0"/>
                                          </p:stCondLst>
                                        </p:cTn>
                                        <p:tgtEl>
                                          <p:spTgt spid="30"/>
                                        </p:tgtEl>
                                        <p:attrNameLst>
                                          <p:attrName>style.visibility</p:attrName>
                                        </p:attrNameLst>
                                      </p:cBhvr>
                                      <p:to>
                                        <p:strVal val="visible"/>
                                      </p:to>
                                    </p:set>
                                    <p:anim calcmode="lin" valueType="num">
                                      <p:cBhvr>
                                        <p:cTn id="156" dur="500" fill="hold"/>
                                        <p:tgtEl>
                                          <p:spTgt spid="30"/>
                                        </p:tgtEl>
                                        <p:attrNameLst>
                                          <p:attrName>ppt_w</p:attrName>
                                        </p:attrNameLst>
                                      </p:cBhvr>
                                      <p:tavLst>
                                        <p:tav tm="0">
                                          <p:val>
                                            <p:fltVal val="0"/>
                                          </p:val>
                                        </p:tav>
                                        <p:tav tm="100000">
                                          <p:val>
                                            <p:strVal val="#ppt_w"/>
                                          </p:val>
                                        </p:tav>
                                      </p:tavLst>
                                    </p:anim>
                                    <p:anim calcmode="lin" valueType="num">
                                      <p:cBhvr>
                                        <p:cTn id="157" dur="500" fill="hold"/>
                                        <p:tgtEl>
                                          <p:spTgt spid="30"/>
                                        </p:tgtEl>
                                        <p:attrNameLst>
                                          <p:attrName>ppt_h</p:attrName>
                                        </p:attrNameLst>
                                      </p:cBhvr>
                                      <p:tavLst>
                                        <p:tav tm="0">
                                          <p:val>
                                            <p:fltVal val="0"/>
                                          </p:val>
                                        </p:tav>
                                        <p:tav tm="100000">
                                          <p:val>
                                            <p:strVal val="#ppt_h"/>
                                          </p:val>
                                        </p:tav>
                                      </p:tavLst>
                                    </p:anim>
                                    <p:animEffect transition="in" filter="fade">
                                      <p:cBhvr>
                                        <p:cTn id="15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0" grpId="0"/>
      <p:bldP spid="30" grpId="1"/>
      <p:bldP spid="30" grpId="2"/>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de-DE" dirty="0" smtClean="0"/>
              <a:t>Was Sie erwartet</a:t>
            </a:r>
            <a:endParaRPr lang="de-DE" dirty="0"/>
          </a:p>
        </p:txBody>
      </p:sp>
      <p:sp>
        <p:nvSpPr>
          <p:cNvPr id="13315" name="Rectangle 3"/>
          <p:cNvSpPr>
            <a:spLocks noGrp="1" noChangeArrowheads="1"/>
          </p:cNvSpPr>
          <p:nvPr>
            <p:ph idx="1"/>
          </p:nvPr>
        </p:nvSpPr>
        <p:spPr>
          <a:xfrm>
            <a:off x="381000" y="1412875"/>
            <a:ext cx="8382000" cy="4321183"/>
          </a:xfrm>
        </p:spPr>
        <p:txBody>
          <a:bodyPr/>
          <a:lstStyle/>
          <a:p>
            <a:pPr>
              <a:lnSpc>
                <a:spcPct val="150000"/>
              </a:lnSpc>
            </a:pPr>
            <a:r>
              <a:rPr lang="de-DE" sz="2400" dirty="0" smtClean="0">
                <a:solidFill>
                  <a:schemeClr val="bg1">
                    <a:lumMod val="75000"/>
                  </a:schemeClr>
                </a:solidFill>
              </a:rPr>
              <a:t>Alles neu macht R2</a:t>
            </a:r>
          </a:p>
          <a:p>
            <a:pPr>
              <a:lnSpc>
                <a:spcPct val="150000"/>
              </a:lnSpc>
            </a:pPr>
            <a:r>
              <a:rPr lang="de-DE" sz="2400" dirty="0" smtClean="0">
                <a:solidFill>
                  <a:schemeClr val="bg1">
                    <a:lumMod val="75000"/>
                  </a:schemeClr>
                </a:solidFill>
              </a:rPr>
              <a:t>Brummt besser: Hyper-V 2.0</a:t>
            </a:r>
          </a:p>
          <a:p>
            <a:pPr>
              <a:lnSpc>
                <a:spcPct val="150000"/>
              </a:lnSpc>
            </a:pPr>
            <a:r>
              <a:rPr lang="de-DE" sz="2400" dirty="0" smtClean="0">
                <a:solidFill>
                  <a:srgbClr val="2E59B0"/>
                </a:solidFill>
              </a:rPr>
              <a:t>Zugriff erlaubt: Remote Desktop Services</a:t>
            </a:r>
          </a:p>
          <a:p>
            <a:pPr>
              <a:lnSpc>
                <a:spcPct val="150000"/>
              </a:lnSpc>
            </a:pPr>
            <a:r>
              <a:rPr lang="de-DE" sz="2400" dirty="0" smtClean="0">
                <a:solidFill>
                  <a:schemeClr val="bg1">
                    <a:lumMod val="75000"/>
                  </a:schemeClr>
                </a:solidFill>
              </a:rPr>
              <a:t>Filiale mit Vorrat: </a:t>
            </a:r>
            <a:r>
              <a:rPr lang="de-DE" sz="2400" dirty="0" err="1" smtClean="0">
                <a:solidFill>
                  <a:schemeClr val="bg1">
                    <a:lumMod val="75000"/>
                  </a:schemeClr>
                </a:solidFill>
              </a:rPr>
              <a:t>BranchCache</a:t>
            </a:r>
            <a:endParaRPr lang="de-DE" sz="2400" dirty="0" smtClean="0">
              <a:solidFill>
                <a:schemeClr val="bg1">
                  <a:lumMod val="75000"/>
                </a:schemeClr>
              </a:solidFill>
            </a:endParaRPr>
          </a:p>
          <a:p>
            <a:pPr>
              <a:lnSpc>
                <a:spcPct val="150000"/>
              </a:lnSpc>
            </a:pPr>
            <a:r>
              <a:rPr lang="de-DE" sz="2400" dirty="0" smtClean="0">
                <a:solidFill>
                  <a:schemeClr val="bg1">
                    <a:lumMod val="75000"/>
                  </a:schemeClr>
                </a:solidFill>
              </a:rPr>
              <a:t>Aktiver Papierkorb: </a:t>
            </a:r>
            <a:r>
              <a:rPr lang="de-DE" sz="2400" dirty="0" err="1" smtClean="0">
                <a:solidFill>
                  <a:schemeClr val="bg1">
                    <a:lumMod val="75000"/>
                  </a:schemeClr>
                </a:solidFill>
              </a:rPr>
              <a:t>Active</a:t>
            </a:r>
            <a:r>
              <a:rPr lang="de-DE" sz="2400" dirty="0" smtClean="0">
                <a:solidFill>
                  <a:schemeClr val="bg1">
                    <a:lumMod val="75000"/>
                  </a:schemeClr>
                </a:solidFill>
              </a:rPr>
              <a:t> Directory in R2</a:t>
            </a:r>
          </a:p>
          <a:p>
            <a:pPr>
              <a:lnSpc>
                <a:spcPct val="150000"/>
              </a:lnSpc>
            </a:pPr>
            <a:r>
              <a:rPr lang="de-DE" sz="2400" dirty="0" smtClean="0">
                <a:solidFill>
                  <a:schemeClr val="bg1">
                    <a:lumMod val="75000"/>
                  </a:schemeClr>
                </a:solidFill>
              </a:rPr>
              <a:t>Fensterlos: Windows Server Core</a:t>
            </a:r>
          </a:p>
          <a:p>
            <a:pPr>
              <a:lnSpc>
                <a:spcPct val="150000"/>
              </a:lnSpc>
            </a:pPr>
            <a:endParaRPr lang="de-DE" sz="2400" dirty="0" smtClean="0"/>
          </a:p>
        </p:txBody>
      </p:sp>
    </p:spTree>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Isosceles Triangle 39"/>
          <p:cNvSpPr/>
          <p:nvPr/>
        </p:nvSpPr>
        <p:spPr>
          <a:xfrm rot="5400000">
            <a:off x="1790700" y="3619500"/>
            <a:ext cx="5257800" cy="304800"/>
          </a:xfrm>
          <a:prstGeom prst="triangl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itchFamily="34" charset="0"/>
            </a:endParaRPr>
          </a:p>
        </p:txBody>
      </p:sp>
      <p:graphicFrame>
        <p:nvGraphicFramePr>
          <p:cNvPr id="10" name="Table 9"/>
          <p:cNvGraphicFramePr>
            <a:graphicFrameLocks noGrp="1"/>
          </p:cNvGraphicFramePr>
          <p:nvPr/>
        </p:nvGraphicFramePr>
        <p:xfrm>
          <a:off x="228600" y="2133601"/>
          <a:ext cx="8763000" cy="4038598"/>
        </p:xfrm>
        <a:graphic>
          <a:graphicData uri="http://schemas.openxmlformats.org/drawingml/2006/table">
            <a:tbl>
              <a:tblPr firstRow="1" bandRow="1">
                <a:tableStyleId>{2D5ABB26-0587-4C30-8999-92F81FD0307C}</a:tableStyleId>
              </a:tblPr>
              <a:tblGrid>
                <a:gridCol w="4267200"/>
                <a:gridCol w="4495800"/>
              </a:tblGrid>
              <a:tr h="705305">
                <a:tc>
                  <a:txBody>
                    <a:bodyPr/>
                    <a:lstStyle/>
                    <a:p>
                      <a:pPr algn="ctr"/>
                      <a:r>
                        <a:rPr lang="en-US" sz="2800" dirty="0" smtClean="0">
                          <a:latin typeface="Calibri" pitchFamily="34" charset="0"/>
                        </a:rPr>
                        <a:t>TS</a:t>
                      </a:r>
                      <a:r>
                        <a:rPr lang="en-US" sz="2800" baseline="0" dirty="0" smtClean="0">
                          <a:latin typeface="Calibri" pitchFamily="34" charset="0"/>
                        </a:rPr>
                        <a:t> </a:t>
                      </a:r>
                      <a:r>
                        <a:rPr lang="en-US" sz="2800" baseline="0" dirty="0" err="1" smtClean="0">
                          <a:latin typeface="Calibri" pitchFamily="34" charset="0"/>
                        </a:rPr>
                        <a:t>RemoteApp</a:t>
                      </a:r>
                      <a:r>
                        <a:rPr lang="en-US" sz="2800" baseline="0" dirty="0" smtClean="0">
                          <a:latin typeface="Calibri" pitchFamily="34" charset="0"/>
                        </a:rPr>
                        <a:t>™</a:t>
                      </a:r>
                      <a:endParaRPr lang="en-US" sz="2800" dirty="0">
                        <a:latin typeface="Calibri" pitchFamily="34" charset="0"/>
                      </a:endParaRPr>
                    </a:p>
                  </a:txBody>
                  <a:tcPr anchor="ctr"/>
                </a:tc>
                <a:tc>
                  <a:txBody>
                    <a:bodyPr/>
                    <a:lstStyle/>
                    <a:p>
                      <a:pPr algn="ctr"/>
                      <a:r>
                        <a:rPr lang="en-US" sz="2800" dirty="0" err="1" smtClean="0">
                          <a:latin typeface="Calibri" pitchFamily="34" charset="0"/>
                        </a:rPr>
                        <a:t>RemoteApp</a:t>
                      </a:r>
                      <a:r>
                        <a:rPr lang="en-US" sz="2800" dirty="0" smtClean="0">
                          <a:latin typeface="Calibri" pitchFamily="34" charset="0"/>
                        </a:rPr>
                        <a:t>™</a:t>
                      </a:r>
                      <a:endParaRPr lang="en-US" sz="2800" dirty="0">
                        <a:latin typeface="Calibri" pitchFamily="34" charset="0"/>
                      </a:endParaRPr>
                    </a:p>
                  </a:txBody>
                  <a:tcPr anchor="ctr"/>
                </a:tc>
              </a:tr>
              <a:tr h="705305">
                <a:tc>
                  <a:txBody>
                    <a:bodyPr/>
                    <a:lstStyle/>
                    <a:p>
                      <a:pPr algn="ctr"/>
                      <a:r>
                        <a:rPr lang="en-US" sz="2800" dirty="0" smtClean="0">
                          <a:latin typeface="Calibri" pitchFamily="34" charset="0"/>
                        </a:rPr>
                        <a:t>TS Gateway</a:t>
                      </a:r>
                      <a:endParaRPr lang="en-US" sz="2800" dirty="0">
                        <a:latin typeface="Calibri" pitchFamily="34" charset="0"/>
                      </a:endParaRPr>
                    </a:p>
                  </a:txBody>
                  <a:tcPr anchor="ctr"/>
                </a:tc>
                <a:tc>
                  <a:txBody>
                    <a:bodyPr/>
                    <a:lstStyle/>
                    <a:p>
                      <a:pPr algn="ctr"/>
                      <a:r>
                        <a:rPr lang="en-US" sz="2800" dirty="0" smtClean="0">
                          <a:latin typeface="Calibri" pitchFamily="34" charset="0"/>
                        </a:rPr>
                        <a:t>RD Gateway</a:t>
                      </a:r>
                      <a:endParaRPr lang="en-US" sz="2800" dirty="0">
                        <a:latin typeface="Calibri" pitchFamily="34" charset="0"/>
                      </a:endParaRPr>
                    </a:p>
                  </a:txBody>
                  <a:tcPr anchor="ctr"/>
                </a:tc>
              </a:tr>
              <a:tr h="705305">
                <a:tc>
                  <a:txBody>
                    <a:bodyPr/>
                    <a:lstStyle/>
                    <a:p>
                      <a:pPr algn="ctr"/>
                      <a:r>
                        <a:rPr lang="en-US" sz="2800" dirty="0" smtClean="0">
                          <a:latin typeface="Calibri" pitchFamily="34" charset="0"/>
                        </a:rPr>
                        <a:t>TS Session Broker</a:t>
                      </a:r>
                      <a:endParaRPr lang="en-US" sz="2800" dirty="0">
                        <a:latin typeface="Calibri" pitchFamily="34" charset="0"/>
                      </a:endParaRPr>
                    </a:p>
                  </a:txBody>
                  <a:tcPr anchor="ctr"/>
                </a:tc>
                <a:tc>
                  <a:txBody>
                    <a:bodyPr/>
                    <a:lstStyle/>
                    <a:p>
                      <a:pPr algn="ctr"/>
                      <a:r>
                        <a:rPr lang="en-US" sz="2800" dirty="0" smtClean="0">
                          <a:latin typeface="Calibri" pitchFamily="34" charset="0"/>
                        </a:rPr>
                        <a:t>RD Connection Broker</a:t>
                      </a:r>
                      <a:endParaRPr lang="en-US" sz="2800" dirty="0">
                        <a:latin typeface="Calibri" pitchFamily="34" charset="0"/>
                      </a:endParaRPr>
                    </a:p>
                  </a:txBody>
                  <a:tcPr anchor="ctr"/>
                </a:tc>
              </a:tr>
              <a:tr h="1217378">
                <a:tc>
                  <a:txBody>
                    <a:bodyPr/>
                    <a:lstStyle/>
                    <a:p>
                      <a:pPr algn="ctr"/>
                      <a:r>
                        <a:rPr lang="en-US" sz="2800" dirty="0" smtClean="0">
                          <a:latin typeface="Calibri" pitchFamily="34" charset="0"/>
                        </a:rPr>
                        <a:t>TS Web Access</a:t>
                      </a:r>
                      <a:endParaRPr lang="en-US" sz="2800" dirty="0">
                        <a:latin typeface="Calibri" pitchFamily="34" charset="0"/>
                      </a:endParaRPr>
                    </a:p>
                  </a:txBody>
                  <a:tcPr anchor="ctr"/>
                </a:tc>
                <a:tc>
                  <a:txBody>
                    <a:bodyPr/>
                    <a:lstStyle/>
                    <a:p>
                      <a:pPr algn="ctr"/>
                      <a:r>
                        <a:rPr lang="en-US" sz="2800" dirty="0" smtClean="0">
                          <a:latin typeface="Calibri" pitchFamily="34" charset="0"/>
                        </a:rPr>
                        <a:t>Remote</a:t>
                      </a:r>
                      <a:r>
                        <a:rPr lang="en-US" sz="2800" baseline="0" dirty="0" smtClean="0">
                          <a:latin typeface="Calibri" pitchFamily="34" charset="0"/>
                        </a:rPr>
                        <a:t> Desktop</a:t>
                      </a:r>
                      <a:br>
                        <a:rPr lang="en-US" sz="2800" baseline="0" dirty="0" smtClean="0">
                          <a:latin typeface="Calibri" pitchFamily="34" charset="0"/>
                        </a:rPr>
                      </a:br>
                      <a:r>
                        <a:rPr lang="en-US" sz="2800" baseline="0" dirty="0" smtClean="0">
                          <a:latin typeface="Calibri" pitchFamily="34" charset="0"/>
                        </a:rPr>
                        <a:t>Web Access</a:t>
                      </a:r>
                      <a:endParaRPr lang="en-US" sz="2800" dirty="0">
                        <a:latin typeface="Calibri" pitchFamily="34" charset="0"/>
                      </a:endParaRPr>
                    </a:p>
                  </a:txBody>
                  <a:tcPr anchor="ctr"/>
                </a:tc>
              </a:tr>
              <a:tr h="705305">
                <a:tc>
                  <a:txBody>
                    <a:bodyPr/>
                    <a:lstStyle/>
                    <a:p>
                      <a:pPr algn="ctr"/>
                      <a:r>
                        <a:rPr lang="en-US" sz="2800" dirty="0" smtClean="0">
                          <a:latin typeface="Calibri" pitchFamily="34" charset="0"/>
                        </a:rPr>
                        <a:t>TS Easy Print</a:t>
                      </a:r>
                      <a:endParaRPr lang="en-US" sz="2800" dirty="0">
                        <a:latin typeface="Calibri" pitchFamily="34" charset="0"/>
                      </a:endParaRPr>
                    </a:p>
                  </a:txBody>
                  <a:tcPr anchor="ctr"/>
                </a:tc>
                <a:tc>
                  <a:txBody>
                    <a:bodyPr/>
                    <a:lstStyle/>
                    <a:p>
                      <a:pPr algn="ctr"/>
                      <a:r>
                        <a:rPr lang="en-US" sz="2800" dirty="0" smtClean="0">
                          <a:latin typeface="Calibri" pitchFamily="34" charset="0"/>
                        </a:rPr>
                        <a:t>RD</a:t>
                      </a:r>
                      <a:r>
                        <a:rPr lang="en-US" sz="2800" baseline="0" dirty="0" smtClean="0">
                          <a:latin typeface="Calibri" pitchFamily="34" charset="0"/>
                        </a:rPr>
                        <a:t> Easy Print</a:t>
                      </a:r>
                      <a:endParaRPr lang="en-US" sz="2800" dirty="0">
                        <a:latin typeface="Calibri" pitchFamily="34" charset="0"/>
                      </a:endParaRPr>
                    </a:p>
                  </a:txBody>
                  <a:tcPr anchor="ctr"/>
                </a:tc>
              </a:tr>
            </a:tbl>
          </a:graphicData>
        </a:graphic>
      </p:graphicFrame>
      <p:pic>
        <p:nvPicPr>
          <p:cNvPr id="7" name="Picture 6" descr="WS08-TerminalSrvcs_rgb.png"/>
          <p:cNvPicPr>
            <a:picLocks noChangeAspect="1"/>
          </p:cNvPicPr>
          <p:nvPr/>
        </p:nvPicPr>
        <p:blipFill>
          <a:blip r:embed="rId3" cstate="print"/>
          <a:stretch>
            <a:fillRect/>
          </a:stretch>
        </p:blipFill>
        <p:spPr>
          <a:xfrm>
            <a:off x="304800" y="1066800"/>
            <a:ext cx="3681020" cy="755878"/>
          </a:xfrm>
          <a:prstGeom prst="rect">
            <a:avLst/>
          </a:prstGeom>
        </p:spPr>
      </p:pic>
      <p:pic>
        <p:nvPicPr>
          <p:cNvPr id="8" name="Picture 7" descr="WS08-RemDskSrv_h_rgb.png"/>
          <p:cNvPicPr>
            <a:picLocks noChangeAspect="1"/>
          </p:cNvPicPr>
          <p:nvPr/>
        </p:nvPicPr>
        <p:blipFill>
          <a:blip r:embed="rId4" cstate="print"/>
          <a:stretch>
            <a:fillRect/>
          </a:stretch>
        </p:blipFill>
        <p:spPr>
          <a:xfrm>
            <a:off x="4686782" y="1066800"/>
            <a:ext cx="3723793" cy="828675"/>
          </a:xfrm>
          <a:prstGeom prst="rect">
            <a:avLst/>
          </a:prstGeom>
        </p:spPr>
      </p:pic>
      <p:sp>
        <p:nvSpPr>
          <p:cNvPr id="9" name="Titel 8"/>
          <p:cNvSpPr>
            <a:spLocks noGrp="1"/>
          </p:cNvSpPr>
          <p:nvPr>
            <p:ph type="title"/>
          </p:nvPr>
        </p:nvSpPr>
        <p:spPr/>
        <p:txBody>
          <a:bodyPr/>
          <a:lstStyle/>
          <a:p>
            <a:r>
              <a:rPr lang="de-DE" dirty="0" err="1" smtClean="0"/>
              <a:t>Raider</a:t>
            </a:r>
            <a:r>
              <a:rPr lang="de-DE" dirty="0" smtClean="0"/>
              <a:t> heißt jetzt </a:t>
            </a:r>
            <a:r>
              <a:rPr lang="de-DE" dirty="0" err="1" smtClean="0"/>
              <a:t>Twix</a:t>
            </a:r>
            <a:endParaRPr lang="de-DE" dirty="0"/>
          </a:p>
        </p:txBody>
      </p:sp>
    </p:spTree>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hteck 22"/>
          <p:cNvSpPr/>
          <p:nvPr/>
        </p:nvSpPr>
        <p:spPr bwMode="auto">
          <a:xfrm>
            <a:off x="0" y="5943600"/>
            <a:ext cx="5562600" cy="914400"/>
          </a:xfrm>
          <a:prstGeom prst="rect">
            <a:avLst/>
          </a:prstGeom>
          <a:solidFill>
            <a:schemeClr val="bg1"/>
          </a:solidFill>
          <a:ln>
            <a:noFill/>
            <a:headEnd type="none" w="med" len="med"/>
            <a:tailEnd type="none" w="med" len="med"/>
          </a:ln>
          <a:effectLst/>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de-DE" sz="2300" dirty="0" smtClean="0">
              <a:solidFill>
                <a:schemeClr val="tx1"/>
              </a:solidFill>
              <a:latin typeface="Calibri" pitchFamily="34" charset="0"/>
            </a:endParaRPr>
          </a:p>
        </p:txBody>
      </p:sp>
      <p:sp>
        <p:nvSpPr>
          <p:cNvPr id="2" name="Title 1"/>
          <p:cNvSpPr>
            <a:spLocks noGrp="1"/>
          </p:cNvSpPr>
          <p:nvPr>
            <p:ph type="title" idx="4294967295"/>
          </p:nvPr>
        </p:nvSpPr>
        <p:spPr>
          <a:xfrm>
            <a:off x="0" y="228600"/>
            <a:ext cx="9296400" cy="609398"/>
          </a:xfrm>
          <a:prstGeom prst="rect">
            <a:avLst/>
          </a:prstGeom>
        </p:spPr>
        <p:txBody>
          <a:bodyPr/>
          <a:lstStyle/>
          <a:p>
            <a:pPr>
              <a:defRPr/>
            </a:pPr>
            <a:r>
              <a:rPr sz="4400" dirty="0" smtClean="0"/>
              <a:t>WS 2008 R2 </a:t>
            </a:r>
            <a:r>
              <a:rPr sz="4400" dirty="0" err="1" smtClean="0"/>
              <a:t>Neu</a:t>
            </a:r>
            <a:r>
              <a:rPr sz="4400" dirty="0" smtClean="0"/>
              <a:t> &amp; </a:t>
            </a:r>
            <a:r>
              <a:rPr sz="4400" dirty="0" err="1" smtClean="0"/>
              <a:t>Besser</a:t>
            </a:r>
            <a:endParaRPr sz="4400" dirty="0"/>
          </a:p>
        </p:txBody>
      </p:sp>
      <p:graphicFrame>
        <p:nvGraphicFramePr>
          <p:cNvPr id="4" name="Diagram 3"/>
          <p:cNvGraphicFramePr/>
          <p:nvPr/>
        </p:nvGraphicFramePr>
        <p:xfrm>
          <a:off x="381000" y="1260475"/>
          <a:ext cx="8382000" cy="40735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descr="\\eventsql\dvd\Online_ART\DVD_ART34\Artwork_Imagery\Icons - Illustrations\_WINDOWS VISTA ICONS\New star starburst.png"/>
          <p:cNvPicPr>
            <a:picLocks noChangeAspect="1" noChangeArrowheads="1"/>
          </p:cNvPicPr>
          <p:nvPr/>
        </p:nvPicPr>
        <p:blipFill>
          <a:blip r:embed="rId8" cstate="print"/>
          <a:srcRect/>
          <a:stretch>
            <a:fillRect/>
          </a:stretch>
        </p:blipFill>
        <p:spPr bwMode="auto">
          <a:xfrm>
            <a:off x="381000" y="2209800"/>
            <a:ext cx="533400" cy="533400"/>
          </a:xfrm>
          <a:prstGeom prst="rect">
            <a:avLst/>
          </a:prstGeom>
          <a:noFill/>
        </p:spPr>
      </p:pic>
      <p:pic>
        <p:nvPicPr>
          <p:cNvPr id="9" name="Picture 2" descr="\\eventsql\dvd\Online_ART\DVD_ART34\Artwork_Imagery\Icons - Illustrations\_WINDOWS VISTA ICONS\New star starburst.png"/>
          <p:cNvPicPr>
            <a:picLocks noChangeAspect="1" noChangeArrowheads="1"/>
          </p:cNvPicPr>
          <p:nvPr/>
        </p:nvPicPr>
        <p:blipFill>
          <a:blip r:embed="rId8" cstate="print"/>
          <a:srcRect/>
          <a:stretch>
            <a:fillRect/>
          </a:stretch>
        </p:blipFill>
        <p:spPr bwMode="auto">
          <a:xfrm>
            <a:off x="381000" y="3124200"/>
            <a:ext cx="533400" cy="533400"/>
          </a:xfrm>
          <a:prstGeom prst="rect">
            <a:avLst/>
          </a:prstGeom>
          <a:noFill/>
        </p:spPr>
      </p:pic>
      <p:pic>
        <p:nvPicPr>
          <p:cNvPr id="10" name="Picture 2" descr="\\eventsql\dvd\Online_ART\DVD_ART34\Artwork_Imagery\Icons - Illustrations\_WINDOWS VISTA ICONS\New star starburst.png"/>
          <p:cNvPicPr>
            <a:picLocks noChangeAspect="1" noChangeArrowheads="1"/>
          </p:cNvPicPr>
          <p:nvPr/>
        </p:nvPicPr>
        <p:blipFill>
          <a:blip r:embed="rId8" cstate="print"/>
          <a:srcRect/>
          <a:stretch>
            <a:fillRect/>
          </a:stretch>
        </p:blipFill>
        <p:spPr bwMode="auto">
          <a:xfrm>
            <a:off x="381000" y="4114800"/>
            <a:ext cx="533400" cy="533400"/>
          </a:xfrm>
          <a:prstGeom prst="rect">
            <a:avLst/>
          </a:prstGeom>
          <a:noFill/>
        </p:spPr>
      </p:pic>
      <p:pic>
        <p:nvPicPr>
          <p:cNvPr id="11" name="Picture 2" descr="\\eventsql\dvd\Online_ART\DVD_ART34\Artwork_Imagery\Icons - Illustrations\_WINDOWS VISTA ICONS\New star starburst.png"/>
          <p:cNvPicPr>
            <a:picLocks noChangeAspect="1" noChangeArrowheads="1"/>
          </p:cNvPicPr>
          <p:nvPr/>
        </p:nvPicPr>
        <p:blipFill>
          <a:blip r:embed="rId8" cstate="print"/>
          <a:srcRect/>
          <a:stretch>
            <a:fillRect/>
          </a:stretch>
        </p:blipFill>
        <p:spPr bwMode="auto">
          <a:xfrm>
            <a:off x="3276600" y="2209800"/>
            <a:ext cx="533400" cy="533400"/>
          </a:xfrm>
          <a:prstGeom prst="rect">
            <a:avLst/>
          </a:prstGeom>
          <a:noFill/>
        </p:spPr>
      </p:pic>
      <p:pic>
        <p:nvPicPr>
          <p:cNvPr id="12" name="Picture 2" descr="\\eventsql\dvd\Online_ART\DVD_ART34\Artwork_Imagery\Icons - Illustrations\_WINDOWS VISTA ICONS\New star starburst.png"/>
          <p:cNvPicPr>
            <a:picLocks noChangeAspect="1" noChangeArrowheads="1"/>
          </p:cNvPicPr>
          <p:nvPr/>
        </p:nvPicPr>
        <p:blipFill>
          <a:blip r:embed="rId8" cstate="print">
            <a:duotone>
              <a:schemeClr val="accent1">
                <a:shade val="45000"/>
                <a:satMod val="135000"/>
              </a:schemeClr>
              <a:prstClr val="white"/>
            </a:duotone>
          </a:blip>
          <a:srcRect/>
          <a:stretch>
            <a:fillRect/>
          </a:stretch>
        </p:blipFill>
        <p:spPr bwMode="auto">
          <a:xfrm>
            <a:off x="3276600" y="4152900"/>
            <a:ext cx="533400" cy="533400"/>
          </a:xfrm>
          <a:prstGeom prst="rect">
            <a:avLst/>
          </a:prstGeom>
          <a:noFill/>
        </p:spPr>
      </p:pic>
      <p:pic>
        <p:nvPicPr>
          <p:cNvPr id="14" name="Picture 2" descr="\\eventsql\dvd\Online_ART\DVD_ART34\Artwork_Imagery\Icons - Illustrations\_WINDOWS VISTA ICONS\New star starburst.png"/>
          <p:cNvPicPr>
            <a:picLocks noChangeAspect="1" noChangeArrowheads="1"/>
          </p:cNvPicPr>
          <p:nvPr/>
        </p:nvPicPr>
        <p:blipFill>
          <a:blip r:embed="rId8" cstate="print"/>
          <a:srcRect/>
          <a:stretch>
            <a:fillRect/>
          </a:stretch>
        </p:blipFill>
        <p:spPr bwMode="auto">
          <a:xfrm>
            <a:off x="6096000" y="4191000"/>
            <a:ext cx="533400" cy="533400"/>
          </a:xfrm>
          <a:prstGeom prst="rect">
            <a:avLst/>
          </a:prstGeom>
          <a:noFill/>
        </p:spPr>
      </p:pic>
      <p:pic>
        <p:nvPicPr>
          <p:cNvPr id="15" name="Picture 2" descr="\\eventsql\dvd\Online_ART\DVD_ART34\Artwork_Imagery\Icons - Illustrations\_WINDOWS VISTA ICONS\New star starburst.png"/>
          <p:cNvPicPr>
            <a:picLocks noChangeAspect="1" noChangeArrowheads="1"/>
          </p:cNvPicPr>
          <p:nvPr/>
        </p:nvPicPr>
        <p:blipFill>
          <a:blip r:embed="rId8" cstate="print"/>
          <a:srcRect/>
          <a:stretch>
            <a:fillRect/>
          </a:stretch>
        </p:blipFill>
        <p:spPr bwMode="auto">
          <a:xfrm>
            <a:off x="6096000" y="3200400"/>
            <a:ext cx="533400" cy="533400"/>
          </a:xfrm>
          <a:prstGeom prst="rect">
            <a:avLst/>
          </a:prstGeom>
          <a:noFill/>
        </p:spPr>
      </p:pic>
      <p:grpSp>
        <p:nvGrpSpPr>
          <p:cNvPr id="3" name="Group 15"/>
          <p:cNvGrpSpPr/>
          <p:nvPr/>
        </p:nvGrpSpPr>
        <p:grpSpPr>
          <a:xfrm>
            <a:off x="2971800" y="685800"/>
            <a:ext cx="1066800" cy="1066800"/>
            <a:chOff x="7010400" y="457200"/>
            <a:chExt cx="1066800" cy="1066800"/>
          </a:xfrm>
        </p:grpSpPr>
        <p:pic>
          <p:nvPicPr>
            <p:cNvPr id="17" name="Picture 2" descr="\\eventsql\dvd\Online_ART\DVD_ART34\Artwork_Imagery\Icons - Illustrations\_WINDOWS VISTA ICONS\New star starburst.png"/>
            <p:cNvPicPr>
              <a:picLocks noChangeAspect="1" noChangeArrowheads="1"/>
            </p:cNvPicPr>
            <p:nvPr/>
          </p:nvPicPr>
          <p:blipFill>
            <a:blip r:embed="rId9" cstate="print">
              <a:duotone>
                <a:schemeClr val="accent1">
                  <a:shade val="45000"/>
                  <a:satMod val="135000"/>
                </a:schemeClr>
                <a:prstClr val="white"/>
              </a:duotone>
            </a:blip>
            <a:srcRect/>
            <a:stretch>
              <a:fillRect/>
            </a:stretch>
          </p:blipFill>
          <p:spPr bwMode="auto">
            <a:xfrm>
              <a:off x="7010400" y="457200"/>
              <a:ext cx="1066800" cy="1066800"/>
            </a:xfrm>
            <a:prstGeom prst="rect">
              <a:avLst/>
            </a:prstGeom>
            <a:noFill/>
          </p:spPr>
        </p:pic>
        <p:sp>
          <p:nvSpPr>
            <p:cNvPr id="18" name="TextBox 17"/>
            <p:cNvSpPr txBox="1"/>
            <p:nvPr/>
          </p:nvSpPr>
          <p:spPr>
            <a:xfrm>
              <a:off x="7010400" y="838200"/>
              <a:ext cx="1066800" cy="276999"/>
            </a:xfrm>
            <a:prstGeom prst="rect">
              <a:avLst/>
            </a:prstGeom>
            <a:noFill/>
          </p:spPr>
          <p:txBody>
            <a:bodyPr wrap="square" rtlCol="0">
              <a:spAutoFit/>
            </a:bodyPr>
            <a:lstStyle/>
            <a:p>
              <a:pPr algn="ctr"/>
              <a:r>
                <a:rPr lang="en-US" sz="1200" b="1" dirty="0" err="1" smtClean="0">
                  <a:effectLst>
                    <a:outerShdw blurRad="38100" dist="38100" dir="2700000" algn="tl">
                      <a:srgbClr val="000000">
                        <a:alpha val="43137"/>
                      </a:srgbClr>
                    </a:outerShdw>
                  </a:effectLst>
                  <a:latin typeface="Calibri" pitchFamily="34" charset="0"/>
                </a:rPr>
                <a:t>Besser</a:t>
              </a:r>
              <a:endParaRPr lang="en-US" sz="1200" b="1" dirty="0">
                <a:effectLst>
                  <a:outerShdw blurRad="38100" dist="38100" dir="2700000" algn="tl">
                    <a:srgbClr val="000000">
                      <a:alpha val="43137"/>
                    </a:srgbClr>
                  </a:outerShdw>
                </a:effectLst>
                <a:latin typeface="Calibri" pitchFamily="34" charset="0"/>
              </a:endParaRPr>
            </a:p>
          </p:txBody>
        </p:sp>
      </p:grpSp>
      <p:pic>
        <p:nvPicPr>
          <p:cNvPr id="19" name="Picture 2" descr="\\eventsql\dvd\Online_ART\DVD_ART34\Artwork_Imagery\Icons - Illustrations\_WINDOWS VISTA ICONS\New star starburst.png"/>
          <p:cNvPicPr>
            <a:picLocks noChangeAspect="1" noChangeArrowheads="1"/>
          </p:cNvPicPr>
          <p:nvPr/>
        </p:nvPicPr>
        <p:blipFill>
          <a:blip r:embed="rId8" cstate="print">
            <a:duotone>
              <a:schemeClr val="accent1">
                <a:shade val="45000"/>
                <a:satMod val="135000"/>
              </a:schemeClr>
              <a:prstClr val="white"/>
            </a:duotone>
          </a:blip>
          <a:srcRect/>
          <a:stretch>
            <a:fillRect/>
          </a:stretch>
        </p:blipFill>
        <p:spPr bwMode="auto">
          <a:xfrm>
            <a:off x="6096000" y="2209800"/>
            <a:ext cx="533400" cy="533400"/>
          </a:xfrm>
          <a:prstGeom prst="rect">
            <a:avLst/>
          </a:prstGeom>
          <a:noFill/>
        </p:spPr>
      </p:pic>
      <p:pic>
        <p:nvPicPr>
          <p:cNvPr id="22" name="Picture 2" descr="\\eventsql\dvd\Online_ART\DVD_ART34\Artwork_Imagery\Icons - Illustrations\_WINDOWS VISTA ICONS\New star starburst.png"/>
          <p:cNvPicPr>
            <a:picLocks noChangeAspect="1" noChangeArrowheads="1"/>
          </p:cNvPicPr>
          <p:nvPr/>
        </p:nvPicPr>
        <p:blipFill>
          <a:blip r:embed="rId8" cstate="print">
            <a:duotone>
              <a:schemeClr val="accent1">
                <a:shade val="45000"/>
                <a:satMod val="135000"/>
              </a:schemeClr>
              <a:prstClr val="white"/>
            </a:duotone>
          </a:blip>
          <a:srcRect/>
          <a:stretch>
            <a:fillRect/>
          </a:stretch>
        </p:blipFill>
        <p:spPr bwMode="auto">
          <a:xfrm>
            <a:off x="3276600" y="3162300"/>
            <a:ext cx="533400" cy="533400"/>
          </a:xfrm>
          <a:prstGeom prst="rect">
            <a:avLst/>
          </a:prstGeom>
          <a:noFill/>
        </p:spPr>
      </p:pic>
      <p:grpSp>
        <p:nvGrpSpPr>
          <p:cNvPr id="5" name="Group 22"/>
          <p:cNvGrpSpPr/>
          <p:nvPr/>
        </p:nvGrpSpPr>
        <p:grpSpPr>
          <a:xfrm>
            <a:off x="76200" y="685800"/>
            <a:ext cx="1066800" cy="1066800"/>
            <a:chOff x="7010400" y="457200"/>
            <a:chExt cx="1066800" cy="1066800"/>
          </a:xfrm>
        </p:grpSpPr>
        <p:pic>
          <p:nvPicPr>
            <p:cNvPr id="24" name="Picture 2" descr="\\eventsql\dvd\Online_ART\DVD_ART34\Artwork_Imagery\Icons - Illustrations\_WINDOWS VISTA ICONS\New star starburst.png"/>
            <p:cNvPicPr>
              <a:picLocks noChangeAspect="1" noChangeArrowheads="1"/>
            </p:cNvPicPr>
            <p:nvPr/>
          </p:nvPicPr>
          <p:blipFill>
            <a:blip r:embed="rId9" cstate="print"/>
            <a:srcRect/>
            <a:stretch>
              <a:fillRect/>
            </a:stretch>
          </p:blipFill>
          <p:spPr bwMode="auto">
            <a:xfrm>
              <a:off x="7010400" y="457200"/>
              <a:ext cx="1066800" cy="1066800"/>
            </a:xfrm>
            <a:prstGeom prst="rect">
              <a:avLst/>
            </a:prstGeom>
            <a:noFill/>
          </p:spPr>
        </p:pic>
        <p:sp>
          <p:nvSpPr>
            <p:cNvPr id="25" name="TextBox 24"/>
            <p:cNvSpPr txBox="1"/>
            <p:nvPr/>
          </p:nvSpPr>
          <p:spPr>
            <a:xfrm>
              <a:off x="7239000" y="838200"/>
              <a:ext cx="609600" cy="276999"/>
            </a:xfrm>
            <a:prstGeom prst="rect">
              <a:avLst/>
            </a:prstGeom>
            <a:noFill/>
          </p:spPr>
          <p:txBody>
            <a:bodyPr wrap="square" rtlCol="0">
              <a:spAutoFit/>
            </a:bodyPr>
            <a:lstStyle/>
            <a:p>
              <a:r>
                <a:rPr lang="en-US" sz="1200" b="1" dirty="0" smtClean="0">
                  <a:solidFill>
                    <a:srgbClr val="00B050"/>
                  </a:solidFill>
                  <a:effectLst>
                    <a:outerShdw blurRad="38100" dist="38100" dir="2700000" algn="tl">
                      <a:srgbClr val="000000">
                        <a:alpha val="43137"/>
                      </a:srgbClr>
                    </a:outerShdw>
                  </a:effectLst>
                  <a:latin typeface="Calibri" pitchFamily="34" charset="0"/>
                </a:rPr>
                <a:t>NEU!</a:t>
              </a:r>
              <a:endParaRPr lang="en-US" sz="1200" b="1" dirty="0">
                <a:solidFill>
                  <a:srgbClr val="00B050"/>
                </a:solidFill>
                <a:effectLst>
                  <a:outerShdw blurRad="38100" dist="38100" dir="2700000" algn="tl">
                    <a:srgbClr val="000000">
                      <a:alpha val="43137"/>
                    </a:srgbClr>
                  </a:outerShdw>
                </a:effectLst>
                <a:latin typeface="Calibri" pitchFamily="34" charset="0"/>
              </a:endParaRPr>
            </a:p>
          </p:txBody>
        </p:sp>
      </p:grpSp>
      <p:grpSp>
        <p:nvGrpSpPr>
          <p:cNvPr id="6" name="Group 25"/>
          <p:cNvGrpSpPr/>
          <p:nvPr/>
        </p:nvGrpSpPr>
        <p:grpSpPr>
          <a:xfrm>
            <a:off x="5791200" y="685800"/>
            <a:ext cx="1066800" cy="1066800"/>
            <a:chOff x="7010400" y="457200"/>
            <a:chExt cx="1066800" cy="1066800"/>
          </a:xfrm>
        </p:grpSpPr>
        <p:pic>
          <p:nvPicPr>
            <p:cNvPr id="27" name="Picture 2" descr="\\eventsql\dvd\Online_ART\DVD_ART34\Artwork_Imagery\Icons - Illustrations\_WINDOWS VISTA ICONS\New star starburst.png"/>
            <p:cNvPicPr>
              <a:picLocks noChangeAspect="1" noChangeArrowheads="1"/>
            </p:cNvPicPr>
            <p:nvPr/>
          </p:nvPicPr>
          <p:blipFill>
            <a:blip r:embed="rId9" cstate="print">
              <a:duotone>
                <a:schemeClr val="accent1">
                  <a:shade val="45000"/>
                  <a:satMod val="135000"/>
                </a:schemeClr>
                <a:prstClr val="white"/>
              </a:duotone>
            </a:blip>
            <a:srcRect/>
            <a:stretch>
              <a:fillRect/>
            </a:stretch>
          </p:blipFill>
          <p:spPr bwMode="auto">
            <a:xfrm>
              <a:off x="7010400" y="457200"/>
              <a:ext cx="1066800" cy="1066800"/>
            </a:xfrm>
            <a:prstGeom prst="rect">
              <a:avLst/>
            </a:prstGeom>
            <a:noFill/>
          </p:spPr>
        </p:pic>
        <p:sp>
          <p:nvSpPr>
            <p:cNvPr id="28" name="TextBox 27"/>
            <p:cNvSpPr txBox="1"/>
            <p:nvPr/>
          </p:nvSpPr>
          <p:spPr>
            <a:xfrm>
              <a:off x="7010400" y="838200"/>
              <a:ext cx="1066800" cy="276999"/>
            </a:xfrm>
            <a:prstGeom prst="rect">
              <a:avLst/>
            </a:prstGeom>
            <a:noFill/>
          </p:spPr>
          <p:txBody>
            <a:bodyPr wrap="square" rtlCol="0">
              <a:spAutoFit/>
            </a:bodyPr>
            <a:lstStyle/>
            <a:p>
              <a:pPr algn="ctr"/>
              <a:r>
                <a:rPr lang="en-US" sz="1200" b="1" dirty="0" err="1" smtClean="0">
                  <a:effectLst>
                    <a:outerShdw blurRad="38100" dist="38100" dir="2700000" algn="tl">
                      <a:srgbClr val="000000">
                        <a:alpha val="43137"/>
                      </a:srgbClr>
                    </a:outerShdw>
                  </a:effectLst>
                  <a:latin typeface="Calibri" pitchFamily="34" charset="0"/>
                </a:rPr>
                <a:t>Besser</a:t>
              </a:r>
              <a:endParaRPr lang="en-US" sz="1200" b="1" dirty="0">
                <a:effectLst>
                  <a:outerShdw blurRad="38100" dist="38100" dir="2700000" algn="tl">
                    <a:srgbClr val="000000">
                      <a:alpha val="43137"/>
                    </a:srgbClr>
                  </a:outerShdw>
                </a:effectLst>
                <a:latin typeface="Calibri" pitchFamily="34" charset="0"/>
              </a:endParaRPr>
            </a:p>
          </p:txBody>
        </p:sp>
      </p:grpSp>
      <p:sp>
        <p:nvSpPr>
          <p:cNvPr id="29" name="Rounded Rectangle 28"/>
          <p:cNvSpPr/>
          <p:nvPr/>
        </p:nvSpPr>
        <p:spPr bwMode="auto">
          <a:xfrm>
            <a:off x="381000" y="5410200"/>
            <a:ext cx="8382000" cy="1066800"/>
          </a:xfrm>
          <a:prstGeom prst="roundRect">
            <a:avLst/>
          </a:prstGeom>
          <a:ln>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r>
              <a:rPr lang="en-US" sz="2800" b="1" dirty="0" err="1" smtClean="0">
                <a:solidFill>
                  <a:schemeClr val="bg1"/>
                </a:solidFill>
                <a:effectLst>
                  <a:outerShdw blurRad="38100" dist="38100" dir="2700000" algn="tl">
                    <a:srgbClr val="000000">
                      <a:alpha val="43137"/>
                    </a:srgbClr>
                  </a:outerShdw>
                </a:effectLst>
                <a:latin typeface="Calibri" pitchFamily="34" charset="0"/>
              </a:rPr>
              <a:t>Neuerungen</a:t>
            </a:r>
            <a:r>
              <a:rPr lang="en-US" sz="2800" b="1" dirty="0" smtClean="0">
                <a:solidFill>
                  <a:schemeClr val="bg1"/>
                </a:solidFill>
                <a:effectLst>
                  <a:outerShdw blurRad="38100" dist="38100" dir="2700000" algn="tl">
                    <a:srgbClr val="000000">
                      <a:alpha val="43137"/>
                    </a:srgbClr>
                  </a:outerShdw>
                </a:effectLst>
                <a:latin typeface="Calibri" pitchFamily="34" charset="0"/>
              </a:rPr>
              <a:t> in </a:t>
            </a:r>
            <a:r>
              <a:rPr lang="en-US" sz="2800" b="1" dirty="0" err="1" smtClean="0">
                <a:solidFill>
                  <a:schemeClr val="bg1"/>
                </a:solidFill>
                <a:effectLst>
                  <a:outerShdw blurRad="38100" dist="38100" dir="2700000" algn="tl">
                    <a:srgbClr val="000000">
                      <a:alpha val="43137"/>
                    </a:srgbClr>
                  </a:outerShdw>
                </a:effectLst>
                <a:latin typeface="Calibri" pitchFamily="34" charset="0"/>
              </a:rPr>
              <a:t>Plattform</a:t>
            </a:r>
            <a:r>
              <a:rPr lang="en-US" sz="2800" b="1" dirty="0" smtClean="0">
                <a:solidFill>
                  <a:schemeClr val="bg1"/>
                </a:solidFill>
                <a:effectLst>
                  <a:outerShdw blurRad="38100" dist="38100" dir="2700000" algn="tl">
                    <a:srgbClr val="000000">
                      <a:alpha val="43137"/>
                    </a:srgbClr>
                  </a:outerShdw>
                </a:effectLst>
                <a:latin typeface="Calibri" pitchFamily="34" charset="0"/>
              </a:rPr>
              <a:t> &amp; Management</a:t>
            </a:r>
          </a:p>
          <a:p>
            <a:pPr algn="ctr" defTabSz="914099" fontAlgn="base">
              <a:spcBef>
                <a:spcPct val="0"/>
              </a:spcBef>
              <a:spcAft>
                <a:spcPct val="0"/>
              </a:spcAft>
            </a:pPr>
            <a:r>
              <a:rPr lang="en-US" sz="2000" dirty="0" err="1" smtClean="0">
                <a:solidFill>
                  <a:srgbClr val="FFFFFF"/>
                </a:solidFill>
                <a:effectLst>
                  <a:outerShdw blurRad="38100" dist="38100" dir="2700000" algn="tl">
                    <a:srgbClr val="000000">
                      <a:alpha val="43137"/>
                    </a:srgbClr>
                  </a:outerShdw>
                </a:effectLst>
                <a:latin typeface="Calibri" pitchFamily="34" charset="0"/>
              </a:rPr>
              <a:t>Neues</a:t>
            </a:r>
            <a:r>
              <a:rPr lang="en-US" sz="2000" dirty="0" smtClean="0">
                <a:solidFill>
                  <a:srgbClr val="FFFFFF"/>
                </a:solidFill>
                <a:effectLst>
                  <a:outerShdw blurRad="38100" dist="38100" dir="2700000" algn="tl">
                    <a:srgbClr val="000000">
                      <a:alpha val="43137"/>
                    </a:srgbClr>
                  </a:outerShdw>
                </a:effectLst>
                <a:latin typeface="Calibri" pitchFamily="34" charset="0"/>
              </a:rPr>
              <a:t> API, </a:t>
            </a:r>
            <a:r>
              <a:rPr lang="en-US" sz="2000" dirty="0" err="1" smtClean="0">
                <a:solidFill>
                  <a:srgbClr val="FFFFFF"/>
                </a:solidFill>
                <a:effectLst>
                  <a:outerShdw blurRad="38100" dist="38100" dir="2700000" algn="tl">
                    <a:srgbClr val="000000">
                      <a:alpha val="43137"/>
                    </a:srgbClr>
                  </a:outerShdw>
                </a:effectLst>
                <a:latin typeface="Calibri" pitchFamily="34" charset="0"/>
              </a:rPr>
              <a:t>Erweiterbarer</a:t>
            </a:r>
            <a:r>
              <a:rPr lang="en-US" sz="2000" dirty="0" smtClean="0">
                <a:solidFill>
                  <a:srgbClr val="FFFFFF"/>
                </a:solidFill>
                <a:effectLst>
                  <a:outerShdw blurRad="38100" dist="38100" dir="2700000" algn="tl">
                    <a:srgbClr val="000000">
                      <a:alpha val="43137"/>
                    </a:srgbClr>
                  </a:outerShdw>
                </a:effectLst>
                <a:latin typeface="Calibri" pitchFamily="34" charset="0"/>
              </a:rPr>
              <a:t> Connection Broker,</a:t>
            </a:r>
            <a:br>
              <a:rPr lang="en-US" sz="2000" dirty="0" smtClean="0">
                <a:solidFill>
                  <a:srgbClr val="FFFFFF"/>
                </a:solidFill>
                <a:effectLst>
                  <a:outerShdw blurRad="38100" dist="38100" dir="2700000" algn="tl">
                    <a:srgbClr val="000000">
                      <a:alpha val="43137"/>
                    </a:srgbClr>
                  </a:outerShdw>
                </a:effectLst>
                <a:latin typeface="Calibri" pitchFamily="34" charset="0"/>
              </a:rPr>
            </a:br>
            <a:r>
              <a:rPr lang="en-US" sz="2000" dirty="0" err="1" smtClean="0">
                <a:solidFill>
                  <a:srgbClr val="FFFFFF"/>
                </a:solidFill>
                <a:effectLst>
                  <a:outerShdw blurRad="38100" dist="38100" dir="2700000" algn="tl">
                    <a:srgbClr val="000000">
                      <a:alpha val="43137"/>
                    </a:srgbClr>
                  </a:outerShdw>
                </a:effectLst>
                <a:latin typeface="Calibri" pitchFamily="34" charset="0"/>
              </a:rPr>
              <a:t>Powershell</a:t>
            </a:r>
            <a:r>
              <a:rPr lang="en-US" sz="2000" dirty="0" smtClean="0">
                <a:solidFill>
                  <a:srgbClr val="FFFFFF"/>
                </a:solidFill>
                <a:effectLst>
                  <a:outerShdw blurRad="38100" dist="38100" dir="2700000" algn="tl">
                    <a:srgbClr val="000000">
                      <a:alpha val="43137"/>
                    </a:srgbClr>
                  </a:outerShdw>
                </a:effectLst>
                <a:latin typeface="Calibri" pitchFamily="34" charset="0"/>
              </a:rPr>
              <a:t>-Support, Best Practices Analyzer, </a:t>
            </a:r>
            <a:r>
              <a:rPr lang="en-US" sz="2000" dirty="0" err="1" smtClean="0">
                <a:solidFill>
                  <a:srgbClr val="FFFFFF"/>
                </a:solidFill>
                <a:effectLst>
                  <a:outerShdw blurRad="38100" dist="38100" dir="2700000" algn="tl">
                    <a:srgbClr val="000000">
                      <a:alpha val="43137"/>
                    </a:srgbClr>
                  </a:outerShdw>
                </a:effectLst>
                <a:latin typeface="Calibri" pitchFamily="34" charset="0"/>
              </a:rPr>
              <a:t>Voller</a:t>
            </a:r>
            <a:r>
              <a:rPr lang="en-US" sz="2000" dirty="0" smtClean="0">
                <a:solidFill>
                  <a:srgbClr val="FFFFFF"/>
                </a:solidFill>
                <a:effectLst>
                  <a:outerShdw blurRad="38100" dist="38100" dir="2700000" algn="tl">
                    <a:srgbClr val="000000">
                      <a:alpha val="43137"/>
                    </a:srgbClr>
                  </a:outerShdw>
                </a:effectLst>
                <a:latin typeface="Calibri" pitchFamily="34" charset="0"/>
              </a:rPr>
              <a:t> MSI-Support</a:t>
            </a:r>
          </a:p>
        </p:txBody>
      </p:sp>
    </p:spTree>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28600"/>
            <a:ext cx="8686800" cy="609398"/>
          </a:xfrm>
        </p:spPr>
        <p:txBody>
          <a:bodyPr/>
          <a:lstStyle/>
          <a:p>
            <a:pPr>
              <a:defRPr/>
            </a:pPr>
            <a:r>
              <a:rPr sz="4400" dirty="0" smtClean="0"/>
              <a:t>Hosted Virtual Desktops</a:t>
            </a:r>
            <a:endParaRPr sz="4400" dirty="0"/>
          </a:p>
        </p:txBody>
      </p:sp>
      <p:grpSp>
        <p:nvGrpSpPr>
          <p:cNvPr id="76" name="Gruppieren 75"/>
          <p:cNvGrpSpPr/>
          <p:nvPr/>
        </p:nvGrpSpPr>
        <p:grpSpPr>
          <a:xfrm>
            <a:off x="228600" y="1066800"/>
            <a:ext cx="8686800" cy="5438239"/>
            <a:chOff x="533400" y="1905000"/>
            <a:chExt cx="7467600" cy="4676239"/>
          </a:xfrm>
        </p:grpSpPr>
        <p:grpSp>
          <p:nvGrpSpPr>
            <p:cNvPr id="3" name="Group 122"/>
            <p:cNvGrpSpPr/>
            <p:nvPr/>
          </p:nvGrpSpPr>
          <p:grpSpPr>
            <a:xfrm>
              <a:off x="4953000" y="1905000"/>
              <a:ext cx="1147926" cy="824252"/>
              <a:chOff x="5100474" y="1995148"/>
              <a:chExt cx="734622" cy="498764"/>
            </a:xfrm>
          </p:grpSpPr>
          <p:pic>
            <p:nvPicPr>
              <p:cNvPr id="72" name="Picture 5" descr="\\eventsql\dvd27\Clip_Installer\DVD_ART\Artwork_Imagery\HARDWARE_IMAGERY\Illustration - Misc Hardware\Windows Vista Illustration Icons\Server.png"/>
              <p:cNvPicPr>
                <a:picLocks noChangeAspect="1" noChangeArrowheads="1"/>
              </p:cNvPicPr>
              <p:nvPr/>
            </p:nvPicPr>
            <p:blipFill>
              <a:blip r:embed="rId3" cstate="print"/>
              <a:srcRect/>
              <a:stretch>
                <a:fillRect/>
              </a:stretch>
            </p:blipFill>
            <p:spPr bwMode="auto">
              <a:xfrm>
                <a:off x="5100474" y="2057494"/>
                <a:ext cx="367311" cy="436418"/>
              </a:xfrm>
              <a:prstGeom prst="rect">
                <a:avLst/>
              </a:prstGeom>
              <a:noFill/>
            </p:spPr>
          </p:pic>
          <p:pic>
            <p:nvPicPr>
              <p:cNvPr id="73" name="Picture 5" descr="\\eventsql\dvd27\Clip_Installer\DVD_ART\Artwork_Imagery\HARDWARE_IMAGERY\Illustration - Misc Hardware\Windows Vista Illustration Icons\Server.png"/>
              <p:cNvPicPr>
                <a:picLocks noChangeAspect="1" noChangeArrowheads="1"/>
              </p:cNvPicPr>
              <p:nvPr/>
            </p:nvPicPr>
            <p:blipFill>
              <a:blip r:embed="rId3" cstate="print"/>
              <a:srcRect/>
              <a:stretch>
                <a:fillRect/>
              </a:stretch>
            </p:blipFill>
            <p:spPr bwMode="auto">
              <a:xfrm>
                <a:off x="5467785" y="2057494"/>
                <a:ext cx="367311" cy="436418"/>
              </a:xfrm>
              <a:prstGeom prst="rect">
                <a:avLst/>
              </a:prstGeom>
              <a:noFill/>
            </p:spPr>
          </p:pic>
          <p:pic>
            <p:nvPicPr>
              <p:cNvPr id="74" name="Picture 3" descr="\\eventsql\dvd27\Clip_Installer\DVD_ART\Artwork_Imagery\HARDWARE_IMAGERY\Illustration - Misc Hardware\Windows Vista Illustration Icons\Flip 3D.png"/>
              <p:cNvPicPr>
                <a:picLocks noChangeAspect="1" noChangeArrowheads="1"/>
              </p:cNvPicPr>
              <p:nvPr/>
            </p:nvPicPr>
            <p:blipFill>
              <a:blip r:embed="rId4" cstate="print"/>
              <a:srcRect/>
              <a:stretch>
                <a:fillRect/>
              </a:stretch>
            </p:blipFill>
            <p:spPr bwMode="auto">
              <a:xfrm>
                <a:off x="5611395" y="1995148"/>
                <a:ext cx="215415" cy="210416"/>
              </a:xfrm>
              <a:prstGeom prst="rect">
                <a:avLst/>
              </a:prstGeom>
              <a:noFill/>
            </p:spPr>
          </p:pic>
          <p:pic>
            <p:nvPicPr>
              <p:cNvPr id="75" name="Picture 3" descr="\\eventsql\dvd27\Clip_Installer\DVD_ART\Artwork_Imagery\HARDWARE_IMAGERY\Illustration - Misc Hardware\Windows Vista Illustration Icons\Flip 3D.png"/>
              <p:cNvPicPr>
                <a:picLocks noChangeAspect="1" noChangeArrowheads="1"/>
              </p:cNvPicPr>
              <p:nvPr/>
            </p:nvPicPr>
            <p:blipFill>
              <a:blip r:embed="rId4" cstate="print"/>
              <a:srcRect/>
              <a:stretch>
                <a:fillRect/>
              </a:stretch>
            </p:blipFill>
            <p:spPr bwMode="auto">
              <a:xfrm>
                <a:off x="5244085" y="1995148"/>
                <a:ext cx="215415" cy="210416"/>
              </a:xfrm>
              <a:prstGeom prst="rect">
                <a:avLst/>
              </a:prstGeom>
              <a:noFill/>
            </p:spPr>
          </p:pic>
        </p:grpSp>
        <p:sp>
          <p:nvSpPr>
            <p:cNvPr id="77" name="TextBox 76"/>
            <p:cNvSpPr txBox="1"/>
            <p:nvPr/>
          </p:nvSpPr>
          <p:spPr>
            <a:xfrm>
              <a:off x="4648200" y="3581400"/>
              <a:ext cx="1676400" cy="523220"/>
            </a:xfrm>
            <a:prstGeom prst="rect">
              <a:avLst/>
            </a:prstGeom>
            <a:noFill/>
          </p:spPr>
          <p:txBody>
            <a:bodyPr wrap="square" rtlCol="0">
              <a:spAutoFit/>
            </a:bodyPr>
            <a:lstStyle/>
            <a:p>
              <a:pPr algn="ctr"/>
              <a:r>
                <a:rPr lang="en-US" sz="1400" dirty="0" smtClean="0">
                  <a:solidFill>
                    <a:schemeClr val="tx1"/>
                  </a:solidFill>
                  <a:latin typeface="Calibri" pitchFamily="34" charset="0"/>
                </a:rPr>
                <a:t>Remote Desktop Connection Broker</a:t>
              </a:r>
            </a:p>
          </p:txBody>
        </p:sp>
        <p:pic>
          <p:nvPicPr>
            <p:cNvPr id="78" name="Picture 3" descr="\\eventsql\dvd27\Clip_Installer\DVD_ART\Artwork_Imagery\HARDWARE_IMAGERY\Illustration - Misc Hardware\Windows Vista Illustration Icons\Flip 3D.png"/>
            <p:cNvPicPr>
              <a:picLocks noChangeAspect="1" noChangeArrowheads="1"/>
            </p:cNvPicPr>
            <p:nvPr/>
          </p:nvPicPr>
          <p:blipFill>
            <a:blip r:embed="rId5" cstate="print"/>
            <a:srcRect/>
            <a:stretch>
              <a:fillRect/>
            </a:stretch>
          </p:blipFill>
          <p:spPr bwMode="auto">
            <a:xfrm>
              <a:off x="4931018" y="4770587"/>
              <a:ext cx="374322" cy="421113"/>
            </a:xfrm>
            <a:prstGeom prst="rect">
              <a:avLst/>
            </a:prstGeom>
            <a:noFill/>
          </p:spPr>
        </p:pic>
        <p:pic>
          <p:nvPicPr>
            <p:cNvPr id="79" name="Picture 7" descr="C:\Program Files\Microsoft Resource DVD Artwork\DVD_ART\Artwork_Imagery\Shapes and Graphics\Arrows - arrow\White Collection 25 percent opaque - soft shadow\double headed arrow 2.png"/>
            <p:cNvPicPr>
              <a:picLocks noChangeAspect="1" noChangeArrowheads="1"/>
            </p:cNvPicPr>
            <p:nvPr/>
          </p:nvPicPr>
          <p:blipFill>
            <a:blip r:embed="rId6" cstate="print"/>
            <a:srcRect/>
            <a:stretch>
              <a:fillRect/>
            </a:stretch>
          </p:blipFill>
          <p:spPr bwMode="auto">
            <a:xfrm rot="2399077">
              <a:off x="4356974" y="4820390"/>
              <a:ext cx="1356012" cy="298424"/>
            </a:xfrm>
            <a:prstGeom prst="rect">
              <a:avLst/>
            </a:prstGeom>
            <a:noFill/>
          </p:spPr>
        </p:pic>
        <p:sp>
          <p:nvSpPr>
            <p:cNvPr id="88" name="TextBox 87"/>
            <p:cNvSpPr txBox="1"/>
            <p:nvPr/>
          </p:nvSpPr>
          <p:spPr>
            <a:xfrm>
              <a:off x="533400" y="2057400"/>
              <a:ext cx="1828800" cy="523216"/>
            </a:xfrm>
            <a:prstGeom prst="rect">
              <a:avLst/>
            </a:prstGeom>
            <a:noFill/>
          </p:spPr>
          <p:txBody>
            <a:bodyPr wrap="square" lIns="91436" tIns="45718" rIns="91436" bIns="45718" rtlCol="0">
              <a:spAutoFit/>
            </a:bodyPr>
            <a:lstStyle/>
            <a:p>
              <a:pPr algn="ctr"/>
              <a:r>
                <a:rPr lang="en-US" sz="1400" dirty="0" smtClean="0">
                  <a:solidFill>
                    <a:schemeClr val="tx1"/>
                  </a:solidFill>
                  <a:latin typeface="Calibri" pitchFamily="34" charset="0"/>
                </a:rPr>
                <a:t>TS-based</a:t>
              </a:r>
            </a:p>
            <a:p>
              <a:pPr algn="ctr"/>
              <a:r>
                <a:rPr lang="en-US" sz="1400" dirty="0" smtClean="0">
                  <a:solidFill>
                    <a:schemeClr val="tx1"/>
                  </a:solidFill>
                  <a:latin typeface="Calibri" pitchFamily="34" charset="0"/>
                </a:rPr>
                <a:t>Remote Desktop</a:t>
              </a:r>
              <a:endParaRPr lang="en-US" sz="1400" dirty="0">
                <a:solidFill>
                  <a:schemeClr val="tx1"/>
                </a:solidFill>
                <a:latin typeface="Calibri" pitchFamily="34" charset="0"/>
              </a:endParaRPr>
            </a:p>
          </p:txBody>
        </p:sp>
        <p:grpSp>
          <p:nvGrpSpPr>
            <p:cNvPr id="4" name="Group 150"/>
            <p:cNvGrpSpPr/>
            <p:nvPr/>
          </p:nvGrpSpPr>
          <p:grpSpPr>
            <a:xfrm>
              <a:off x="1600200" y="5257800"/>
              <a:ext cx="1447800" cy="942439"/>
              <a:chOff x="304800" y="3886200"/>
              <a:chExt cx="1447800" cy="942439"/>
            </a:xfrm>
          </p:grpSpPr>
          <p:grpSp>
            <p:nvGrpSpPr>
              <p:cNvPr id="5" name="Group 43"/>
              <p:cNvGrpSpPr/>
              <p:nvPr/>
            </p:nvGrpSpPr>
            <p:grpSpPr>
              <a:xfrm>
                <a:off x="304800" y="3886200"/>
                <a:ext cx="1447800" cy="942439"/>
                <a:chOff x="5715000" y="1371600"/>
                <a:chExt cx="1915906" cy="1352679"/>
              </a:xfrm>
            </p:grpSpPr>
            <p:pic>
              <p:nvPicPr>
                <p:cNvPr id="93" name="Picture 12" descr="image007"/>
                <p:cNvPicPr>
                  <a:picLocks noChangeAspect="1" noChangeArrowheads="1"/>
                </p:cNvPicPr>
                <p:nvPr/>
              </p:nvPicPr>
              <p:blipFill>
                <a:blip r:embed="rId7" cstate="print"/>
                <a:srcRect/>
                <a:stretch>
                  <a:fillRect/>
                </a:stretch>
              </p:blipFill>
              <p:spPr bwMode="auto">
                <a:xfrm flipH="1">
                  <a:off x="5715000" y="1371600"/>
                  <a:ext cx="1223614" cy="1143000"/>
                </a:xfrm>
                <a:prstGeom prst="rect">
                  <a:avLst/>
                </a:prstGeom>
                <a:noFill/>
                <a:ln w="9525">
                  <a:noFill/>
                  <a:miter lim="800000"/>
                  <a:headEnd/>
                  <a:tailEnd/>
                </a:ln>
              </p:spPr>
            </p:pic>
            <p:pic>
              <p:nvPicPr>
                <p:cNvPr id="94" name="Picture 3" descr="C:\Clients\MS_artwork\Windows_Vista_Icons_ for_Marketing_use\Laptop.png"/>
                <p:cNvPicPr>
                  <a:picLocks noChangeAspect="1" noChangeArrowheads="1"/>
                </p:cNvPicPr>
                <p:nvPr/>
              </p:nvPicPr>
              <p:blipFill>
                <a:blip r:embed="rId8" cstate="print"/>
                <a:srcRect/>
                <a:stretch>
                  <a:fillRect/>
                </a:stretch>
              </p:blipFill>
              <p:spPr bwMode="auto">
                <a:xfrm rot="457243" flipH="1">
                  <a:off x="6696008" y="1657479"/>
                  <a:ext cx="934898" cy="1066800"/>
                </a:xfrm>
                <a:prstGeom prst="rect">
                  <a:avLst/>
                </a:prstGeom>
                <a:noFill/>
              </p:spPr>
            </p:pic>
            <p:pic>
              <p:nvPicPr>
                <p:cNvPr id="95" name="Picture 7" descr="\\eventsql\dvd27\Clip_Installer\DVD_ART\BoxShots_Logos\Windows Vista Enterprise\Windows Vista Enterprise logo v w.png"/>
                <p:cNvPicPr>
                  <a:picLocks noChangeAspect="1" noChangeArrowheads="1"/>
                </p:cNvPicPr>
                <p:nvPr/>
              </p:nvPicPr>
              <p:blipFill>
                <a:blip r:embed="rId9" cstate="print"/>
                <a:srcRect/>
                <a:stretch>
                  <a:fillRect/>
                </a:stretch>
              </p:blipFill>
              <p:spPr bwMode="auto">
                <a:xfrm rot="21297783">
                  <a:off x="6792201" y="1888236"/>
                  <a:ext cx="523013" cy="381000"/>
                </a:xfrm>
                <a:prstGeom prst="rect">
                  <a:avLst/>
                </a:prstGeom>
                <a:noFill/>
              </p:spPr>
            </p:pic>
            <p:pic>
              <p:nvPicPr>
                <p:cNvPr id="96" name="Picture 8" descr="\\eventsql\dvd27\Clip_Installer\DVD_ART\BoxShots_Logos\Windows Fundamentals for Legacy PCs\windows fundamentals for legacy pcs v rev.png"/>
                <p:cNvPicPr>
                  <a:picLocks noChangeAspect="1" noChangeArrowheads="1"/>
                </p:cNvPicPr>
                <p:nvPr/>
              </p:nvPicPr>
              <p:blipFill>
                <a:blip r:embed="rId10" cstate="print"/>
                <a:srcRect t="49200"/>
                <a:stretch>
                  <a:fillRect/>
                </a:stretch>
              </p:blipFill>
              <p:spPr bwMode="auto">
                <a:xfrm rot="21019473">
                  <a:off x="6340940" y="1789888"/>
                  <a:ext cx="463504" cy="233667"/>
                </a:xfrm>
                <a:prstGeom prst="rect">
                  <a:avLst/>
                </a:prstGeom>
                <a:noFill/>
              </p:spPr>
            </p:pic>
          </p:grpSp>
          <p:pic>
            <p:nvPicPr>
              <p:cNvPr id="91" name="Picture 4" descr="\\eventsql\dvd27\Clip_Installer\DVD_ART\BoxShots_Logos\Windows Fundamentals for Legacy PCs\windows fundamentals for legacy pcs h bl.png"/>
              <p:cNvPicPr>
                <a:picLocks noChangeAspect="1" noChangeArrowheads="1"/>
              </p:cNvPicPr>
              <p:nvPr/>
            </p:nvPicPr>
            <p:blipFill>
              <a:blip r:embed="rId11" cstate="print"/>
              <a:srcRect r="87695" b="30421"/>
              <a:stretch>
                <a:fillRect/>
              </a:stretch>
            </p:blipFill>
            <p:spPr bwMode="auto">
              <a:xfrm>
                <a:off x="838200" y="4114800"/>
                <a:ext cx="135175" cy="108091"/>
              </a:xfrm>
              <a:prstGeom prst="rect">
                <a:avLst/>
              </a:prstGeom>
              <a:noFill/>
            </p:spPr>
          </p:pic>
          <p:pic>
            <p:nvPicPr>
              <p:cNvPr id="92" name="Picture 4" descr="\\eventsql\dvd27\Clip_Installer\DVD_ART\BoxShots_Logos\Windows Fundamentals for Legacy PCs\windows fundamentals for legacy pcs h bl.png"/>
              <p:cNvPicPr>
                <a:picLocks noChangeAspect="1" noChangeArrowheads="1"/>
              </p:cNvPicPr>
              <p:nvPr/>
            </p:nvPicPr>
            <p:blipFill>
              <a:blip r:embed="rId11" cstate="print"/>
              <a:srcRect r="87695" b="30421"/>
              <a:stretch>
                <a:fillRect/>
              </a:stretch>
            </p:blipFill>
            <p:spPr bwMode="auto">
              <a:xfrm>
                <a:off x="1256796" y="4335464"/>
                <a:ext cx="135175" cy="108091"/>
              </a:xfrm>
              <a:prstGeom prst="rect">
                <a:avLst/>
              </a:prstGeom>
              <a:noFill/>
            </p:spPr>
          </p:pic>
        </p:grpSp>
        <p:grpSp>
          <p:nvGrpSpPr>
            <p:cNvPr id="6" name="Group 101"/>
            <p:cNvGrpSpPr/>
            <p:nvPr/>
          </p:nvGrpSpPr>
          <p:grpSpPr>
            <a:xfrm>
              <a:off x="2514600" y="1905000"/>
              <a:ext cx="784425" cy="855823"/>
              <a:chOff x="838200" y="1887379"/>
              <a:chExt cx="1091184" cy="1194371"/>
            </a:xfrm>
          </p:grpSpPr>
          <p:pic>
            <p:nvPicPr>
              <p:cNvPr id="98" name="Picture 5" descr="\\eventsql\dvd27\Clip_Installer\DVD_ART\Artwork_Imagery\HARDWARE_IMAGERY\Illustration - Misc Hardware\Windows Vista Illustration Icons\Server.png"/>
              <p:cNvPicPr>
                <a:picLocks noChangeAspect="1" noChangeArrowheads="1"/>
              </p:cNvPicPr>
              <p:nvPr/>
            </p:nvPicPr>
            <p:blipFill>
              <a:blip r:embed="rId12" cstate="print"/>
              <a:srcRect/>
              <a:stretch>
                <a:fillRect/>
              </a:stretch>
            </p:blipFill>
            <p:spPr bwMode="auto">
              <a:xfrm>
                <a:off x="1143000" y="2091150"/>
                <a:ext cx="723900" cy="990600"/>
              </a:xfrm>
              <a:prstGeom prst="rect">
                <a:avLst/>
              </a:prstGeom>
              <a:noFill/>
            </p:spPr>
          </p:pic>
          <p:pic>
            <p:nvPicPr>
              <p:cNvPr id="99" name="Picture 3" descr="\\eventsql\dvd27\Clip_Installer\DVD_ART\Artwork_Imagery\HARDWARE_IMAGERY\Illustration - Misc Hardware\Windows Vista Illustration Icons\Flip 3D.png"/>
              <p:cNvPicPr>
                <a:picLocks noChangeAspect="1" noChangeArrowheads="1"/>
              </p:cNvPicPr>
              <p:nvPr/>
            </p:nvPicPr>
            <p:blipFill>
              <a:blip r:embed="rId13" cstate="print"/>
              <a:srcRect/>
              <a:stretch>
                <a:fillRect/>
              </a:stretch>
            </p:blipFill>
            <p:spPr bwMode="auto">
              <a:xfrm>
                <a:off x="838200" y="2319750"/>
                <a:ext cx="406400" cy="457200"/>
              </a:xfrm>
              <a:prstGeom prst="rect">
                <a:avLst/>
              </a:prstGeom>
              <a:noFill/>
            </p:spPr>
          </p:pic>
          <p:pic>
            <p:nvPicPr>
              <p:cNvPr id="100" name="Picture 10" descr="MSMarket - MS Market Intranet screen"/>
              <p:cNvPicPr>
                <a:picLocks noChangeAspect="1" noChangeArrowheads="1"/>
              </p:cNvPicPr>
              <p:nvPr/>
            </p:nvPicPr>
            <p:blipFill>
              <a:blip r:embed="rId14" cstate="print"/>
              <a:srcRect/>
              <a:stretch>
                <a:fillRect/>
              </a:stretch>
            </p:blipFill>
            <p:spPr bwMode="auto">
              <a:xfrm>
                <a:off x="990600" y="1887379"/>
                <a:ext cx="386139" cy="304800"/>
              </a:xfrm>
              <a:prstGeom prst="rect">
                <a:avLst/>
              </a:prstGeom>
              <a:noFill/>
            </p:spPr>
          </p:pic>
          <p:pic>
            <p:nvPicPr>
              <p:cNvPr id="101" name="Picture 12" descr="CICS 3270 screen2"/>
              <p:cNvPicPr>
                <a:picLocks noChangeAspect="1" noChangeArrowheads="1"/>
              </p:cNvPicPr>
              <p:nvPr/>
            </p:nvPicPr>
            <p:blipFill>
              <a:blip r:embed="rId15" cstate="print"/>
              <a:srcRect/>
              <a:stretch>
                <a:fillRect/>
              </a:stretch>
            </p:blipFill>
            <p:spPr bwMode="auto">
              <a:xfrm>
                <a:off x="1524000" y="2420779"/>
                <a:ext cx="405384" cy="304800"/>
              </a:xfrm>
              <a:prstGeom prst="rect">
                <a:avLst/>
              </a:prstGeom>
              <a:noFill/>
            </p:spPr>
          </p:pic>
          <p:pic>
            <p:nvPicPr>
              <p:cNvPr id="102" name="Picture 214" descr="data analyzer"/>
              <p:cNvPicPr>
                <a:picLocks noChangeAspect="1" noChangeArrowheads="1"/>
              </p:cNvPicPr>
              <p:nvPr/>
            </p:nvPicPr>
            <p:blipFill>
              <a:blip r:embed="rId16" cstate="print"/>
              <a:srcRect/>
              <a:stretch>
                <a:fillRect/>
              </a:stretch>
            </p:blipFill>
            <p:spPr bwMode="auto">
              <a:xfrm>
                <a:off x="1524000" y="1963580"/>
                <a:ext cx="381000" cy="383396"/>
              </a:xfrm>
              <a:prstGeom prst="rect">
                <a:avLst/>
              </a:prstGeom>
              <a:noFill/>
            </p:spPr>
          </p:pic>
        </p:grpSp>
        <p:grpSp>
          <p:nvGrpSpPr>
            <p:cNvPr id="7" name="Group 98"/>
            <p:cNvGrpSpPr/>
            <p:nvPr/>
          </p:nvGrpSpPr>
          <p:grpSpPr>
            <a:xfrm>
              <a:off x="2819400" y="4495800"/>
              <a:ext cx="609600" cy="457200"/>
              <a:chOff x="1524000" y="3810000"/>
              <a:chExt cx="609600" cy="457200"/>
            </a:xfrm>
          </p:grpSpPr>
          <p:pic>
            <p:nvPicPr>
              <p:cNvPr id="105" name="Picture 3" descr="\\eventsql\dvd27\Clip_Installer\DVD_ART\Artwork_Imagery\HARDWARE_IMAGERY\Illustration - Misc Hardware\Windows Vista Illustration Icons\Flip 3D.png"/>
              <p:cNvPicPr>
                <a:picLocks noChangeAspect="1" noChangeArrowheads="1"/>
              </p:cNvPicPr>
              <p:nvPr/>
            </p:nvPicPr>
            <p:blipFill>
              <a:blip r:embed="rId5" cstate="print"/>
              <a:srcRect/>
              <a:stretch>
                <a:fillRect/>
              </a:stretch>
            </p:blipFill>
            <p:spPr bwMode="auto">
              <a:xfrm>
                <a:off x="1600200" y="3810000"/>
                <a:ext cx="406400" cy="457200"/>
              </a:xfrm>
              <a:prstGeom prst="rect">
                <a:avLst/>
              </a:prstGeom>
              <a:noFill/>
            </p:spPr>
          </p:pic>
          <p:pic>
            <p:nvPicPr>
              <p:cNvPr id="106" name="Picture 10" descr="MSMarket - MS Market Intranet screen"/>
              <p:cNvPicPr>
                <a:picLocks noChangeAspect="1" noChangeArrowheads="1"/>
              </p:cNvPicPr>
              <p:nvPr/>
            </p:nvPicPr>
            <p:blipFill>
              <a:blip r:embed="rId17" cstate="print"/>
              <a:srcRect/>
              <a:stretch>
                <a:fillRect/>
              </a:stretch>
            </p:blipFill>
            <p:spPr bwMode="auto">
              <a:xfrm>
                <a:off x="1524000" y="3810000"/>
                <a:ext cx="193070" cy="152400"/>
              </a:xfrm>
              <a:prstGeom prst="rect">
                <a:avLst/>
              </a:prstGeom>
              <a:noFill/>
            </p:spPr>
          </p:pic>
          <p:pic>
            <p:nvPicPr>
              <p:cNvPr id="107" name="Picture 12" descr="CICS 3270 screen2"/>
              <p:cNvPicPr>
                <a:picLocks noChangeAspect="1" noChangeArrowheads="1"/>
              </p:cNvPicPr>
              <p:nvPr/>
            </p:nvPicPr>
            <p:blipFill>
              <a:blip r:embed="rId18" cstate="print"/>
              <a:srcRect/>
              <a:stretch>
                <a:fillRect/>
              </a:stretch>
            </p:blipFill>
            <p:spPr bwMode="auto">
              <a:xfrm>
                <a:off x="1524000" y="4114800"/>
                <a:ext cx="202692" cy="152400"/>
              </a:xfrm>
              <a:prstGeom prst="rect">
                <a:avLst/>
              </a:prstGeom>
              <a:noFill/>
            </p:spPr>
          </p:pic>
          <p:pic>
            <p:nvPicPr>
              <p:cNvPr id="108" name="Picture 214" descr="data analyzer"/>
              <p:cNvPicPr>
                <a:picLocks noChangeAspect="1" noChangeArrowheads="1"/>
              </p:cNvPicPr>
              <p:nvPr/>
            </p:nvPicPr>
            <p:blipFill>
              <a:blip r:embed="rId19" cstate="print"/>
              <a:srcRect/>
              <a:stretch>
                <a:fillRect/>
              </a:stretch>
            </p:blipFill>
            <p:spPr bwMode="auto">
              <a:xfrm>
                <a:off x="1905000" y="3810000"/>
                <a:ext cx="228600" cy="230038"/>
              </a:xfrm>
              <a:prstGeom prst="rect">
                <a:avLst/>
              </a:prstGeom>
              <a:noFill/>
            </p:spPr>
          </p:pic>
        </p:grpSp>
        <p:pic>
          <p:nvPicPr>
            <p:cNvPr id="109" name="Picture 7" descr="C:\Program Files\Microsoft Resource DVD Artwork\DVD_ART\Artwork_Imagery\Shapes and Graphics\Arrows - arrow\White Collection 25 percent opaque - soft shadow\double headed arrow 2.png"/>
            <p:cNvPicPr>
              <a:picLocks noChangeAspect="1" noChangeArrowheads="1"/>
            </p:cNvPicPr>
            <p:nvPr/>
          </p:nvPicPr>
          <p:blipFill>
            <a:blip r:embed="rId20" cstate="print"/>
            <a:srcRect/>
            <a:stretch>
              <a:fillRect/>
            </a:stretch>
          </p:blipFill>
          <p:spPr bwMode="auto">
            <a:xfrm rot="8148924">
              <a:off x="2257844" y="4492711"/>
              <a:ext cx="1676401" cy="381001"/>
            </a:xfrm>
            <a:prstGeom prst="rect">
              <a:avLst/>
            </a:prstGeom>
            <a:noFill/>
          </p:spPr>
        </p:pic>
        <p:pic>
          <p:nvPicPr>
            <p:cNvPr id="118" name="Picture 3" descr="\\eventsql\dvd27\Clip_Installer\DVD_ART\Artwork_Imagery\HARDWARE_IMAGERY\Illustration - Misc Hardware\Windows Vista Illustration Icons\Flip 3D.png"/>
            <p:cNvPicPr>
              <a:picLocks noChangeAspect="1" noChangeArrowheads="1"/>
            </p:cNvPicPr>
            <p:nvPr/>
          </p:nvPicPr>
          <p:blipFill>
            <a:blip r:embed="rId5" cstate="print"/>
            <a:srcRect/>
            <a:stretch>
              <a:fillRect/>
            </a:stretch>
          </p:blipFill>
          <p:spPr bwMode="auto">
            <a:xfrm>
              <a:off x="3962400" y="4800600"/>
              <a:ext cx="338666" cy="381000"/>
            </a:xfrm>
            <a:prstGeom prst="rect">
              <a:avLst/>
            </a:prstGeom>
            <a:noFill/>
          </p:spPr>
        </p:pic>
        <p:pic>
          <p:nvPicPr>
            <p:cNvPr id="119" name="Picture 7" descr="C:\Program Files\Microsoft Resource DVD Artwork\DVD_ART\Artwork_Imagery\Shapes and Graphics\Arrows - arrow\White Collection 25 percent opaque - soft shadow\double headed arrow 2.png"/>
            <p:cNvPicPr>
              <a:picLocks noChangeAspect="1" noChangeArrowheads="1"/>
            </p:cNvPicPr>
            <p:nvPr/>
          </p:nvPicPr>
          <p:blipFill>
            <a:blip r:embed="rId21" cstate="print"/>
            <a:srcRect/>
            <a:stretch>
              <a:fillRect/>
            </a:stretch>
          </p:blipFill>
          <p:spPr bwMode="auto">
            <a:xfrm rot="5400000">
              <a:off x="3422066" y="4883734"/>
              <a:ext cx="1411181" cy="330514"/>
            </a:xfrm>
            <a:prstGeom prst="rect">
              <a:avLst/>
            </a:prstGeom>
            <a:noFill/>
          </p:spPr>
        </p:pic>
        <p:grpSp>
          <p:nvGrpSpPr>
            <p:cNvPr id="8" name="Group 123"/>
            <p:cNvGrpSpPr/>
            <p:nvPr/>
          </p:nvGrpSpPr>
          <p:grpSpPr>
            <a:xfrm>
              <a:off x="3810000" y="3429000"/>
              <a:ext cx="664317" cy="879915"/>
              <a:chOff x="3233417" y="1417638"/>
              <a:chExt cx="664317" cy="879915"/>
            </a:xfrm>
          </p:grpSpPr>
          <p:pic>
            <p:nvPicPr>
              <p:cNvPr id="125" name="Picture 2" descr="C:\Documents and Settings\sarahb\Desktop\DVD_ART34\Artwork_Imagery\Icons - Illustrations\_MSN ICONS\web page internet screen.png"/>
              <p:cNvPicPr>
                <a:picLocks noChangeAspect="1" noChangeArrowheads="1"/>
              </p:cNvPicPr>
              <p:nvPr/>
            </p:nvPicPr>
            <p:blipFill>
              <a:blip r:embed="rId22" cstate="print"/>
              <a:srcRect/>
              <a:stretch>
                <a:fillRect/>
              </a:stretch>
            </p:blipFill>
            <p:spPr bwMode="auto">
              <a:xfrm>
                <a:off x="3233417" y="1417638"/>
                <a:ext cx="568113" cy="662188"/>
              </a:xfrm>
              <a:prstGeom prst="rect">
                <a:avLst/>
              </a:prstGeom>
              <a:noFill/>
            </p:spPr>
          </p:pic>
          <p:grpSp>
            <p:nvGrpSpPr>
              <p:cNvPr id="9" name="Group 61"/>
              <p:cNvGrpSpPr/>
              <p:nvPr/>
            </p:nvGrpSpPr>
            <p:grpSpPr>
              <a:xfrm>
                <a:off x="3445333" y="1612968"/>
                <a:ext cx="452401" cy="684585"/>
                <a:chOff x="2347794" y="1644471"/>
                <a:chExt cx="452401" cy="684585"/>
              </a:xfrm>
            </p:grpSpPr>
            <p:sp>
              <p:nvSpPr>
                <p:cNvPr id="128" name="Freeform 21"/>
                <p:cNvSpPr>
                  <a:spLocks/>
                </p:cNvSpPr>
                <p:nvPr/>
              </p:nvSpPr>
              <p:spPr bwMode="auto">
                <a:xfrm>
                  <a:off x="2347794" y="1714630"/>
                  <a:ext cx="207735" cy="614426"/>
                </a:xfrm>
                <a:custGeom>
                  <a:avLst/>
                  <a:gdLst>
                    <a:gd name="T0" fmla="*/ 0 w 225"/>
                    <a:gd name="T1" fmla="*/ 0 h 578"/>
                    <a:gd name="T2" fmla="*/ 0 w 225"/>
                    <a:gd name="T3" fmla="*/ 510 h 578"/>
                    <a:gd name="T4" fmla="*/ 225 w 225"/>
                    <a:gd name="T5" fmla="*/ 578 h 578"/>
                    <a:gd name="T6" fmla="*/ 225 w 225"/>
                    <a:gd name="T7" fmla="*/ 66 h 578"/>
                    <a:gd name="T8" fmla="*/ 0 w 225"/>
                    <a:gd name="T9" fmla="*/ 0 h 578"/>
                    <a:gd name="T10" fmla="*/ 0 60000 65536"/>
                    <a:gd name="T11" fmla="*/ 0 60000 65536"/>
                    <a:gd name="T12" fmla="*/ 0 60000 65536"/>
                    <a:gd name="T13" fmla="*/ 0 60000 65536"/>
                    <a:gd name="T14" fmla="*/ 0 60000 65536"/>
                    <a:gd name="T15" fmla="*/ 0 w 225"/>
                    <a:gd name="T16" fmla="*/ 0 h 578"/>
                    <a:gd name="T17" fmla="*/ 225 w 225"/>
                    <a:gd name="T18" fmla="*/ 578 h 578"/>
                  </a:gdLst>
                  <a:ahLst/>
                  <a:cxnLst>
                    <a:cxn ang="T10">
                      <a:pos x="T0" y="T1"/>
                    </a:cxn>
                    <a:cxn ang="T11">
                      <a:pos x="T2" y="T3"/>
                    </a:cxn>
                    <a:cxn ang="T12">
                      <a:pos x="T4" y="T5"/>
                    </a:cxn>
                    <a:cxn ang="T13">
                      <a:pos x="T6" y="T7"/>
                    </a:cxn>
                    <a:cxn ang="T14">
                      <a:pos x="T8" y="T9"/>
                    </a:cxn>
                  </a:cxnLst>
                  <a:rect l="T15" t="T16" r="T17" b="T18"/>
                  <a:pathLst>
                    <a:path w="225" h="578">
                      <a:moveTo>
                        <a:pt x="0" y="0"/>
                      </a:moveTo>
                      <a:lnTo>
                        <a:pt x="0" y="510"/>
                      </a:lnTo>
                      <a:lnTo>
                        <a:pt x="225" y="578"/>
                      </a:lnTo>
                      <a:lnTo>
                        <a:pt x="225" y="66"/>
                      </a:lnTo>
                      <a:lnTo>
                        <a:pt x="0" y="0"/>
                      </a:lnTo>
                      <a:close/>
                    </a:path>
                  </a:pathLst>
                </a:custGeom>
                <a:solidFill>
                  <a:srgbClr val="646C89"/>
                </a:solidFill>
                <a:ln w="9525">
                  <a:noFill/>
                  <a:round/>
                  <a:headEnd/>
                  <a:tailEnd/>
                </a:ln>
              </p:spPr>
              <p:txBody>
                <a:bodyPr/>
                <a:lstStyle/>
                <a:p>
                  <a:endParaRPr lang="en-US" dirty="0">
                    <a:effectLst>
                      <a:outerShdw blurRad="38100" dist="38100" dir="2700000" algn="tl">
                        <a:srgbClr val="000000">
                          <a:alpha val="43137"/>
                        </a:srgbClr>
                      </a:outerShdw>
                    </a:effectLst>
                    <a:latin typeface="Calibri" pitchFamily="34" charset="0"/>
                  </a:endParaRPr>
                </a:p>
              </p:txBody>
            </p:sp>
            <p:sp>
              <p:nvSpPr>
                <p:cNvPr id="129" name="Freeform 22"/>
                <p:cNvSpPr>
                  <a:spLocks/>
                </p:cNvSpPr>
                <p:nvPr/>
              </p:nvSpPr>
              <p:spPr bwMode="auto">
                <a:xfrm>
                  <a:off x="2357027" y="1739080"/>
                  <a:ext cx="187423" cy="565527"/>
                </a:xfrm>
                <a:custGeom>
                  <a:avLst/>
                  <a:gdLst>
                    <a:gd name="T0" fmla="*/ 0 w 203"/>
                    <a:gd name="T1" fmla="*/ 0 h 532"/>
                    <a:gd name="T2" fmla="*/ 0 w 203"/>
                    <a:gd name="T3" fmla="*/ 468 h 532"/>
                    <a:gd name="T4" fmla="*/ 203 w 203"/>
                    <a:gd name="T5" fmla="*/ 532 h 532"/>
                    <a:gd name="T6" fmla="*/ 203 w 203"/>
                    <a:gd name="T7" fmla="*/ 62 h 532"/>
                    <a:gd name="T8" fmla="*/ 0 w 203"/>
                    <a:gd name="T9" fmla="*/ 0 h 532"/>
                    <a:gd name="T10" fmla="*/ 0 60000 65536"/>
                    <a:gd name="T11" fmla="*/ 0 60000 65536"/>
                    <a:gd name="T12" fmla="*/ 0 60000 65536"/>
                    <a:gd name="T13" fmla="*/ 0 60000 65536"/>
                    <a:gd name="T14" fmla="*/ 0 60000 65536"/>
                    <a:gd name="T15" fmla="*/ 0 w 203"/>
                    <a:gd name="T16" fmla="*/ 0 h 532"/>
                    <a:gd name="T17" fmla="*/ 203 w 203"/>
                    <a:gd name="T18" fmla="*/ 532 h 532"/>
                  </a:gdLst>
                  <a:ahLst/>
                  <a:cxnLst>
                    <a:cxn ang="T10">
                      <a:pos x="T0" y="T1"/>
                    </a:cxn>
                    <a:cxn ang="T11">
                      <a:pos x="T2" y="T3"/>
                    </a:cxn>
                    <a:cxn ang="T12">
                      <a:pos x="T4" y="T5"/>
                    </a:cxn>
                    <a:cxn ang="T13">
                      <a:pos x="T6" y="T7"/>
                    </a:cxn>
                    <a:cxn ang="T14">
                      <a:pos x="T8" y="T9"/>
                    </a:cxn>
                  </a:cxnLst>
                  <a:rect l="T15" t="T16" r="T17" b="T18"/>
                  <a:pathLst>
                    <a:path w="203" h="532">
                      <a:moveTo>
                        <a:pt x="0" y="0"/>
                      </a:moveTo>
                      <a:lnTo>
                        <a:pt x="0" y="468"/>
                      </a:lnTo>
                      <a:lnTo>
                        <a:pt x="203" y="532"/>
                      </a:lnTo>
                      <a:lnTo>
                        <a:pt x="203" y="62"/>
                      </a:lnTo>
                      <a:lnTo>
                        <a:pt x="0" y="0"/>
                      </a:lnTo>
                      <a:close/>
                    </a:path>
                  </a:pathLst>
                </a:custGeom>
                <a:gradFill rotWithShape="1">
                  <a:gsLst>
                    <a:gs pos="0">
                      <a:srgbClr val="A6ACBE"/>
                    </a:gs>
                    <a:gs pos="100000">
                      <a:srgbClr val="B4B9C8"/>
                    </a:gs>
                  </a:gsLst>
                  <a:lin ang="0" scaled="1"/>
                </a:gradFill>
                <a:ln w="9525">
                  <a:noFill/>
                  <a:round/>
                  <a:headEnd/>
                  <a:tailEnd/>
                </a:ln>
              </p:spPr>
              <p:txBody>
                <a:bodyPr/>
                <a:lstStyle/>
                <a:p>
                  <a:endParaRPr lang="en-US" dirty="0">
                    <a:effectLst>
                      <a:outerShdw blurRad="38100" dist="38100" dir="2700000" algn="tl">
                        <a:srgbClr val="000000">
                          <a:alpha val="43137"/>
                        </a:srgbClr>
                      </a:outerShdw>
                    </a:effectLst>
                    <a:latin typeface="Calibri" pitchFamily="34" charset="0"/>
                  </a:endParaRPr>
                </a:p>
              </p:txBody>
            </p:sp>
            <p:sp>
              <p:nvSpPr>
                <p:cNvPr id="130" name="Freeform 23"/>
                <p:cNvSpPr>
                  <a:spLocks/>
                </p:cNvSpPr>
                <p:nvPr/>
              </p:nvSpPr>
              <p:spPr bwMode="auto">
                <a:xfrm>
                  <a:off x="2555529" y="1716756"/>
                  <a:ext cx="244666" cy="612300"/>
                </a:xfrm>
                <a:custGeom>
                  <a:avLst/>
                  <a:gdLst>
                    <a:gd name="T0" fmla="*/ 0 w 265"/>
                    <a:gd name="T1" fmla="*/ 64 h 576"/>
                    <a:gd name="T2" fmla="*/ 0 w 265"/>
                    <a:gd name="T3" fmla="*/ 576 h 576"/>
                    <a:gd name="T4" fmla="*/ 265 w 265"/>
                    <a:gd name="T5" fmla="*/ 513 h 576"/>
                    <a:gd name="T6" fmla="*/ 265 w 265"/>
                    <a:gd name="T7" fmla="*/ 0 h 576"/>
                    <a:gd name="T8" fmla="*/ 0 w 265"/>
                    <a:gd name="T9" fmla="*/ 64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4"/>
                      </a:moveTo>
                      <a:lnTo>
                        <a:pt x="0" y="576"/>
                      </a:lnTo>
                      <a:lnTo>
                        <a:pt x="265" y="513"/>
                      </a:lnTo>
                      <a:lnTo>
                        <a:pt x="265" y="0"/>
                      </a:lnTo>
                      <a:lnTo>
                        <a:pt x="0" y="64"/>
                      </a:lnTo>
                      <a:close/>
                    </a:path>
                  </a:pathLst>
                </a:custGeom>
                <a:gradFill rotWithShape="1">
                  <a:gsLst>
                    <a:gs pos="0">
                      <a:srgbClr val="565B66"/>
                    </a:gs>
                    <a:gs pos="100000">
                      <a:srgbClr val="363B49"/>
                    </a:gs>
                  </a:gsLst>
                  <a:lin ang="5400000" scaled="1"/>
                </a:gradFill>
                <a:ln w="9525">
                  <a:noFill/>
                  <a:round/>
                  <a:headEnd/>
                  <a:tailEnd/>
                </a:ln>
              </p:spPr>
              <p:txBody>
                <a:bodyPr/>
                <a:lstStyle/>
                <a:p>
                  <a:endParaRPr lang="en-US" dirty="0">
                    <a:effectLst>
                      <a:outerShdw blurRad="38100" dist="38100" dir="2700000" algn="tl">
                        <a:srgbClr val="000000">
                          <a:alpha val="43137"/>
                        </a:srgbClr>
                      </a:outerShdw>
                    </a:effectLst>
                    <a:latin typeface="Calibri" pitchFamily="34" charset="0"/>
                  </a:endParaRPr>
                </a:p>
              </p:txBody>
            </p:sp>
            <p:sp>
              <p:nvSpPr>
                <p:cNvPr id="131" name="Freeform 24"/>
                <p:cNvSpPr>
                  <a:spLocks/>
                </p:cNvSpPr>
                <p:nvPr/>
              </p:nvSpPr>
              <p:spPr bwMode="auto">
                <a:xfrm>
                  <a:off x="2347794" y="1644471"/>
                  <a:ext cx="452401" cy="140319"/>
                </a:xfrm>
                <a:custGeom>
                  <a:avLst/>
                  <a:gdLst>
                    <a:gd name="T0" fmla="*/ 0 w 490"/>
                    <a:gd name="T1" fmla="*/ 66 h 132"/>
                    <a:gd name="T2" fmla="*/ 265 w 490"/>
                    <a:gd name="T3" fmla="*/ 0 h 132"/>
                    <a:gd name="T4" fmla="*/ 490 w 490"/>
                    <a:gd name="T5" fmla="*/ 68 h 132"/>
                    <a:gd name="T6" fmla="*/ 225 w 490"/>
                    <a:gd name="T7" fmla="*/ 132 h 132"/>
                    <a:gd name="T8" fmla="*/ 0 w 490"/>
                    <a:gd name="T9" fmla="*/ 66 h 132"/>
                    <a:gd name="T10" fmla="*/ 0 60000 65536"/>
                    <a:gd name="T11" fmla="*/ 0 60000 65536"/>
                    <a:gd name="T12" fmla="*/ 0 60000 65536"/>
                    <a:gd name="T13" fmla="*/ 0 60000 65536"/>
                    <a:gd name="T14" fmla="*/ 0 60000 65536"/>
                    <a:gd name="T15" fmla="*/ 0 w 490"/>
                    <a:gd name="T16" fmla="*/ 0 h 132"/>
                    <a:gd name="T17" fmla="*/ 490 w 490"/>
                    <a:gd name="T18" fmla="*/ 132 h 132"/>
                  </a:gdLst>
                  <a:ahLst/>
                  <a:cxnLst>
                    <a:cxn ang="T10">
                      <a:pos x="T0" y="T1"/>
                    </a:cxn>
                    <a:cxn ang="T11">
                      <a:pos x="T2" y="T3"/>
                    </a:cxn>
                    <a:cxn ang="T12">
                      <a:pos x="T4" y="T5"/>
                    </a:cxn>
                    <a:cxn ang="T13">
                      <a:pos x="T6" y="T7"/>
                    </a:cxn>
                    <a:cxn ang="T14">
                      <a:pos x="T8" y="T9"/>
                    </a:cxn>
                  </a:cxnLst>
                  <a:rect l="T15" t="T16" r="T17" b="T18"/>
                  <a:pathLst>
                    <a:path w="490" h="132">
                      <a:moveTo>
                        <a:pt x="0" y="66"/>
                      </a:moveTo>
                      <a:lnTo>
                        <a:pt x="265" y="0"/>
                      </a:lnTo>
                      <a:lnTo>
                        <a:pt x="490" y="68"/>
                      </a:lnTo>
                      <a:lnTo>
                        <a:pt x="225" y="132"/>
                      </a:lnTo>
                      <a:lnTo>
                        <a:pt x="0" y="66"/>
                      </a:lnTo>
                      <a:close/>
                    </a:path>
                  </a:pathLst>
                </a:custGeom>
                <a:solidFill>
                  <a:srgbClr val="DFE0E5"/>
                </a:solidFill>
                <a:ln w="9525">
                  <a:noFill/>
                  <a:round/>
                  <a:headEnd/>
                  <a:tailEnd/>
                </a:ln>
              </p:spPr>
              <p:txBody>
                <a:bodyPr/>
                <a:lstStyle/>
                <a:p>
                  <a:endParaRPr lang="en-US" dirty="0">
                    <a:effectLst>
                      <a:outerShdw blurRad="38100" dist="38100" dir="2700000" algn="tl">
                        <a:srgbClr val="000000">
                          <a:alpha val="43137"/>
                        </a:srgbClr>
                      </a:outerShdw>
                    </a:effectLst>
                    <a:latin typeface="Calibri" pitchFamily="34" charset="0"/>
                  </a:endParaRPr>
                </a:p>
              </p:txBody>
            </p:sp>
            <p:sp>
              <p:nvSpPr>
                <p:cNvPr id="132" name="Freeform 25"/>
                <p:cNvSpPr>
                  <a:spLocks/>
                </p:cNvSpPr>
                <p:nvPr/>
              </p:nvSpPr>
              <p:spPr bwMode="auto">
                <a:xfrm>
                  <a:off x="2384725" y="2211061"/>
                  <a:ext cx="124641" cy="63781"/>
                </a:xfrm>
                <a:custGeom>
                  <a:avLst/>
                  <a:gdLst>
                    <a:gd name="T0" fmla="*/ 0 w 135"/>
                    <a:gd name="T1" fmla="*/ 0 h 60"/>
                    <a:gd name="T2" fmla="*/ 0 w 135"/>
                    <a:gd name="T3" fmla="*/ 22 h 60"/>
                    <a:gd name="T4" fmla="*/ 135 w 135"/>
                    <a:gd name="T5" fmla="*/ 60 h 60"/>
                    <a:gd name="T6" fmla="*/ 135 w 135"/>
                    <a:gd name="T7" fmla="*/ 36 h 60"/>
                    <a:gd name="T8" fmla="*/ 0 w 135"/>
                    <a:gd name="T9" fmla="*/ 0 h 60"/>
                    <a:gd name="T10" fmla="*/ 0 60000 65536"/>
                    <a:gd name="T11" fmla="*/ 0 60000 65536"/>
                    <a:gd name="T12" fmla="*/ 0 60000 65536"/>
                    <a:gd name="T13" fmla="*/ 0 60000 65536"/>
                    <a:gd name="T14" fmla="*/ 0 60000 65536"/>
                    <a:gd name="T15" fmla="*/ 0 w 135"/>
                    <a:gd name="T16" fmla="*/ 0 h 60"/>
                    <a:gd name="T17" fmla="*/ 135 w 135"/>
                    <a:gd name="T18" fmla="*/ 60 h 60"/>
                  </a:gdLst>
                  <a:ahLst/>
                  <a:cxnLst>
                    <a:cxn ang="T10">
                      <a:pos x="T0" y="T1"/>
                    </a:cxn>
                    <a:cxn ang="T11">
                      <a:pos x="T2" y="T3"/>
                    </a:cxn>
                    <a:cxn ang="T12">
                      <a:pos x="T4" y="T5"/>
                    </a:cxn>
                    <a:cxn ang="T13">
                      <a:pos x="T6" y="T7"/>
                    </a:cxn>
                    <a:cxn ang="T14">
                      <a:pos x="T8" y="T9"/>
                    </a:cxn>
                  </a:cxnLst>
                  <a:rect l="T15" t="T16" r="T17" b="T18"/>
                  <a:pathLst>
                    <a:path w="135" h="60">
                      <a:moveTo>
                        <a:pt x="0" y="0"/>
                      </a:moveTo>
                      <a:lnTo>
                        <a:pt x="0" y="22"/>
                      </a:lnTo>
                      <a:lnTo>
                        <a:pt x="135" y="60"/>
                      </a:lnTo>
                      <a:lnTo>
                        <a:pt x="135" y="36"/>
                      </a:lnTo>
                      <a:lnTo>
                        <a:pt x="0" y="0"/>
                      </a:lnTo>
                      <a:close/>
                    </a:path>
                  </a:pathLst>
                </a:custGeom>
                <a:solidFill>
                  <a:srgbClr val="DFE0E5"/>
                </a:solidFill>
                <a:ln w="9525">
                  <a:noFill/>
                  <a:round/>
                  <a:headEnd/>
                  <a:tailEnd/>
                </a:ln>
              </p:spPr>
              <p:txBody>
                <a:bodyPr/>
                <a:lstStyle/>
                <a:p>
                  <a:endParaRPr lang="en-US" dirty="0">
                    <a:effectLst>
                      <a:outerShdw blurRad="38100" dist="38100" dir="2700000" algn="tl">
                        <a:srgbClr val="000000">
                          <a:alpha val="43137"/>
                        </a:srgbClr>
                      </a:outerShdw>
                    </a:effectLst>
                    <a:latin typeface="Calibri" pitchFamily="34" charset="0"/>
                  </a:endParaRPr>
                </a:p>
              </p:txBody>
            </p:sp>
            <p:sp>
              <p:nvSpPr>
                <p:cNvPr id="133" name="Freeform 26"/>
                <p:cNvSpPr>
                  <a:spLocks/>
                </p:cNvSpPr>
                <p:nvPr/>
              </p:nvSpPr>
              <p:spPr bwMode="auto">
                <a:xfrm>
                  <a:off x="2384725" y="1792231"/>
                  <a:ext cx="124641" cy="62718"/>
                </a:xfrm>
                <a:custGeom>
                  <a:avLst/>
                  <a:gdLst>
                    <a:gd name="T0" fmla="*/ 0 w 135"/>
                    <a:gd name="T1" fmla="*/ 0 h 59"/>
                    <a:gd name="T2" fmla="*/ 0 w 135"/>
                    <a:gd name="T3" fmla="*/ 19 h 59"/>
                    <a:gd name="T4" fmla="*/ 135 w 135"/>
                    <a:gd name="T5" fmla="*/ 59 h 59"/>
                    <a:gd name="T6" fmla="*/ 135 w 135"/>
                    <a:gd name="T7" fmla="*/ 35 h 59"/>
                    <a:gd name="T8" fmla="*/ 0 w 135"/>
                    <a:gd name="T9" fmla="*/ 0 h 59"/>
                    <a:gd name="T10" fmla="*/ 0 60000 65536"/>
                    <a:gd name="T11" fmla="*/ 0 60000 65536"/>
                    <a:gd name="T12" fmla="*/ 0 60000 65536"/>
                    <a:gd name="T13" fmla="*/ 0 60000 65536"/>
                    <a:gd name="T14" fmla="*/ 0 60000 65536"/>
                    <a:gd name="T15" fmla="*/ 0 w 135"/>
                    <a:gd name="T16" fmla="*/ 0 h 59"/>
                    <a:gd name="T17" fmla="*/ 135 w 135"/>
                    <a:gd name="T18" fmla="*/ 59 h 59"/>
                  </a:gdLst>
                  <a:ahLst/>
                  <a:cxnLst>
                    <a:cxn ang="T10">
                      <a:pos x="T0" y="T1"/>
                    </a:cxn>
                    <a:cxn ang="T11">
                      <a:pos x="T2" y="T3"/>
                    </a:cxn>
                    <a:cxn ang="T12">
                      <a:pos x="T4" y="T5"/>
                    </a:cxn>
                    <a:cxn ang="T13">
                      <a:pos x="T6" y="T7"/>
                    </a:cxn>
                    <a:cxn ang="T14">
                      <a:pos x="T8" y="T9"/>
                    </a:cxn>
                  </a:cxnLst>
                  <a:rect l="T15" t="T16" r="T17" b="T18"/>
                  <a:pathLst>
                    <a:path w="135" h="59">
                      <a:moveTo>
                        <a:pt x="0" y="0"/>
                      </a:moveTo>
                      <a:lnTo>
                        <a:pt x="0" y="19"/>
                      </a:lnTo>
                      <a:lnTo>
                        <a:pt x="135" y="59"/>
                      </a:lnTo>
                      <a:lnTo>
                        <a:pt x="135" y="35"/>
                      </a:lnTo>
                      <a:lnTo>
                        <a:pt x="0" y="0"/>
                      </a:lnTo>
                      <a:close/>
                    </a:path>
                  </a:pathLst>
                </a:custGeom>
                <a:solidFill>
                  <a:srgbClr val="DFE0E5"/>
                </a:solidFill>
                <a:ln w="9525">
                  <a:noFill/>
                  <a:round/>
                  <a:headEnd/>
                  <a:tailEnd/>
                </a:ln>
              </p:spPr>
              <p:txBody>
                <a:bodyPr/>
                <a:lstStyle/>
                <a:p>
                  <a:endParaRPr lang="en-US" dirty="0">
                    <a:effectLst>
                      <a:outerShdw blurRad="38100" dist="38100" dir="2700000" algn="tl">
                        <a:srgbClr val="000000">
                          <a:alpha val="43137"/>
                        </a:srgbClr>
                      </a:outerShdw>
                    </a:effectLst>
                    <a:latin typeface="Calibri" pitchFamily="34" charset="0"/>
                  </a:endParaRPr>
                </a:p>
              </p:txBody>
            </p:sp>
            <p:sp>
              <p:nvSpPr>
                <p:cNvPr id="134" name="Freeform 27"/>
                <p:cNvSpPr>
                  <a:spLocks/>
                </p:cNvSpPr>
                <p:nvPr/>
              </p:nvSpPr>
              <p:spPr bwMode="auto">
                <a:xfrm>
                  <a:off x="2384725" y="1786916"/>
                  <a:ext cx="124641" cy="62718"/>
                </a:xfrm>
                <a:custGeom>
                  <a:avLst/>
                  <a:gdLst>
                    <a:gd name="T0" fmla="*/ 0 w 135"/>
                    <a:gd name="T1" fmla="*/ 0 h 59"/>
                    <a:gd name="T2" fmla="*/ 0 w 135"/>
                    <a:gd name="T3" fmla="*/ 22 h 59"/>
                    <a:gd name="T4" fmla="*/ 135 w 135"/>
                    <a:gd name="T5" fmla="*/ 59 h 59"/>
                    <a:gd name="T6" fmla="*/ 135 w 135"/>
                    <a:gd name="T7" fmla="*/ 38 h 59"/>
                    <a:gd name="T8" fmla="*/ 0 w 135"/>
                    <a:gd name="T9" fmla="*/ 0 h 59"/>
                    <a:gd name="T10" fmla="*/ 0 60000 65536"/>
                    <a:gd name="T11" fmla="*/ 0 60000 65536"/>
                    <a:gd name="T12" fmla="*/ 0 60000 65536"/>
                    <a:gd name="T13" fmla="*/ 0 60000 65536"/>
                    <a:gd name="T14" fmla="*/ 0 60000 65536"/>
                    <a:gd name="T15" fmla="*/ 0 w 135"/>
                    <a:gd name="T16" fmla="*/ 0 h 59"/>
                    <a:gd name="T17" fmla="*/ 135 w 135"/>
                    <a:gd name="T18" fmla="*/ 59 h 59"/>
                  </a:gdLst>
                  <a:ahLst/>
                  <a:cxnLst>
                    <a:cxn ang="T10">
                      <a:pos x="T0" y="T1"/>
                    </a:cxn>
                    <a:cxn ang="T11">
                      <a:pos x="T2" y="T3"/>
                    </a:cxn>
                    <a:cxn ang="T12">
                      <a:pos x="T4" y="T5"/>
                    </a:cxn>
                    <a:cxn ang="T13">
                      <a:pos x="T6" y="T7"/>
                    </a:cxn>
                    <a:cxn ang="T14">
                      <a:pos x="T8" y="T9"/>
                    </a:cxn>
                  </a:cxnLst>
                  <a:rect l="T15" t="T16" r="T17" b="T18"/>
                  <a:pathLst>
                    <a:path w="135" h="59">
                      <a:moveTo>
                        <a:pt x="0" y="0"/>
                      </a:moveTo>
                      <a:lnTo>
                        <a:pt x="0" y="22"/>
                      </a:lnTo>
                      <a:lnTo>
                        <a:pt x="135" y="59"/>
                      </a:lnTo>
                      <a:lnTo>
                        <a:pt x="135" y="38"/>
                      </a:lnTo>
                      <a:lnTo>
                        <a:pt x="0" y="0"/>
                      </a:lnTo>
                      <a:close/>
                    </a:path>
                  </a:pathLst>
                </a:custGeom>
                <a:solidFill>
                  <a:srgbClr val="363B49"/>
                </a:solidFill>
                <a:ln w="9525">
                  <a:noFill/>
                  <a:round/>
                  <a:headEnd/>
                  <a:tailEnd/>
                </a:ln>
              </p:spPr>
              <p:txBody>
                <a:bodyPr/>
                <a:lstStyle/>
                <a:p>
                  <a:endParaRPr lang="en-US" dirty="0">
                    <a:effectLst>
                      <a:outerShdw blurRad="38100" dist="38100" dir="2700000" algn="tl">
                        <a:srgbClr val="000000">
                          <a:alpha val="43137"/>
                        </a:srgbClr>
                      </a:outerShdw>
                    </a:effectLst>
                    <a:latin typeface="Calibri" pitchFamily="34" charset="0"/>
                  </a:endParaRPr>
                </a:p>
              </p:txBody>
            </p:sp>
            <p:sp>
              <p:nvSpPr>
                <p:cNvPr id="135" name="Freeform 28"/>
                <p:cNvSpPr>
                  <a:spLocks/>
                </p:cNvSpPr>
                <p:nvPr/>
              </p:nvSpPr>
              <p:spPr bwMode="auto">
                <a:xfrm>
                  <a:off x="2384725" y="1837941"/>
                  <a:ext cx="124641" cy="62718"/>
                </a:xfrm>
                <a:custGeom>
                  <a:avLst/>
                  <a:gdLst>
                    <a:gd name="T0" fmla="*/ 0 w 135"/>
                    <a:gd name="T1" fmla="*/ 0 h 59"/>
                    <a:gd name="T2" fmla="*/ 0 w 135"/>
                    <a:gd name="T3" fmla="*/ 21 h 59"/>
                    <a:gd name="T4" fmla="*/ 135 w 135"/>
                    <a:gd name="T5" fmla="*/ 59 h 59"/>
                    <a:gd name="T6" fmla="*/ 135 w 135"/>
                    <a:gd name="T7" fmla="*/ 35 h 59"/>
                    <a:gd name="T8" fmla="*/ 0 w 135"/>
                    <a:gd name="T9" fmla="*/ 0 h 59"/>
                    <a:gd name="T10" fmla="*/ 0 60000 65536"/>
                    <a:gd name="T11" fmla="*/ 0 60000 65536"/>
                    <a:gd name="T12" fmla="*/ 0 60000 65536"/>
                    <a:gd name="T13" fmla="*/ 0 60000 65536"/>
                    <a:gd name="T14" fmla="*/ 0 60000 65536"/>
                    <a:gd name="T15" fmla="*/ 0 w 135"/>
                    <a:gd name="T16" fmla="*/ 0 h 59"/>
                    <a:gd name="T17" fmla="*/ 135 w 135"/>
                    <a:gd name="T18" fmla="*/ 59 h 59"/>
                  </a:gdLst>
                  <a:ahLst/>
                  <a:cxnLst>
                    <a:cxn ang="T10">
                      <a:pos x="T0" y="T1"/>
                    </a:cxn>
                    <a:cxn ang="T11">
                      <a:pos x="T2" y="T3"/>
                    </a:cxn>
                    <a:cxn ang="T12">
                      <a:pos x="T4" y="T5"/>
                    </a:cxn>
                    <a:cxn ang="T13">
                      <a:pos x="T6" y="T7"/>
                    </a:cxn>
                    <a:cxn ang="T14">
                      <a:pos x="T8" y="T9"/>
                    </a:cxn>
                  </a:cxnLst>
                  <a:rect l="T15" t="T16" r="T17" b="T18"/>
                  <a:pathLst>
                    <a:path w="135" h="59">
                      <a:moveTo>
                        <a:pt x="0" y="0"/>
                      </a:moveTo>
                      <a:lnTo>
                        <a:pt x="0" y="21"/>
                      </a:lnTo>
                      <a:lnTo>
                        <a:pt x="135" y="59"/>
                      </a:lnTo>
                      <a:lnTo>
                        <a:pt x="135" y="35"/>
                      </a:lnTo>
                      <a:lnTo>
                        <a:pt x="0" y="0"/>
                      </a:lnTo>
                      <a:close/>
                    </a:path>
                  </a:pathLst>
                </a:custGeom>
                <a:solidFill>
                  <a:srgbClr val="DFE0E5"/>
                </a:solidFill>
                <a:ln w="9525">
                  <a:noFill/>
                  <a:round/>
                  <a:headEnd/>
                  <a:tailEnd/>
                </a:ln>
              </p:spPr>
              <p:txBody>
                <a:bodyPr/>
                <a:lstStyle/>
                <a:p>
                  <a:endParaRPr lang="en-US" dirty="0">
                    <a:effectLst>
                      <a:outerShdw blurRad="38100" dist="38100" dir="2700000" algn="tl">
                        <a:srgbClr val="000000">
                          <a:alpha val="43137"/>
                        </a:srgbClr>
                      </a:outerShdw>
                    </a:effectLst>
                    <a:latin typeface="Calibri" pitchFamily="34" charset="0"/>
                  </a:endParaRPr>
                </a:p>
              </p:txBody>
            </p:sp>
            <p:sp>
              <p:nvSpPr>
                <p:cNvPr id="136" name="Freeform 29"/>
                <p:cNvSpPr>
                  <a:spLocks/>
                </p:cNvSpPr>
                <p:nvPr/>
              </p:nvSpPr>
              <p:spPr bwMode="auto">
                <a:xfrm>
                  <a:off x="2384725" y="1832626"/>
                  <a:ext cx="124641" cy="62718"/>
                </a:xfrm>
                <a:custGeom>
                  <a:avLst/>
                  <a:gdLst>
                    <a:gd name="T0" fmla="*/ 0 w 135"/>
                    <a:gd name="T1" fmla="*/ 0 h 59"/>
                    <a:gd name="T2" fmla="*/ 0 w 135"/>
                    <a:gd name="T3" fmla="*/ 21 h 59"/>
                    <a:gd name="T4" fmla="*/ 135 w 135"/>
                    <a:gd name="T5" fmla="*/ 59 h 59"/>
                    <a:gd name="T6" fmla="*/ 135 w 135"/>
                    <a:gd name="T7" fmla="*/ 38 h 59"/>
                    <a:gd name="T8" fmla="*/ 0 w 135"/>
                    <a:gd name="T9" fmla="*/ 0 h 59"/>
                    <a:gd name="T10" fmla="*/ 0 60000 65536"/>
                    <a:gd name="T11" fmla="*/ 0 60000 65536"/>
                    <a:gd name="T12" fmla="*/ 0 60000 65536"/>
                    <a:gd name="T13" fmla="*/ 0 60000 65536"/>
                    <a:gd name="T14" fmla="*/ 0 60000 65536"/>
                    <a:gd name="T15" fmla="*/ 0 w 135"/>
                    <a:gd name="T16" fmla="*/ 0 h 59"/>
                    <a:gd name="T17" fmla="*/ 135 w 135"/>
                    <a:gd name="T18" fmla="*/ 59 h 59"/>
                  </a:gdLst>
                  <a:ahLst/>
                  <a:cxnLst>
                    <a:cxn ang="T10">
                      <a:pos x="T0" y="T1"/>
                    </a:cxn>
                    <a:cxn ang="T11">
                      <a:pos x="T2" y="T3"/>
                    </a:cxn>
                    <a:cxn ang="T12">
                      <a:pos x="T4" y="T5"/>
                    </a:cxn>
                    <a:cxn ang="T13">
                      <a:pos x="T6" y="T7"/>
                    </a:cxn>
                    <a:cxn ang="T14">
                      <a:pos x="T8" y="T9"/>
                    </a:cxn>
                  </a:cxnLst>
                  <a:rect l="T15" t="T16" r="T17" b="T18"/>
                  <a:pathLst>
                    <a:path w="135" h="59">
                      <a:moveTo>
                        <a:pt x="0" y="0"/>
                      </a:moveTo>
                      <a:lnTo>
                        <a:pt x="0" y="21"/>
                      </a:lnTo>
                      <a:lnTo>
                        <a:pt x="135" y="59"/>
                      </a:lnTo>
                      <a:lnTo>
                        <a:pt x="135" y="38"/>
                      </a:lnTo>
                      <a:lnTo>
                        <a:pt x="0" y="0"/>
                      </a:lnTo>
                      <a:close/>
                    </a:path>
                  </a:pathLst>
                </a:custGeom>
                <a:solidFill>
                  <a:srgbClr val="363B49"/>
                </a:solidFill>
                <a:ln w="9525">
                  <a:noFill/>
                  <a:round/>
                  <a:headEnd/>
                  <a:tailEnd/>
                </a:ln>
              </p:spPr>
              <p:txBody>
                <a:bodyPr/>
                <a:lstStyle/>
                <a:p>
                  <a:endParaRPr lang="en-US" dirty="0">
                    <a:effectLst>
                      <a:outerShdw blurRad="38100" dist="38100" dir="2700000" algn="tl">
                        <a:srgbClr val="000000">
                          <a:alpha val="43137"/>
                        </a:srgbClr>
                      </a:outerShdw>
                    </a:effectLst>
                    <a:latin typeface="Calibri" pitchFamily="34" charset="0"/>
                  </a:endParaRPr>
                </a:p>
              </p:txBody>
            </p:sp>
            <p:sp>
              <p:nvSpPr>
                <p:cNvPr id="137" name="Freeform 30"/>
                <p:cNvSpPr>
                  <a:spLocks/>
                </p:cNvSpPr>
                <p:nvPr/>
              </p:nvSpPr>
              <p:spPr bwMode="auto">
                <a:xfrm>
                  <a:off x="2384725" y="2028221"/>
                  <a:ext cx="124641" cy="241306"/>
                </a:xfrm>
                <a:custGeom>
                  <a:avLst/>
                  <a:gdLst>
                    <a:gd name="T0" fmla="*/ 0 w 135"/>
                    <a:gd name="T1" fmla="*/ 0 h 227"/>
                    <a:gd name="T2" fmla="*/ 0 w 135"/>
                    <a:gd name="T3" fmla="*/ 189 h 227"/>
                    <a:gd name="T4" fmla="*/ 135 w 135"/>
                    <a:gd name="T5" fmla="*/ 227 h 227"/>
                    <a:gd name="T6" fmla="*/ 135 w 135"/>
                    <a:gd name="T7" fmla="*/ 35 h 227"/>
                    <a:gd name="T8" fmla="*/ 0 w 135"/>
                    <a:gd name="T9" fmla="*/ 0 h 227"/>
                    <a:gd name="T10" fmla="*/ 0 60000 65536"/>
                    <a:gd name="T11" fmla="*/ 0 60000 65536"/>
                    <a:gd name="T12" fmla="*/ 0 60000 65536"/>
                    <a:gd name="T13" fmla="*/ 0 60000 65536"/>
                    <a:gd name="T14" fmla="*/ 0 60000 65536"/>
                    <a:gd name="T15" fmla="*/ 0 w 135"/>
                    <a:gd name="T16" fmla="*/ 0 h 227"/>
                    <a:gd name="T17" fmla="*/ 135 w 135"/>
                    <a:gd name="T18" fmla="*/ 227 h 227"/>
                  </a:gdLst>
                  <a:ahLst/>
                  <a:cxnLst>
                    <a:cxn ang="T10">
                      <a:pos x="T0" y="T1"/>
                    </a:cxn>
                    <a:cxn ang="T11">
                      <a:pos x="T2" y="T3"/>
                    </a:cxn>
                    <a:cxn ang="T12">
                      <a:pos x="T4" y="T5"/>
                    </a:cxn>
                    <a:cxn ang="T13">
                      <a:pos x="T6" y="T7"/>
                    </a:cxn>
                    <a:cxn ang="T14">
                      <a:pos x="T8" y="T9"/>
                    </a:cxn>
                  </a:cxnLst>
                  <a:rect l="T15" t="T16" r="T17" b="T18"/>
                  <a:pathLst>
                    <a:path w="135" h="227">
                      <a:moveTo>
                        <a:pt x="0" y="0"/>
                      </a:moveTo>
                      <a:lnTo>
                        <a:pt x="0" y="189"/>
                      </a:lnTo>
                      <a:lnTo>
                        <a:pt x="135" y="227"/>
                      </a:lnTo>
                      <a:lnTo>
                        <a:pt x="135" y="35"/>
                      </a:lnTo>
                      <a:lnTo>
                        <a:pt x="0" y="0"/>
                      </a:lnTo>
                      <a:close/>
                    </a:path>
                  </a:pathLst>
                </a:custGeom>
                <a:solidFill>
                  <a:srgbClr val="363B49"/>
                </a:solidFill>
                <a:ln w="9525">
                  <a:noFill/>
                  <a:round/>
                  <a:headEnd/>
                  <a:tailEnd/>
                </a:ln>
              </p:spPr>
              <p:txBody>
                <a:bodyPr/>
                <a:lstStyle/>
                <a:p>
                  <a:endParaRPr lang="en-US" dirty="0">
                    <a:effectLst>
                      <a:outerShdw blurRad="38100" dist="38100" dir="2700000" algn="tl">
                        <a:srgbClr val="000000">
                          <a:alpha val="43137"/>
                        </a:srgbClr>
                      </a:outerShdw>
                    </a:effectLst>
                    <a:latin typeface="Calibri" pitchFamily="34" charset="0"/>
                  </a:endParaRPr>
                </a:p>
              </p:txBody>
            </p:sp>
            <p:sp>
              <p:nvSpPr>
                <p:cNvPr id="138" name="Freeform 31"/>
                <p:cNvSpPr>
                  <a:spLocks/>
                </p:cNvSpPr>
                <p:nvPr/>
              </p:nvSpPr>
              <p:spPr bwMode="auto">
                <a:xfrm>
                  <a:off x="2347794" y="1644471"/>
                  <a:ext cx="452401" cy="684585"/>
                </a:xfrm>
                <a:custGeom>
                  <a:avLst/>
                  <a:gdLst>
                    <a:gd name="T0" fmla="*/ 0 w 490"/>
                    <a:gd name="T1" fmla="*/ 66 h 644"/>
                    <a:gd name="T2" fmla="*/ 265 w 490"/>
                    <a:gd name="T3" fmla="*/ 0 h 644"/>
                    <a:gd name="T4" fmla="*/ 490 w 490"/>
                    <a:gd name="T5" fmla="*/ 68 h 644"/>
                    <a:gd name="T6" fmla="*/ 490 w 490"/>
                    <a:gd name="T7" fmla="*/ 581 h 644"/>
                    <a:gd name="T8" fmla="*/ 225 w 490"/>
                    <a:gd name="T9" fmla="*/ 644 h 644"/>
                    <a:gd name="T10" fmla="*/ 0 w 490"/>
                    <a:gd name="T11" fmla="*/ 576 h 644"/>
                    <a:gd name="T12" fmla="*/ 0 w 490"/>
                    <a:gd name="T13" fmla="*/ 66 h 644"/>
                    <a:gd name="T14" fmla="*/ 0 60000 65536"/>
                    <a:gd name="T15" fmla="*/ 0 60000 65536"/>
                    <a:gd name="T16" fmla="*/ 0 60000 65536"/>
                    <a:gd name="T17" fmla="*/ 0 60000 65536"/>
                    <a:gd name="T18" fmla="*/ 0 60000 65536"/>
                    <a:gd name="T19" fmla="*/ 0 60000 65536"/>
                    <a:gd name="T20" fmla="*/ 0 60000 65536"/>
                    <a:gd name="T21" fmla="*/ 0 w 490"/>
                    <a:gd name="T22" fmla="*/ 0 h 644"/>
                    <a:gd name="T23" fmla="*/ 490 w 490"/>
                    <a:gd name="T24" fmla="*/ 644 h 6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90" h="644">
                      <a:moveTo>
                        <a:pt x="0" y="66"/>
                      </a:moveTo>
                      <a:lnTo>
                        <a:pt x="265" y="0"/>
                      </a:lnTo>
                      <a:lnTo>
                        <a:pt x="490" y="68"/>
                      </a:lnTo>
                      <a:lnTo>
                        <a:pt x="490" y="581"/>
                      </a:lnTo>
                      <a:lnTo>
                        <a:pt x="225" y="644"/>
                      </a:lnTo>
                      <a:lnTo>
                        <a:pt x="0" y="576"/>
                      </a:lnTo>
                      <a:lnTo>
                        <a:pt x="0" y="66"/>
                      </a:lnTo>
                      <a:close/>
                    </a:path>
                  </a:pathLst>
                </a:custGeom>
                <a:noFill/>
                <a:ln w="11113" cap="rnd">
                  <a:solidFill>
                    <a:srgbClr val="231F20"/>
                  </a:solidFill>
                  <a:round/>
                  <a:headEnd/>
                  <a:tailEnd/>
                </a:ln>
              </p:spPr>
              <p:txBody>
                <a:bodyPr/>
                <a:lstStyle/>
                <a:p>
                  <a:endParaRPr lang="en-US" dirty="0">
                    <a:effectLst>
                      <a:outerShdw blurRad="38100" dist="38100" dir="2700000" algn="tl">
                        <a:srgbClr val="000000">
                          <a:alpha val="43137"/>
                        </a:srgbClr>
                      </a:outerShdw>
                    </a:effectLst>
                    <a:latin typeface="Calibri" pitchFamily="34" charset="0"/>
                  </a:endParaRPr>
                </a:p>
              </p:txBody>
            </p:sp>
          </p:grpSp>
          <p:pic>
            <p:nvPicPr>
              <p:cNvPr id="127" name="Picture 3" descr="C:\Documents and Settings\sarahb\Desktop\DVD_ART34\Artwork_Imagery\Icons - Illustrations\_WINDOWS VISTA ICONS\Green Check checkmark okay.png"/>
              <p:cNvPicPr>
                <a:picLocks noChangeAspect="1" noChangeArrowheads="1"/>
              </p:cNvPicPr>
              <p:nvPr/>
            </p:nvPicPr>
            <p:blipFill>
              <a:blip r:embed="rId23" cstate="print"/>
              <a:srcRect/>
              <a:stretch>
                <a:fillRect/>
              </a:stretch>
            </p:blipFill>
            <p:spPr bwMode="auto">
              <a:xfrm>
                <a:off x="3540126" y="1882589"/>
                <a:ext cx="341422" cy="338124"/>
              </a:xfrm>
              <a:prstGeom prst="rect">
                <a:avLst/>
              </a:prstGeom>
              <a:noFill/>
            </p:spPr>
          </p:pic>
        </p:grpSp>
        <p:grpSp>
          <p:nvGrpSpPr>
            <p:cNvPr id="10" name="Group 150"/>
            <p:cNvGrpSpPr/>
            <p:nvPr/>
          </p:nvGrpSpPr>
          <p:grpSpPr>
            <a:xfrm>
              <a:off x="3429000" y="5638800"/>
              <a:ext cx="1447800" cy="942439"/>
              <a:chOff x="304800" y="3886200"/>
              <a:chExt cx="1447800" cy="942439"/>
            </a:xfrm>
          </p:grpSpPr>
          <p:grpSp>
            <p:nvGrpSpPr>
              <p:cNvPr id="11" name="Group 43"/>
              <p:cNvGrpSpPr/>
              <p:nvPr/>
            </p:nvGrpSpPr>
            <p:grpSpPr>
              <a:xfrm>
                <a:off x="304800" y="3886200"/>
                <a:ext cx="1447800" cy="942439"/>
                <a:chOff x="5715000" y="1371600"/>
                <a:chExt cx="1915906" cy="1352679"/>
              </a:xfrm>
            </p:grpSpPr>
            <p:pic>
              <p:nvPicPr>
                <p:cNvPr id="143" name="Picture 12" descr="image007"/>
                <p:cNvPicPr>
                  <a:picLocks noChangeAspect="1" noChangeArrowheads="1"/>
                </p:cNvPicPr>
                <p:nvPr/>
              </p:nvPicPr>
              <p:blipFill>
                <a:blip r:embed="rId7" cstate="print"/>
                <a:srcRect/>
                <a:stretch>
                  <a:fillRect/>
                </a:stretch>
              </p:blipFill>
              <p:spPr bwMode="auto">
                <a:xfrm flipH="1">
                  <a:off x="5715000" y="1371600"/>
                  <a:ext cx="1223614" cy="1143000"/>
                </a:xfrm>
                <a:prstGeom prst="rect">
                  <a:avLst/>
                </a:prstGeom>
                <a:noFill/>
                <a:ln w="9525">
                  <a:noFill/>
                  <a:miter lim="800000"/>
                  <a:headEnd/>
                  <a:tailEnd/>
                </a:ln>
              </p:spPr>
            </p:pic>
            <p:pic>
              <p:nvPicPr>
                <p:cNvPr id="144" name="Picture 3" descr="C:\Clients\MS_artwork\Windows_Vista_Icons_ for_Marketing_use\Laptop.png"/>
                <p:cNvPicPr>
                  <a:picLocks noChangeAspect="1" noChangeArrowheads="1"/>
                </p:cNvPicPr>
                <p:nvPr/>
              </p:nvPicPr>
              <p:blipFill>
                <a:blip r:embed="rId8" cstate="print"/>
                <a:srcRect/>
                <a:stretch>
                  <a:fillRect/>
                </a:stretch>
              </p:blipFill>
              <p:spPr bwMode="auto">
                <a:xfrm rot="457243" flipH="1">
                  <a:off x="6696008" y="1657479"/>
                  <a:ext cx="934898" cy="1066800"/>
                </a:xfrm>
                <a:prstGeom prst="rect">
                  <a:avLst/>
                </a:prstGeom>
                <a:noFill/>
              </p:spPr>
            </p:pic>
            <p:pic>
              <p:nvPicPr>
                <p:cNvPr id="145" name="Picture 7" descr="\\eventsql\dvd27\Clip_Installer\DVD_ART\BoxShots_Logos\Windows Vista Enterprise\Windows Vista Enterprise logo v w.png"/>
                <p:cNvPicPr>
                  <a:picLocks noChangeAspect="1" noChangeArrowheads="1"/>
                </p:cNvPicPr>
                <p:nvPr/>
              </p:nvPicPr>
              <p:blipFill>
                <a:blip r:embed="rId9" cstate="print"/>
                <a:srcRect/>
                <a:stretch>
                  <a:fillRect/>
                </a:stretch>
              </p:blipFill>
              <p:spPr bwMode="auto">
                <a:xfrm rot="21297783">
                  <a:off x="6792201" y="1888236"/>
                  <a:ext cx="523013" cy="381000"/>
                </a:xfrm>
                <a:prstGeom prst="rect">
                  <a:avLst/>
                </a:prstGeom>
                <a:noFill/>
              </p:spPr>
            </p:pic>
            <p:pic>
              <p:nvPicPr>
                <p:cNvPr id="146" name="Picture 8" descr="\\eventsql\dvd27\Clip_Installer\DVD_ART\BoxShots_Logos\Windows Fundamentals for Legacy PCs\windows fundamentals for legacy pcs v rev.png"/>
                <p:cNvPicPr>
                  <a:picLocks noChangeAspect="1" noChangeArrowheads="1"/>
                </p:cNvPicPr>
                <p:nvPr/>
              </p:nvPicPr>
              <p:blipFill>
                <a:blip r:embed="rId10" cstate="print"/>
                <a:srcRect t="49200"/>
                <a:stretch>
                  <a:fillRect/>
                </a:stretch>
              </p:blipFill>
              <p:spPr bwMode="auto">
                <a:xfrm rot="21019473">
                  <a:off x="6340940" y="1789888"/>
                  <a:ext cx="463504" cy="233667"/>
                </a:xfrm>
                <a:prstGeom prst="rect">
                  <a:avLst/>
                </a:prstGeom>
                <a:noFill/>
              </p:spPr>
            </p:pic>
          </p:grpSp>
          <p:pic>
            <p:nvPicPr>
              <p:cNvPr id="141" name="Picture 4" descr="\\eventsql\dvd27\Clip_Installer\DVD_ART\BoxShots_Logos\Windows Fundamentals for Legacy PCs\windows fundamentals for legacy pcs h bl.png"/>
              <p:cNvPicPr>
                <a:picLocks noChangeAspect="1" noChangeArrowheads="1"/>
              </p:cNvPicPr>
              <p:nvPr/>
            </p:nvPicPr>
            <p:blipFill>
              <a:blip r:embed="rId11" cstate="print"/>
              <a:srcRect r="87695" b="30421"/>
              <a:stretch>
                <a:fillRect/>
              </a:stretch>
            </p:blipFill>
            <p:spPr bwMode="auto">
              <a:xfrm>
                <a:off x="838200" y="4114800"/>
                <a:ext cx="135175" cy="108091"/>
              </a:xfrm>
              <a:prstGeom prst="rect">
                <a:avLst/>
              </a:prstGeom>
              <a:noFill/>
            </p:spPr>
          </p:pic>
          <p:pic>
            <p:nvPicPr>
              <p:cNvPr id="142" name="Picture 4" descr="\\eventsql\dvd27\Clip_Installer\DVD_ART\BoxShots_Logos\Windows Fundamentals for Legacy PCs\windows fundamentals for legacy pcs h bl.png"/>
              <p:cNvPicPr>
                <a:picLocks noChangeAspect="1" noChangeArrowheads="1"/>
              </p:cNvPicPr>
              <p:nvPr/>
            </p:nvPicPr>
            <p:blipFill>
              <a:blip r:embed="rId11" cstate="print"/>
              <a:srcRect r="87695" b="30421"/>
              <a:stretch>
                <a:fillRect/>
              </a:stretch>
            </p:blipFill>
            <p:spPr bwMode="auto">
              <a:xfrm>
                <a:off x="1256796" y="4335464"/>
                <a:ext cx="135175" cy="108091"/>
              </a:xfrm>
              <a:prstGeom prst="rect">
                <a:avLst/>
              </a:prstGeom>
              <a:noFill/>
            </p:spPr>
          </p:pic>
        </p:grpSp>
        <p:grpSp>
          <p:nvGrpSpPr>
            <p:cNvPr id="12" name="Group 150"/>
            <p:cNvGrpSpPr/>
            <p:nvPr/>
          </p:nvGrpSpPr>
          <p:grpSpPr>
            <a:xfrm>
              <a:off x="5486400" y="5257800"/>
              <a:ext cx="1447800" cy="942439"/>
              <a:chOff x="304800" y="3886200"/>
              <a:chExt cx="1447800" cy="942439"/>
            </a:xfrm>
          </p:grpSpPr>
          <p:grpSp>
            <p:nvGrpSpPr>
              <p:cNvPr id="13" name="Group 43"/>
              <p:cNvGrpSpPr/>
              <p:nvPr/>
            </p:nvGrpSpPr>
            <p:grpSpPr>
              <a:xfrm>
                <a:off x="304800" y="3886200"/>
                <a:ext cx="1447800" cy="942439"/>
                <a:chOff x="5715000" y="1371600"/>
                <a:chExt cx="1915906" cy="1352679"/>
              </a:xfrm>
            </p:grpSpPr>
            <p:pic>
              <p:nvPicPr>
                <p:cNvPr id="151" name="Picture 12" descr="image007"/>
                <p:cNvPicPr>
                  <a:picLocks noChangeAspect="1" noChangeArrowheads="1"/>
                </p:cNvPicPr>
                <p:nvPr/>
              </p:nvPicPr>
              <p:blipFill>
                <a:blip r:embed="rId7" cstate="print"/>
                <a:srcRect/>
                <a:stretch>
                  <a:fillRect/>
                </a:stretch>
              </p:blipFill>
              <p:spPr bwMode="auto">
                <a:xfrm flipH="1">
                  <a:off x="5715000" y="1371600"/>
                  <a:ext cx="1223614" cy="1143000"/>
                </a:xfrm>
                <a:prstGeom prst="rect">
                  <a:avLst/>
                </a:prstGeom>
                <a:noFill/>
                <a:ln w="9525">
                  <a:noFill/>
                  <a:miter lim="800000"/>
                  <a:headEnd/>
                  <a:tailEnd/>
                </a:ln>
              </p:spPr>
            </p:pic>
            <p:pic>
              <p:nvPicPr>
                <p:cNvPr id="152" name="Picture 3" descr="C:\Clients\MS_artwork\Windows_Vista_Icons_ for_Marketing_use\Laptop.png"/>
                <p:cNvPicPr>
                  <a:picLocks noChangeAspect="1" noChangeArrowheads="1"/>
                </p:cNvPicPr>
                <p:nvPr/>
              </p:nvPicPr>
              <p:blipFill>
                <a:blip r:embed="rId8" cstate="print"/>
                <a:srcRect/>
                <a:stretch>
                  <a:fillRect/>
                </a:stretch>
              </p:blipFill>
              <p:spPr bwMode="auto">
                <a:xfrm rot="457243" flipH="1">
                  <a:off x="6696008" y="1657479"/>
                  <a:ext cx="934898" cy="1066800"/>
                </a:xfrm>
                <a:prstGeom prst="rect">
                  <a:avLst/>
                </a:prstGeom>
                <a:noFill/>
              </p:spPr>
            </p:pic>
            <p:pic>
              <p:nvPicPr>
                <p:cNvPr id="153" name="Picture 7" descr="\\eventsql\dvd27\Clip_Installer\DVD_ART\BoxShots_Logos\Windows Vista Enterprise\Windows Vista Enterprise logo v w.png"/>
                <p:cNvPicPr>
                  <a:picLocks noChangeAspect="1" noChangeArrowheads="1"/>
                </p:cNvPicPr>
                <p:nvPr/>
              </p:nvPicPr>
              <p:blipFill>
                <a:blip r:embed="rId9" cstate="print"/>
                <a:srcRect/>
                <a:stretch>
                  <a:fillRect/>
                </a:stretch>
              </p:blipFill>
              <p:spPr bwMode="auto">
                <a:xfrm rot="21297783">
                  <a:off x="6792201" y="1888236"/>
                  <a:ext cx="523013" cy="381000"/>
                </a:xfrm>
                <a:prstGeom prst="rect">
                  <a:avLst/>
                </a:prstGeom>
                <a:noFill/>
              </p:spPr>
            </p:pic>
            <p:pic>
              <p:nvPicPr>
                <p:cNvPr id="154" name="Picture 8" descr="\\eventsql\dvd27\Clip_Installer\DVD_ART\BoxShots_Logos\Windows Fundamentals for Legacy PCs\windows fundamentals for legacy pcs v rev.png"/>
                <p:cNvPicPr>
                  <a:picLocks noChangeAspect="1" noChangeArrowheads="1"/>
                </p:cNvPicPr>
                <p:nvPr/>
              </p:nvPicPr>
              <p:blipFill>
                <a:blip r:embed="rId10" cstate="print"/>
                <a:srcRect t="49200"/>
                <a:stretch>
                  <a:fillRect/>
                </a:stretch>
              </p:blipFill>
              <p:spPr bwMode="auto">
                <a:xfrm rot="21019473">
                  <a:off x="6340940" y="1789888"/>
                  <a:ext cx="463504" cy="233667"/>
                </a:xfrm>
                <a:prstGeom prst="rect">
                  <a:avLst/>
                </a:prstGeom>
                <a:noFill/>
              </p:spPr>
            </p:pic>
          </p:grpSp>
          <p:pic>
            <p:nvPicPr>
              <p:cNvPr id="149" name="Picture 4" descr="\\eventsql\dvd27\Clip_Installer\DVD_ART\BoxShots_Logos\Windows Fundamentals for Legacy PCs\windows fundamentals for legacy pcs h bl.png"/>
              <p:cNvPicPr>
                <a:picLocks noChangeAspect="1" noChangeArrowheads="1"/>
              </p:cNvPicPr>
              <p:nvPr/>
            </p:nvPicPr>
            <p:blipFill>
              <a:blip r:embed="rId11" cstate="print"/>
              <a:srcRect r="87695" b="30421"/>
              <a:stretch>
                <a:fillRect/>
              </a:stretch>
            </p:blipFill>
            <p:spPr bwMode="auto">
              <a:xfrm>
                <a:off x="838200" y="4114800"/>
                <a:ext cx="135175" cy="108091"/>
              </a:xfrm>
              <a:prstGeom prst="rect">
                <a:avLst/>
              </a:prstGeom>
              <a:noFill/>
            </p:spPr>
          </p:pic>
          <p:pic>
            <p:nvPicPr>
              <p:cNvPr id="150" name="Picture 4" descr="\\eventsql\dvd27\Clip_Installer\DVD_ART\BoxShots_Logos\Windows Fundamentals for Legacy PCs\windows fundamentals for legacy pcs h bl.png"/>
              <p:cNvPicPr>
                <a:picLocks noChangeAspect="1" noChangeArrowheads="1"/>
              </p:cNvPicPr>
              <p:nvPr/>
            </p:nvPicPr>
            <p:blipFill>
              <a:blip r:embed="rId11" cstate="print"/>
              <a:srcRect r="87695" b="30421"/>
              <a:stretch>
                <a:fillRect/>
              </a:stretch>
            </p:blipFill>
            <p:spPr bwMode="auto">
              <a:xfrm>
                <a:off x="1256796" y="4335464"/>
                <a:ext cx="135175" cy="108091"/>
              </a:xfrm>
              <a:prstGeom prst="rect">
                <a:avLst/>
              </a:prstGeom>
              <a:noFill/>
            </p:spPr>
          </p:pic>
        </p:grpSp>
        <p:sp>
          <p:nvSpPr>
            <p:cNvPr id="155" name="TextBox 154"/>
            <p:cNvSpPr txBox="1"/>
            <p:nvPr/>
          </p:nvSpPr>
          <p:spPr>
            <a:xfrm>
              <a:off x="6172200" y="2133600"/>
              <a:ext cx="1828800" cy="523216"/>
            </a:xfrm>
            <a:prstGeom prst="rect">
              <a:avLst/>
            </a:prstGeom>
            <a:noFill/>
          </p:spPr>
          <p:txBody>
            <a:bodyPr wrap="square" lIns="91436" tIns="45718" rIns="91436" bIns="45718" rtlCol="0">
              <a:spAutoFit/>
            </a:bodyPr>
            <a:lstStyle/>
            <a:p>
              <a:pPr algn="ctr"/>
              <a:r>
                <a:rPr lang="en-US" sz="1400" dirty="0" smtClean="0">
                  <a:latin typeface="Calibri" pitchFamily="34" charset="0"/>
                </a:rPr>
                <a:t>Hyper-V</a:t>
              </a:r>
              <a:r>
                <a:rPr lang="en-US" sz="1400" dirty="0" smtClean="0">
                  <a:solidFill>
                    <a:schemeClr val="tx1"/>
                  </a:solidFill>
                  <a:latin typeface="Calibri" pitchFamily="34" charset="0"/>
                </a:rPr>
                <a:t>-based</a:t>
              </a:r>
            </a:p>
            <a:p>
              <a:pPr algn="ctr"/>
              <a:r>
                <a:rPr lang="en-US" sz="1400" dirty="0" smtClean="0">
                  <a:solidFill>
                    <a:schemeClr val="tx1"/>
                  </a:solidFill>
                  <a:latin typeface="Calibri" pitchFamily="34" charset="0"/>
                </a:rPr>
                <a:t>Remote Desktop</a:t>
              </a:r>
              <a:endParaRPr lang="en-US" sz="1400" dirty="0">
                <a:solidFill>
                  <a:schemeClr val="tx1"/>
                </a:solidFill>
                <a:latin typeface="Calibri" pitchFamily="34" charset="0"/>
              </a:endParaRPr>
            </a:p>
          </p:txBody>
        </p:sp>
        <p:pic>
          <p:nvPicPr>
            <p:cNvPr id="156" name="Picture 7" descr="C:\Program Files\Microsoft Resource DVD Artwork\DVD_ART\Artwork_Imagery\Shapes and Graphics\Arrows - arrow\White Collection 25 percent opaque - soft shadow\double headed arrow 2.png"/>
            <p:cNvPicPr>
              <a:picLocks noChangeAspect="1" noChangeArrowheads="1"/>
            </p:cNvPicPr>
            <p:nvPr/>
          </p:nvPicPr>
          <p:blipFill>
            <a:blip r:embed="rId24" cstate="print"/>
            <a:srcRect/>
            <a:stretch>
              <a:fillRect/>
            </a:stretch>
          </p:blipFill>
          <p:spPr bwMode="auto">
            <a:xfrm rot="8127377">
              <a:off x="4465669" y="2984934"/>
              <a:ext cx="1046919" cy="342862"/>
            </a:xfrm>
            <a:prstGeom prst="rect">
              <a:avLst/>
            </a:prstGeom>
            <a:noFill/>
          </p:spPr>
        </p:pic>
        <p:pic>
          <p:nvPicPr>
            <p:cNvPr id="157" name="Picture 7" descr="C:\Program Files\Microsoft Resource DVD Artwork\DVD_ART\Artwork_Imagery\Shapes and Graphics\Arrows - arrow\White Collection 25 percent opaque - soft shadow\double headed arrow 2.png"/>
            <p:cNvPicPr>
              <a:picLocks noChangeAspect="1" noChangeArrowheads="1"/>
            </p:cNvPicPr>
            <p:nvPr/>
          </p:nvPicPr>
          <p:blipFill>
            <a:blip r:embed="rId24" cstate="print"/>
            <a:srcRect/>
            <a:stretch>
              <a:fillRect/>
            </a:stretch>
          </p:blipFill>
          <p:spPr bwMode="auto">
            <a:xfrm rot="3005712">
              <a:off x="3031389" y="2855302"/>
              <a:ext cx="891635" cy="414229"/>
            </a:xfrm>
            <a:prstGeom prst="rect">
              <a:avLst/>
            </a:prstGeom>
            <a:noFill/>
          </p:spPr>
        </p:pic>
        <p:sp>
          <p:nvSpPr>
            <p:cNvPr id="168" name="TextBox 167"/>
            <p:cNvSpPr txBox="1"/>
            <p:nvPr/>
          </p:nvSpPr>
          <p:spPr>
            <a:xfrm>
              <a:off x="6477000" y="3886200"/>
              <a:ext cx="1447800" cy="738660"/>
            </a:xfrm>
            <a:prstGeom prst="rect">
              <a:avLst/>
            </a:prstGeom>
            <a:noFill/>
          </p:spPr>
          <p:txBody>
            <a:bodyPr wrap="square" lIns="91436" tIns="45718" rIns="91436" bIns="45718" rtlCol="0">
              <a:spAutoFit/>
            </a:bodyPr>
            <a:lstStyle/>
            <a:p>
              <a:pPr algn="ctr"/>
              <a:r>
                <a:rPr lang="en-US" sz="1400" dirty="0" smtClean="0">
                  <a:latin typeface="Calibri" pitchFamily="34" charset="0"/>
                </a:rPr>
                <a:t>Virtual Machine Management (SCVMM)</a:t>
              </a:r>
              <a:endParaRPr lang="en-US" sz="1400" dirty="0" smtClean="0">
                <a:solidFill>
                  <a:schemeClr val="tx1"/>
                </a:solidFill>
                <a:latin typeface="Calibri" pitchFamily="34" charset="0"/>
              </a:endParaRPr>
            </a:p>
          </p:txBody>
        </p:sp>
        <p:pic>
          <p:nvPicPr>
            <p:cNvPr id="169" name="Picture 5" descr="\\eventsql\dvd27\Clip_Installer\DVD_ART\Artwork_Imagery\HARDWARE_IMAGERY\Illustration - Misc Hardware\Windows Vista Illustration Icons\Server.png"/>
            <p:cNvPicPr>
              <a:picLocks noChangeAspect="1" noChangeArrowheads="1"/>
            </p:cNvPicPr>
            <p:nvPr/>
          </p:nvPicPr>
          <p:blipFill>
            <a:blip r:embed="rId25" cstate="email"/>
            <a:srcRect/>
            <a:stretch>
              <a:fillRect/>
            </a:stretch>
          </p:blipFill>
          <p:spPr bwMode="auto">
            <a:xfrm>
              <a:off x="6934200" y="2971800"/>
              <a:ext cx="567023" cy="775926"/>
            </a:xfrm>
            <a:prstGeom prst="rect">
              <a:avLst/>
            </a:prstGeom>
            <a:noFill/>
            <a:ln w="9525">
              <a:noFill/>
              <a:miter lim="800000"/>
              <a:headEnd/>
              <a:tailEnd/>
            </a:ln>
          </p:spPr>
        </p:pic>
        <p:cxnSp>
          <p:nvCxnSpPr>
            <p:cNvPr id="170" name="Straight Connector 169"/>
            <p:cNvCxnSpPr/>
            <p:nvPr/>
          </p:nvCxnSpPr>
          <p:spPr>
            <a:xfrm>
              <a:off x="6019800" y="2744742"/>
              <a:ext cx="762000" cy="455658"/>
            </a:xfrm>
            <a:prstGeom prst="line">
              <a:avLst/>
            </a:prstGeom>
            <a:ln w="57150">
              <a:solidFill>
                <a:schemeClr val="accent2">
                  <a:lumMod val="60000"/>
                  <a:lumOff val="40000"/>
                </a:schemeClr>
              </a:solidFill>
              <a:prstDash val="sysDot"/>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ounded Rectangle 29"/>
          <p:cNvSpPr/>
          <p:nvPr/>
        </p:nvSpPr>
        <p:spPr bwMode="auto">
          <a:xfrm>
            <a:off x="6418762" y="1822322"/>
            <a:ext cx="1760561" cy="3587878"/>
          </a:xfrm>
          <a:prstGeom prst="roundRect">
            <a:avLst>
              <a:gd name="adj" fmla="val 8337"/>
            </a:avLst>
          </a:prstGeom>
          <a:gradFill flip="none" rotWithShape="1">
            <a:gsLst>
              <a:gs pos="0">
                <a:srgbClr val="009DD3">
                  <a:alpha val="55000"/>
                </a:srgbClr>
              </a:gs>
              <a:gs pos="50000">
                <a:srgbClr val="0E2852"/>
              </a:gs>
              <a:gs pos="100000">
                <a:srgbClr val="133872"/>
              </a:gs>
            </a:gsLst>
            <a:lin ang="16200000" scaled="1"/>
            <a:tileRect/>
          </a:gradFill>
          <a:ln>
            <a:noFill/>
          </a:ln>
          <a:effectLst/>
          <a:scene3d>
            <a:camera prst="orthographicFront">
              <a:rot lat="0" lon="0" rev="0"/>
            </a:camera>
            <a:lightRig rig="contrasting" dir="t">
              <a:rot lat="0" lon="0" rev="54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lIns="914400" tIns="182880" bIns="182880" anchor="ctr"/>
          <a:lstStyle/>
          <a:p>
            <a:pPr marL="0" lvl="1" defTabSz="914363">
              <a:lnSpc>
                <a:spcPct val="90000"/>
              </a:lnSpc>
              <a:spcBef>
                <a:spcPct val="30000"/>
              </a:spcBef>
              <a:spcAft>
                <a:spcPts val="1200"/>
              </a:spcAft>
              <a:buClr>
                <a:schemeClr val="tx2"/>
              </a:buClr>
              <a:buSzPct val="80000"/>
              <a:defRPr/>
            </a:pPr>
            <a:endParaRPr lang="en-US" sz="2000" b="1" dirty="0">
              <a:ln w="3175">
                <a:noFill/>
              </a:ln>
              <a:gradFill flip="none" rotWithShape="1">
                <a:gsLst>
                  <a:gs pos="21000">
                    <a:srgbClr val="FFC000">
                      <a:shade val="30000"/>
                      <a:satMod val="115000"/>
                    </a:srgbClr>
                  </a:gs>
                  <a:gs pos="36000">
                    <a:srgbClr val="FFC000">
                      <a:shade val="67500"/>
                      <a:satMod val="115000"/>
                    </a:srgbClr>
                  </a:gs>
                  <a:gs pos="76000">
                    <a:srgbClr val="FFC000">
                      <a:shade val="100000"/>
                      <a:satMod val="115000"/>
                    </a:srgbClr>
                  </a:gs>
                </a:gsLst>
                <a:lin ang="16200000" scaled="1"/>
                <a:tileRect/>
              </a:gradFill>
              <a:effectLst>
                <a:outerShdw blurRad="152400" dist="38100" dir="5400000" algn="t" rotWithShape="0">
                  <a:prstClr val="black">
                    <a:alpha val="70000"/>
                  </a:prstClr>
                </a:outerShdw>
              </a:effectLst>
              <a:latin typeface="Calibri" pitchFamily="34" charset="0"/>
              <a:cs typeface="Arial" charset="0"/>
            </a:endParaRPr>
          </a:p>
        </p:txBody>
      </p:sp>
      <p:sp>
        <p:nvSpPr>
          <p:cNvPr id="31" name="Rounded Rectangle 30"/>
          <p:cNvSpPr/>
          <p:nvPr/>
        </p:nvSpPr>
        <p:spPr bwMode="auto">
          <a:xfrm>
            <a:off x="953293" y="4495800"/>
            <a:ext cx="5359940" cy="914400"/>
          </a:xfrm>
          <a:prstGeom prst="roundRect">
            <a:avLst/>
          </a:prstGeom>
          <a:gradFill flip="none" rotWithShape="1">
            <a:gsLst>
              <a:gs pos="0">
                <a:srgbClr val="009DD3">
                  <a:alpha val="55000"/>
                </a:srgbClr>
              </a:gs>
              <a:gs pos="50000">
                <a:srgbClr val="0E2852"/>
              </a:gs>
              <a:gs pos="100000">
                <a:srgbClr val="133872"/>
              </a:gs>
            </a:gsLst>
            <a:lin ang="16200000" scaled="1"/>
            <a:tileRect/>
          </a:gradFill>
          <a:ln>
            <a:noFill/>
          </a:ln>
          <a:effectLst/>
          <a:scene3d>
            <a:camera prst="orthographicFront">
              <a:rot lat="0" lon="0" rev="0"/>
            </a:camera>
            <a:lightRig rig="contrasting" dir="t">
              <a:rot lat="0" lon="0" rev="54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lIns="914400" tIns="182880" bIns="182880" anchor="ctr"/>
          <a:lstStyle/>
          <a:p>
            <a:pPr marL="0" lvl="1" defTabSz="914363">
              <a:lnSpc>
                <a:spcPct val="90000"/>
              </a:lnSpc>
              <a:spcBef>
                <a:spcPct val="30000"/>
              </a:spcBef>
              <a:spcAft>
                <a:spcPts val="1200"/>
              </a:spcAft>
              <a:buClr>
                <a:schemeClr val="tx2"/>
              </a:buClr>
              <a:buSzPct val="80000"/>
              <a:defRPr/>
            </a:pPr>
            <a:endParaRPr lang="en-US" sz="2000" b="1" dirty="0">
              <a:ln w="3175">
                <a:noFill/>
              </a:ln>
              <a:gradFill flip="none" rotWithShape="1">
                <a:gsLst>
                  <a:gs pos="21000">
                    <a:srgbClr val="FFC000">
                      <a:shade val="30000"/>
                      <a:satMod val="115000"/>
                    </a:srgbClr>
                  </a:gs>
                  <a:gs pos="36000">
                    <a:srgbClr val="FFC000">
                      <a:shade val="67500"/>
                      <a:satMod val="115000"/>
                    </a:srgbClr>
                  </a:gs>
                  <a:gs pos="76000">
                    <a:srgbClr val="FFC000">
                      <a:shade val="100000"/>
                      <a:satMod val="115000"/>
                    </a:srgbClr>
                  </a:gs>
                </a:gsLst>
                <a:lin ang="16200000" scaled="1"/>
                <a:tileRect/>
              </a:gradFill>
              <a:effectLst>
                <a:outerShdw blurRad="152400" dist="38100" dir="5400000" algn="t" rotWithShape="0">
                  <a:prstClr val="black">
                    <a:alpha val="70000"/>
                  </a:prstClr>
                </a:outerShdw>
              </a:effectLst>
              <a:latin typeface="Calibri" pitchFamily="34" charset="0"/>
              <a:cs typeface="Arial" charset="0"/>
            </a:endParaRPr>
          </a:p>
        </p:txBody>
      </p:sp>
      <p:pic>
        <p:nvPicPr>
          <p:cNvPr id="32" name="Picture 4" descr="C:\Users\maxher\Documents\VDI collateral\Logos\logos\WS08-HypeV_h_rgb.png"/>
          <p:cNvPicPr>
            <a:picLocks noChangeAspect="1"/>
          </p:cNvPicPr>
          <p:nvPr/>
        </p:nvPicPr>
        <p:blipFill>
          <a:blip r:embed="rId3" cstate="print"/>
          <a:srcRect/>
          <a:stretch>
            <a:fillRect/>
          </a:stretch>
        </p:blipFill>
        <p:spPr bwMode="auto">
          <a:xfrm>
            <a:off x="2796684" y="4704943"/>
            <a:ext cx="2346324" cy="525293"/>
          </a:xfrm>
          <a:prstGeom prst="rect">
            <a:avLst/>
          </a:prstGeom>
          <a:noFill/>
          <a:ln w="9525">
            <a:noFill/>
            <a:miter lim="800000"/>
            <a:headEnd/>
            <a:tailEnd/>
          </a:ln>
        </p:spPr>
      </p:pic>
      <p:sp>
        <p:nvSpPr>
          <p:cNvPr id="34" name="Rounded Rectangle 33"/>
          <p:cNvSpPr/>
          <p:nvPr/>
        </p:nvSpPr>
        <p:spPr bwMode="auto">
          <a:xfrm>
            <a:off x="3764587" y="1822321"/>
            <a:ext cx="2558374" cy="990601"/>
          </a:xfrm>
          <a:prstGeom prst="roundRect">
            <a:avLst>
              <a:gd name="adj" fmla="val 12773"/>
            </a:avLst>
          </a:prstGeom>
          <a:solidFill>
            <a:schemeClr val="bg1">
              <a:lumMod val="75000"/>
            </a:schemeClr>
          </a:solidFill>
          <a:ln>
            <a:noFill/>
          </a:ln>
          <a:effectLst/>
          <a:scene3d>
            <a:camera prst="orthographicFront">
              <a:rot lat="0" lon="0" rev="0"/>
            </a:camera>
            <a:lightRig rig="contrasting" dir="t">
              <a:rot lat="0" lon="0" rev="54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lIns="914400" tIns="91440" anchor="ctr"/>
          <a:lstStyle/>
          <a:p>
            <a:pPr marL="0" lvl="1" indent="-342900" defTabSz="914363">
              <a:lnSpc>
                <a:spcPct val="90000"/>
              </a:lnSpc>
              <a:spcBef>
                <a:spcPct val="30000"/>
              </a:spcBef>
              <a:spcAft>
                <a:spcPts val="1200"/>
              </a:spcAft>
              <a:buClr>
                <a:schemeClr val="tx2"/>
              </a:buClr>
              <a:buSzPct val="80000"/>
              <a:tabLst>
                <a:tab pos="424590" algn="l"/>
              </a:tabLst>
              <a:defRPr/>
            </a:pPr>
            <a:endParaRPr lang="en-US" sz="2000" b="1" dirty="0">
              <a:ln w="3175">
                <a:noFill/>
              </a:ln>
              <a:gradFill flip="none" rotWithShape="1">
                <a:gsLst>
                  <a:gs pos="21000">
                    <a:srgbClr val="FFC000">
                      <a:shade val="30000"/>
                      <a:satMod val="115000"/>
                    </a:srgbClr>
                  </a:gs>
                  <a:gs pos="36000">
                    <a:srgbClr val="FFC000">
                      <a:shade val="67500"/>
                      <a:satMod val="115000"/>
                    </a:srgbClr>
                  </a:gs>
                  <a:gs pos="76000">
                    <a:srgbClr val="FFC000">
                      <a:shade val="100000"/>
                      <a:satMod val="115000"/>
                    </a:srgbClr>
                  </a:gs>
                </a:gsLst>
                <a:lin ang="16200000" scaled="1"/>
                <a:tileRect/>
              </a:gradFill>
              <a:effectLst>
                <a:outerShdw blurRad="152400" dist="38100" dir="5400000" algn="t" rotWithShape="0">
                  <a:prstClr val="black">
                    <a:alpha val="70000"/>
                  </a:prstClr>
                </a:outerShdw>
              </a:effectLst>
              <a:latin typeface="Calibri" pitchFamily="34" charset="0"/>
              <a:cs typeface="Arial" charset="0"/>
            </a:endParaRPr>
          </a:p>
        </p:txBody>
      </p:sp>
      <p:pic>
        <p:nvPicPr>
          <p:cNvPr id="35" name="Picture 10" descr="Logo-Systems-Center"/>
          <p:cNvPicPr>
            <a:picLocks noChangeAspect="1" noChangeArrowheads="1"/>
          </p:cNvPicPr>
          <p:nvPr/>
        </p:nvPicPr>
        <p:blipFill>
          <a:blip r:embed="rId4" cstate="print"/>
          <a:stretch>
            <a:fillRect/>
          </a:stretch>
        </p:blipFill>
        <p:spPr bwMode="auto">
          <a:xfrm>
            <a:off x="6553200" y="3657600"/>
            <a:ext cx="1447801" cy="324448"/>
          </a:xfrm>
          <a:prstGeom prst="rect">
            <a:avLst/>
          </a:prstGeom>
          <a:noFill/>
          <a:ln w="9525">
            <a:noFill/>
            <a:miter lim="800000"/>
            <a:headEnd/>
            <a:tailEnd/>
          </a:ln>
        </p:spPr>
      </p:pic>
      <p:sp>
        <p:nvSpPr>
          <p:cNvPr id="37" name="Rounded Rectangle 36"/>
          <p:cNvSpPr/>
          <p:nvPr/>
        </p:nvSpPr>
        <p:spPr bwMode="auto">
          <a:xfrm>
            <a:off x="928974" y="1819078"/>
            <a:ext cx="2728608" cy="990601"/>
          </a:xfrm>
          <a:prstGeom prst="roundRect">
            <a:avLst>
              <a:gd name="adj" fmla="val 12773"/>
            </a:avLst>
          </a:prstGeom>
          <a:solidFill>
            <a:schemeClr val="bg1">
              <a:lumMod val="75000"/>
            </a:schemeClr>
          </a:solidFill>
          <a:ln>
            <a:noFill/>
          </a:ln>
          <a:effectLst/>
          <a:scene3d>
            <a:camera prst="orthographicFront">
              <a:rot lat="0" lon="0" rev="0"/>
            </a:camera>
            <a:lightRig rig="contrasting" dir="t">
              <a:rot lat="0" lon="0" rev="54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lIns="914400" tIns="91440" anchor="ctr"/>
          <a:lstStyle/>
          <a:p>
            <a:pPr marL="0" lvl="1" indent="-342900" defTabSz="914363">
              <a:lnSpc>
                <a:spcPct val="90000"/>
              </a:lnSpc>
              <a:spcBef>
                <a:spcPct val="30000"/>
              </a:spcBef>
              <a:spcAft>
                <a:spcPts val="1200"/>
              </a:spcAft>
              <a:buClr>
                <a:schemeClr val="tx2"/>
              </a:buClr>
              <a:buSzPct val="80000"/>
              <a:tabLst>
                <a:tab pos="424590" algn="l"/>
              </a:tabLst>
              <a:defRPr/>
            </a:pPr>
            <a:endParaRPr lang="en-US" sz="2000" b="1" dirty="0">
              <a:ln w="3175">
                <a:noFill/>
              </a:ln>
              <a:gradFill flip="none" rotWithShape="1">
                <a:gsLst>
                  <a:gs pos="21000">
                    <a:srgbClr val="FFC000">
                      <a:shade val="30000"/>
                      <a:satMod val="115000"/>
                    </a:srgbClr>
                  </a:gs>
                  <a:gs pos="36000">
                    <a:srgbClr val="FFC000">
                      <a:shade val="67500"/>
                      <a:satMod val="115000"/>
                    </a:srgbClr>
                  </a:gs>
                  <a:gs pos="76000">
                    <a:srgbClr val="FFC000">
                      <a:shade val="100000"/>
                      <a:satMod val="115000"/>
                    </a:srgbClr>
                  </a:gs>
                </a:gsLst>
                <a:lin ang="16200000" scaled="1"/>
                <a:tileRect/>
              </a:gradFill>
              <a:effectLst>
                <a:outerShdw blurRad="152400" dist="38100" dir="5400000" algn="t" rotWithShape="0">
                  <a:prstClr val="black">
                    <a:alpha val="70000"/>
                  </a:prstClr>
                </a:outerShdw>
              </a:effectLst>
              <a:latin typeface="Calibri" pitchFamily="34" charset="0"/>
              <a:cs typeface="Arial" charset="0"/>
            </a:endParaRPr>
          </a:p>
        </p:txBody>
      </p:sp>
      <p:grpSp>
        <p:nvGrpSpPr>
          <p:cNvPr id="2" name="Group 37"/>
          <p:cNvGrpSpPr/>
          <p:nvPr/>
        </p:nvGrpSpPr>
        <p:grpSpPr>
          <a:xfrm>
            <a:off x="1504526" y="2031466"/>
            <a:ext cx="1557712" cy="611832"/>
            <a:chOff x="3800272" y="2269788"/>
            <a:chExt cx="1557712" cy="611832"/>
          </a:xfrm>
        </p:grpSpPr>
        <p:pic>
          <p:nvPicPr>
            <p:cNvPr id="39" name="Picture 2" descr="C:\Program Files\Microsoft Resource DVD Artwork\DVD_ART\BoxShots_Logos\Windows Vista Enterprise\Windows Vista Enterprise logo h w.png"/>
            <p:cNvPicPr>
              <a:picLocks noChangeAspect="1" noChangeArrowheads="1"/>
            </p:cNvPicPr>
            <p:nvPr/>
          </p:nvPicPr>
          <p:blipFill>
            <a:blip r:embed="rId5" cstate="print"/>
            <a:srcRect/>
            <a:stretch>
              <a:fillRect/>
            </a:stretch>
          </p:blipFill>
          <p:spPr bwMode="auto">
            <a:xfrm>
              <a:off x="3800272" y="2269788"/>
              <a:ext cx="1557712" cy="390523"/>
            </a:xfrm>
            <a:prstGeom prst="rect">
              <a:avLst/>
            </a:prstGeom>
            <a:solidFill>
              <a:schemeClr val="bg1">
                <a:lumMod val="75000"/>
              </a:schemeClr>
            </a:solidFill>
            <a:ln w="9525">
              <a:noFill/>
              <a:miter lim="800000"/>
              <a:headEnd/>
              <a:tailEnd/>
            </a:ln>
          </p:spPr>
        </p:pic>
        <p:sp>
          <p:nvSpPr>
            <p:cNvPr id="40" name="TextBox 39"/>
            <p:cNvSpPr txBox="1"/>
            <p:nvPr/>
          </p:nvSpPr>
          <p:spPr bwMode="auto">
            <a:xfrm>
              <a:off x="4028872" y="2650788"/>
              <a:ext cx="1295399" cy="230832"/>
            </a:xfrm>
            <a:prstGeom prst="rect">
              <a:avLst/>
            </a:prstGeom>
            <a:solidFill>
              <a:schemeClr val="bg1">
                <a:lumMod val="75000"/>
              </a:schemeClr>
            </a:solidFill>
          </p:spPr>
          <p:txBody>
            <a:bodyPr wrap="square">
              <a:spAutoFit/>
            </a:bodyPr>
            <a:lstStyle/>
            <a:p>
              <a:pPr>
                <a:defRPr/>
              </a:pPr>
              <a:r>
                <a:rPr lang="en-US" sz="900" dirty="0">
                  <a:solidFill>
                    <a:schemeClr val="tx1"/>
                  </a:solidFill>
                  <a:effectLst>
                    <a:outerShdw blurRad="38100" dist="38100" dir="2700000" algn="tl">
                      <a:srgbClr val="000000">
                        <a:alpha val="43137"/>
                      </a:srgbClr>
                    </a:outerShdw>
                  </a:effectLst>
                  <a:latin typeface="Segoe UI" pitchFamily="34" charset="0"/>
                  <a:cs typeface="Segoe UI" pitchFamily="34" charset="0"/>
                </a:rPr>
                <a:t>Centralized Desktop</a:t>
              </a:r>
            </a:p>
          </p:txBody>
        </p:sp>
      </p:grpSp>
      <p:grpSp>
        <p:nvGrpSpPr>
          <p:cNvPr id="3" name="Group 40"/>
          <p:cNvGrpSpPr/>
          <p:nvPr/>
        </p:nvGrpSpPr>
        <p:grpSpPr>
          <a:xfrm>
            <a:off x="4147207" y="2057404"/>
            <a:ext cx="1882775" cy="488950"/>
            <a:chOff x="343711" y="5875506"/>
            <a:chExt cx="1882775" cy="488950"/>
          </a:xfrm>
        </p:grpSpPr>
        <p:pic>
          <p:nvPicPr>
            <p:cNvPr id="42" name="Picture 3" descr="C:\Users\maxher\Documents\VDI collateral\Logos\logos\DTP-OptPack-SA_bL.png"/>
            <p:cNvPicPr>
              <a:picLocks noChangeAspect="1" noChangeArrowheads="1"/>
            </p:cNvPicPr>
            <p:nvPr/>
          </p:nvPicPr>
          <p:blipFill>
            <a:blip r:embed="rId6" cstate="print"/>
            <a:srcRect/>
            <a:stretch>
              <a:fillRect/>
            </a:stretch>
          </p:blipFill>
          <p:spPr bwMode="auto">
            <a:xfrm>
              <a:off x="419911" y="6104106"/>
              <a:ext cx="1806575" cy="260350"/>
            </a:xfrm>
            <a:prstGeom prst="rect">
              <a:avLst/>
            </a:prstGeom>
            <a:noFill/>
            <a:ln w="9525">
              <a:noFill/>
              <a:miter lim="800000"/>
              <a:headEnd/>
              <a:tailEnd/>
            </a:ln>
          </p:spPr>
        </p:pic>
        <p:sp>
          <p:nvSpPr>
            <p:cNvPr id="43" name="TextBox 42"/>
            <p:cNvSpPr txBox="1"/>
            <p:nvPr/>
          </p:nvSpPr>
          <p:spPr>
            <a:xfrm>
              <a:off x="343711" y="5875506"/>
              <a:ext cx="1143000" cy="230832"/>
            </a:xfrm>
            <a:prstGeom prst="rect">
              <a:avLst/>
            </a:prstGeom>
            <a:noFill/>
          </p:spPr>
          <p:txBody>
            <a:bodyPr wrap="square">
              <a:spAutoFit/>
            </a:bodyPr>
            <a:lstStyle/>
            <a:p>
              <a:pPr>
                <a:defRPr/>
              </a:pPr>
              <a:r>
                <a:rPr lang="en-US" sz="900" dirty="0">
                  <a:solidFill>
                    <a:schemeClr val="tx1"/>
                  </a:solidFill>
                  <a:effectLst>
                    <a:outerShdw blurRad="38100" dist="38100" dir="2700000" algn="tl">
                      <a:srgbClr val="000000">
                        <a:alpha val="43137"/>
                      </a:srgbClr>
                    </a:outerShdw>
                  </a:effectLst>
                  <a:latin typeface="Calibri" pitchFamily="34" charset="0"/>
                </a:rPr>
                <a:t>Microsoft® App –</a:t>
              </a:r>
              <a:r>
                <a:rPr lang="en-US" sz="900" dirty="0" smtClean="0">
                  <a:solidFill>
                    <a:schemeClr val="tx1"/>
                  </a:solidFill>
                  <a:effectLst>
                    <a:outerShdw blurRad="38100" dist="38100" dir="2700000" algn="tl">
                      <a:srgbClr val="000000">
                        <a:alpha val="43137"/>
                      </a:srgbClr>
                    </a:outerShdw>
                  </a:effectLst>
                  <a:latin typeface="Calibri" pitchFamily="34" charset="0"/>
                </a:rPr>
                <a:t>V</a:t>
              </a:r>
              <a:endParaRPr lang="en-US" sz="900" dirty="0">
                <a:solidFill>
                  <a:schemeClr val="tx1"/>
                </a:solidFill>
                <a:effectLst>
                  <a:outerShdw blurRad="38100" dist="38100" dir="2700000" algn="tl">
                    <a:srgbClr val="000000">
                      <a:alpha val="43137"/>
                    </a:srgbClr>
                  </a:outerShdw>
                </a:effectLst>
                <a:latin typeface="Calibri" pitchFamily="34" charset="0"/>
              </a:endParaRPr>
            </a:p>
          </p:txBody>
        </p:sp>
      </p:grpSp>
      <p:sp>
        <p:nvSpPr>
          <p:cNvPr id="17" name="Rounded Rectangle 16"/>
          <p:cNvSpPr/>
          <p:nvPr/>
        </p:nvSpPr>
        <p:spPr bwMode="auto">
          <a:xfrm>
            <a:off x="914400" y="2889123"/>
            <a:ext cx="5410200" cy="1530478"/>
          </a:xfrm>
          <a:prstGeom prst="roundRect">
            <a:avLst>
              <a:gd name="adj" fmla="val 12773"/>
            </a:avLst>
          </a:prstGeom>
          <a:solidFill>
            <a:schemeClr val="accent2"/>
          </a:solidFill>
          <a:ln>
            <a:noFill/>
          </a:ln>
          <a:effectLst/>
          <a:scene3d>
            <a:camera prst="orthographicFront">
              <a:rot lat="0" lon="0" rev="0"/>
            </a:camera>
            <a:lightRig rig="contrasting" dir="t">
              <a:rot lat="0" lon="0" rev="54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lIns="914400" tIns="91440" anchor="ctr"/>
          <a:lstStyle/>
          <a:p>
            <a:pPr marL="0" lvl="1" indent="-342900" defTabSz="914363">
              <a:lnSpc>
                <a:spcPct val="90000"/>
              </a:lnSpc>
              <a:spcBef>
                <a:spcPct val="30000"/>
              </a:spcBef>
              <a:spcAft>
                <a:spcPts val="1200"/>
              </a:spcAft>
              <a:buClr>
                <a:schemeClr val="tx2"/>
              </a:buClr>
              <a:buSzPct val="80000"/>
              <a:tabLst>
                <a:tab pos="424590" algn="l"/>
              </a:tabLst>
              <a:defRPr/>
            </a:pPr>
            <a:endParaRPr lang="en-US" sz="2000" b="1" dirty="0">
              <a:ln w="3175">
                <a:noFill/>
              </a:ln>
              <a:gradFill flip="none" rotWithShape="1">
                <a:gsLst>
                  <a:gs pos="21000">
                    <a:srgbClr val="FFC000">
                      <a:shade val="30000"/>
                      <a:satMod val="115000"/>
                    </a:srgbClr>
                  </a:gs>
                  <a:gs pos="36000">
                    <a:srgbClr val="FFC000">
                      <a:shade val="67500"/>
                      <a:satMod val="115000"/>
                    </a:srgbClr>
                  </a:gs>
                  <a:gs pos="76000">
                    <a:srgbClr val="FFC000">
                      <a:shade val="100000"/>
                      <a:satMod val="115000"/>
                    </a:srgbClr>
                  </a:gs>
                </a:gsLst>
                <a:lin ang="16200000" scaled="1"/>
                <a:tileRect/>
              </a:gradFill>
              <a:effectLst>
                <a:outerShdw blurRad="152400" dist="38100" dir="5400000" algn="t" rotWithShape="0">
                  <a:prstClr val="black">
                    <a:alpha val="70000"/>
                  </a:prstClr>
                </a:outerShdw>
              </a:effectLst>
              <a:latin typeface="Calibri" pitchFamily="34" charset="0"/>
              <a:cs typeface="Arial" charset="0"/>
            </a:endParaRPr>
          </a:p>
        </p:txBody>
      </p:sp>
      <p:sp>
        <p:nvSpPr>
          <p:cNvPr id="18" name="Rounded Rectangle 17"/>
          <p:cNvSpPr/>
          <p:nvPr/>
        </p:nvSpPr>
        <p:spPr bwMode="auto">
          <a:xfrm>
            <a:off x="1066800" y="3422522"/>
            <a:ext cx="5105400" cy="979250"/>
          </a:xfrm>
          <a:prstGeom prst="roundRect">
            <a:avLst>
              <a:gd name="adj" fmla="val 16667"/>
            </a:avLst>
          </a:prstGeom>
          <a:gradFill flip="none" rotWithShape="1">
            <a:gsLst>
              <a:gs pos="0">
                <a:schemeClr val="bg1">
                  <a:lumMod val="50000"/>
                  <a:shade val="30000"/>
                  <a:satMod val="115000"/>
                </a:schemeClr>
              </a:gs>
              <a:gs pos="50000">
                <a:schemeClr val="tx1">
                  <a:lumMod val="75000"/>
                  <a:lumOff val="25000"/>
                </a:schemeClr>
              </a:gs>
              <a:gs pos="100000">
                <a:schemeClr val="bg1">
                  <a:lumMod val="50000"/>
                  <a:shade val="100000"/>
                  <a:satMod val="115000"/>
                  <a:alpha val="90000"/>
                </a:schemeClr>
              </a:gs>
            </a:gsLst>
            <a:lin ang="5400000" scaled="1"/>
            <a:tileRect/>
          </a:gradFill>
          <a:ln>
            <a:noFill/>
          </a:ln>
          <a:effectLst/>
          <a:scene3d>
            <a:camera prst="orthographicFront">
              <a:rot lat="0" lon="0" rev="0"/>
            </a:camera>
            <a:lightRig rig="contrasting" dir="t">
              <a:rot lat="0" lon="0" rev="54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lIns="0" rIns="0" bIns="0"/>
          <a:lstStyle/>
          <a:p>
            <a:pPr marL="0" lvl="1" indent="-342900" algn="ctr" defTabSz="914363">
              <a:lnSpc>
                <a:spcPct val="90000"/>
              </a:lnSpc>
              <a:spcBef>
                <a:spcPct val="30000"/>
              </a:spcBef>
              <a:spcAft>
                <a:spcPts val="1200"/>
              </a:spcAft>
              <a:buClr>
                <a:schemeClr val="tx2"/>
              </a:buClr>
              <a:buSzPct val="80000"/>
              <a:tabLst>
                <a:tab pos="424590" algn="l"/>
              </a:tabLst>
              <a:defRPr/>
            </a:pPr>
            <a:endParaRPr lang="en-US" b="1" dirty="0">
              <a:ln w="3175">
                <a:noFill/>
              </a:ln>
              <a:solidFill>
                <a:schemeClr val="tx1">
                  <a:lumMod val="75000"/>
                </a:schemeClr>
              </a:solidFill>
              <a:effectLst>
                <a:outerShdw blurRad="152400" dist="38100" dir="5400000" algn="t" rotWithShape="0">
                  <a:prstClr val="black">
                    <a:alpha val="70000"/>
                  </a:prstClr>
                </a:outerShdw>
              </a:effectLst>
              <a:latin typeface="Calibri" pitchFamily="34" charset="0"/>
              <a:cs typeface="Arial" charset="0"/>
            </a:endParaRPr>
          </a:p>
        </p:txBody>
      </p:sp>
      <p:sp>
        <p:nvSpPr>
          <p:cNvPr id="20" name="TextBox 11277"/>
          <p:cNvSpPr txBox="1">
            <a:spLocks noChangeArrowheads="1"/>
          </p:cNvSpPr>
          <p:nvPr/>
        </p:nvSpPr>
        <p:spPr bwMode="auto">
          <a:xfrm>
            <a:off x="2667000" y="3041522"/>
            <a:ext cx="1981200" cy="249299"/>
          </a:xfrm>
          <a:prstGeom prst="rect">
            <a:avLst/>
          </a:prstGeom>
          <a:noFill/>
          <a:ln w="9525">
            <a:noFill/>
            <a:miter lim="800000"/>
            <a:headEnd/>
            <a:tailEnd/>
          </a:ln>
        </p:spPr>
        <p:txBody>
          <a:bodyPr wrap="square" lIns="0" tIns="0" rIns="0" bIns="0" anchor="ctr">
            <a:spAutoFit/>
          </a:bodyPr>
          <a:lstStyle/>
          <a:p>
            <a:pPr algn="l" rtl="0" eaLnBrk="0" hangingPunct="0">
              <a:lnSpc>
                <a:spcPct val="90000"/>
              </a:lnSpc>
            </a:pPr>
            <a:r>
              <a:rPr lang="en-US" dirty="0" smtClean="0">
                <a:solidFill>
                  <a:schemeClr val="bg1"/>
                </a:solidFill>
                <a:effectLst>
                  <a:outerShdw blurRad="279400" algn="ctr" rotWithShape="0">
                    <a:prstClr val="black">
                      <a:alpha val="75000"/>
                    </a:prstClr>
                  </a:outerShdw>
                  <a:reflection blurRad="6350" stA="55000" endA="300" endPos="45500" dir="5400000" sy="-100000" algn="bl" rotWithShape="0"/>
                </a:effectLst>
                <a:latin typeface="Calibri" pitchFamily="34" charset="0"/>
              </a:rPr>
              <a:t>Partner Solutions</a:t>
            </a:r>
            <a:endParaRPr lang="en-US" sz="1800" kern="1200" dirty="0">
              <a:solidFill>
                <a:schemeClr val="bg1"/>
              </a:solidFill>
              <a:effectLst>
                <a:outerShdw blurRad="279400" algn="ctr" rotWithShape="0">
                  <a:prstClr val="black">
                    <a:alpha val="75000"/>
                  </a:prstClr>
                </a:outerShdw>
                <a:reflection blurRad="6350" stA="55000" endA="300" endPos="45500" dir="5400000" sy="-100000" algn="bl" rotWithShape="0"/>
              </a:effectLst>
              <a:latin typeface="Segoe Semibold" pitchFamily="34" charset="0"/>
              <a:ea typeface="+mn-ea"/>
              <a:cs typeface="+mn-cs"/>
            </a:endParaRPr>
          </a:p>
        </p:txBody>
      </p:sp>
      <p:pic>
        <p:nvPicPr>
          <p:cNvPr id="21" name="Picture 3" descr="C:\Users\manliov.REDMOND\Desktop\Temp\Naming\logos\PNG\WS08-RemDskSrv_h_rgb_r.png"/>
          <p:cNvPicPr>
            <a:picLocks noChangeAspect="1" noChangeArrowheads="1"/>
          </p:cNvPicPr>
          <p:nvPr/>
        </p:nvPicPr>
        <p:blipFill>
          <a:blip r:embed="rId7" cstate="print"/>
          <a:srcRect/>
          <a:stretch>
            <a:fillRect/>
          </a:stretch>
        </p:blipFill>
        <p:spPr bwMode="auto">
          <a:xfrm>
            <a:off x="2133600" y="3605870"/>
            <a:ext cx="2971800" cy="661330"/>
          </a:xfrm>
          <a:prstGeom prst="rect">
            <a:avLst/>
          </a:prstGeom>
          <a:noFill/>
        </p:spPr>
      </p:pic>
      <p:sp>
        <p:nvSpPr>
          <p:cNvPr id="19" name="Titel 18"/>
          <p:cNvSpPr>
            <a:spLocks noGrp="1"/>
          </p:cNvSpPr>
          <p:nvPr>
            <p:ph type="title"/>
          </p:nvPr>
        </p:nvSpPr>
        <p:spPr/>
        <p:txBody>
          <a:bodyPr/>
          <a:lstStyle/>
          <a:p>
            <a:r>
              <a:rPr lang="de-DE" dirty="0" smtClean="0"/>
              <a:t>VDI mit Windows Server 2008 R2</a:t>
            </a:r>
            <a:endParaRPr lang="de-DE"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de-DE" dirty="0" smtClean="0"/>
              <a:t>Was Sie erwartet</a:t>
            </a:r>
            <a:endParaRPr lang="de-DE" dirty="0"/>
          </a:p>
        </p:txBody>
      </p:sp>
      <p:sp>
        <p:nvSpPr>
          <p:cNvPr id="13315" name="Rectangle 3"/>
          <p:cNvSpPr>
            <a:spLocks noGrp="1" noChangeArrowheads="1"/>
          </p:cNvSpPr>
          <p:nvPr>
            <p:ph idx="1"/>
          </p:nvPr>
        </p:nvSpPr>
        <p:spPr>
          <a:xfrm>
            <a:off x="381000" y="1412875"/>
            <a:ext cx="8382000" cy="4321183"/>
          </a:xfrm>
        </p:spPr>
        <p:txBody>
          <a:bodyPr/>
          <a:lstStyle/>
          <a:p>
            <a:pPr>
              <a:lnSpc>
                <a:spcPct val="150000"/>
              </a:lnSpc>
            </a:pPr>
            <a:r>
              <a:rPr lang="de-DE" sz="2400" dirty="0" smtClean="0">
                <a:solidFill>
                  <a:schemeClr val="bg1">
                    <a:lumMod val="75000"/>
                  </a:schemeClr>
                </a:solidFill>
              </a:rPr>
              <a:t>Alles neu macht R2</a:t>
            </a:r>
          </a:p>
          <a:p>
            <a:pPr>
              <a:lnSpc>
                <a:spcPct val="150000"/>
              </a:lnSpc>
            </a:pPr>
            <a:r>
              <a:rPr lang="de-DE" sz="2400" dirty="0" smtClean="0">
                <a:solidFill>
                  <a:schemeClr val="bg1">
                    <a:lumMod val="75000"/>
                  </a:schemeClr>
                </a:solidFill>
              </a:rPr>
              <a:t>Brummt besser: Hyper-V 2.0</a:t>
            </a:r>
          </a:p>
          <a:p>
            <a:pPr>
              <a:lnSpc>
                <a:spcPct val="150000"/>
              </a:lnSpc>
            </a:pPr>
            <a:r>
              <a:rPr lang="de-DE" sz="2400" dirty="0" smtClean="0">
                <a:solidFill>
                  <a:schemeClr val="bg1">
                    <a:lumMod val="75000"/>
                  </a:schemeClr>
                </a:solidFill>
              </a:rPr>
              <a:t>Zugriff erlaubt: Remote Desktop Services</a:t>
            </a:r>
          </a:p>
          <a:p>
            <a:pPr>
              <a:lnSpc>
                <a:spcPct val="150000"/>
              </a:lnSpc>
            </a:pPr>
            <a:r>
              <a:rPr lang="de-DE" sz="2400" dirty="0" smtClean="0">
                <a:solidFill>
                  <a:srgbClr val="2E59B0"/>
                </a:solidFill>
              </a:rPr>
              <a:t>Filiale mit Vorrat: </a:t>
            </a:r>
            <a:r>
              <a:rPr lang="de-DE" sz="2400" dirty="0" err="1" smtClean="0">
                <a:solidFill>
                  <a:srgbClr val="2E59B0"/>
                </a:solidFill>
              </a:rPr>
              <a:t>BranchCache</a:t>
            </a:r>
            <a:endParaRPr lang="de-DE" sz="2400" dirty="0" smtClean="0">
              <a:solidFill>
                <a:srgbClr val="2E59B0"/>
              </a:solidFill>
            </a:endParaRPr>
          </a:p>
          <a:p>
            <a:pPr>
              <a:lnSpc>
                <a:spcPct val="150000"/>
              </a:lnSpc>
            </a:pPr>
            <a:r>
              <a:rPr lang="de-DE" sz="2400" dirty="0" smtClean="0">
                <a:solidFill>
                  <a:schemeClr val="bg1">
                    <a:lumMod val="75000"/>
                  </a:schemeClr>
                </a:solidFill>
              </a:rPr>
              <a:t>Aktiver Papierkorb: </a:t>
            </a:r>
            <a:r>
              <a:rPr lang="de-DE" sz="2400" dirty="0" err="1" smtClean="0">
                <a:solidFill>
                  <a:schemeClr val="bg1">
                    <a:lumMod val="75000"/>
                  </a:schemeClr>
                </a:solidFill>
              </a:rPr>
              <a:t>Active</a:t>
            </a:r>
            <a:r>
              <a:rPr lang="de-DE" sz="2400" dirty="0" smtClean="0">
                <a:solidFill>
                  <a:schemeClr val="bg1">
                    <a:lumMod val="75000"/>
                  </a:schemeClr>
                </a:solidFill>
              </a:rPr>
              <a:t> Directory in R2</a:t>
            </a:r>
          </a:p>
          <a:p>
            <a:pPr>
              <a:lnSpc>
                <a:spcPct val="150000"/>
              </a:lnSpc>
            </a:pPr>
            <a:r>
              <a:rPr lang="de-DE" sz="2400" dirty="0" smtClean="0">
                <a:solidFill>
                  <a:schemeClr val="bg1">
                    <a:lumMod val="75000"/>
                  </a:schemeClr>
                </a:solidFill>
              </a:rPr>
              <a:t>Fensterlos: Windows Server Core</a:t>
            </a:r>
          </a:p>
          <a:p>
            <a:pPr>
              <a:lnSpc>
                <a:spcPct val="150000"/>
              </a:lnSpc>
            </a:pPr>
            <a:endParaRPr lang="de-DE" sz="2400" dirty="0" smtClean="0"/>
          </a:p>
        </p:txBody>
      </p:sp>
      <p:grpSp>
        <p:nvGrpSpPr>
          <p:cNvPr id="7" name="Gruppieren 6"/>
          <p:cNvGrpSpPr/>
          <p:nvPr/>
        </p:nvGrpSpPr>
        <p:grpSpPr>
          <a:xfrm>
            <a:off x="5791183" y="847716"/>
            <a:ext cx="3019296" cy="5115018"/>
            <a:chOff x="5791183" y="847716"/>
            <a:chExt cx="3019296" cy="5115018"/>
          </a:xfrm>
        </p:grpSpPr>
        <p:sp>
          <p:nvSpPr>
            <p:cNvPr id="4" name="Text Box 3"/>
            <p:cNvSpPr txBox="1">
              <a:spLocks noChangeArrowheads="1"/>
            </p:cNvSpPr>
            <p:nvPr/>
          </p:nvSpPr>
          <p:spPr bwMode="auto">
            <a:xfrm>
              <a:off x="5791183" y="5562624"/>
              <a:ext cx="3019296" cy="400110"/>
            </a:xfrm>
            <a:prstGeom prst="rect">
              <a:avLst/>
            </a:prstGeom>
            <a:noFill/>
            <a:ln w="12700">
              <a:noFill/>
              <a:miter lim="800000"/>
              <a:headEnd type="none" w="sm" len="sm"/>
              <a:tailEnd type="none" w="sm" len="sm"/>
            </a:ln>
            <a:effectLst/>
          </p:spPr>
          <p:txBody>
            <a:bodyPr wrap="square">
              <a:spAutoFit/>
            </a:bodyPr>
            <a:lstStyle/>
            <a:p>
              <a:pPr eaLnBrk="0" hangingPunct="0">
                <a:spcBef>
                  <a:spcPct val="50000"/>
                </a:spcBef>
              </a:pPr>
              <a:r>
                <a:rPr lang="de-DE" sz="2000" dirty="0" smtClean="0">
                  <a:solidFill>
                    <a:schemeClr val="accent1"/>
                  </a:solidFill>
                  <a:effectLst>
                    <a:outerShdw blurRad="38100" dist="38100" dir="2700000" algn="tl">
                      <a:srgbClr val="C0C0C0"/>
                    </a:outerShdw>
                  </a:effectLst>
                  <a:latin typeface="Calibri" pitchFamily="34" charset="0"/>
                </a:rPr>
                <a:t>Marc Hallmackenreuther</a:t>
              </a:r>
            </a:p>
          </p:txBody>
        </p:sp>
        <p:pic>
          <p:nvPicPr>
            <p:cNvPr id="5" name="Grafik 4" descr="wagner-freigestellt.gif"/>
            <p:cNvPicPr>
              <a:picLocks noChangeAspect="1"/>
            </p:cNvPicPr>
            <p:nvPr/>
          </p:nvPicPr>
          <p:blipFill>
            <a:blip r:embed="rId2" cstate="print"/>
            <a:stretch>
              <a:fillRect/>
            </a:stretch>
          </p:blipFill>
          <p:spPr>
            <a:xfrm>
              <a:off x="6019800" y="2133600"/>
              <a:ext cx="2057399" cy="3428998"/>
            </a:xfrm>
            <a:prstGeom prst="rect">
              <a:avLst/>
            </a:prstGeom>
          </p:spPr>
        </p:pic>
        <p:sp>
          <p:nvSpPr>
            <p:cNvPr id="6" name="AutoShape 12"/>
            <p:cNvSpPr>
              <a:spLocks noChangeArrowheads="1"/>
            </p:cNvSpPr>
            <p:nvPr/>
          </p:nvSpPr>
          <p:spPr bwMode="auto">
            <a:xfrm>
              <a:off x="5862621" y="847716"/>
              <a:ext cx="2224118" cy="1000132"/>
            </a:xfrm>
            <a:prstGeom prst="wedgeEllipseCallout">
              <a:avLst>
                <a:gd name="adj1" fmla="val 13302"/>
                <a:gd name="adj2" fmla="val 88422"/>
              </a:avLst>
            </a:prstGeom>
            <a:solidFill>
              <a:schemeClr val="accent5"/>
            </a:solidFill>
            <a:ln w="28575">
              <a:solidFill>
                <a:schemeClr val="tx1"/>
              </a:solidFill>
              <a:miter lim="800000"/>
              <a:headEnd type="none" w="sm" len="sm"/>
              <a:tailEnd type="none" w="sm" len="sm"/>
            </a:ln>
            <a:effectLst/>
          </p:spPr>
          <p:txBody>
            <a:bodyPr tIns="0"/>
            <a:lstStyle/>
            <a:p>
              <a:pPr algn="ctr" eaLnBrk="0" hangingPunct="0">
                <a:spcBef>
                  <a:spcPct val="50000"/>
                </a:spcBef>
              </a:pPr>
              <a:r>
                <a:rPr lang="de-DE" sz="2400" dirty="0" smtClean="0">
                  <a:latin typeface="Calibri" pitchFamily="34" charset="0"/>
                </a:rPr>
                <a:t>WAN ist zu langsam!</a:t>
              </a:r>
              <a:endParaRPr lang="de-DE" sz="2400" dirty="0">
                <a:latin typeface="Calibri" pitchFamily="34" charset="0"/>
              </a:endParaRP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Round Same Side Corner Rectangle 69"/>
          <p:cNvSpPr/>
          <p:nvPr/>
        </p:nvSpPr>
        <p:spPr>
          <a:xfrm rot="10800000">
            <a:off x="4819518" y="1295400"/>
            <a:ext cx="4095882" cy="3048000"/>
          </a:xfrm>
          <a:prstGeom prst="round2SameRect">
            <a:avLst>
              <a:gd name="adj1" fmla="val 11842"/>
              <a:gd name="adj2" fmla="val 0"/>
            </a:avLst>
          </a:prstGeom>
          <a:ln>
            <a:headEnd/>
            <a:tailEnd/>
          </a:ln>
        </p:spPr>
        <p:style>
          <a:lnRef idx="1">
            <a:schemeClr val="accent2"/>
          </a:lnRef>
          <a:fillRef idx="3">
            <a:schemeClr val="accent2"/>
          </a:fillRef>
          <a:effectRef idx="2">
            <a:schemeClr val="accent2"/>
          </a:effectRef>
          <a:fontRef idx="minor">
            <a:schemeClr val="lt1"/>
          </a:fontRef>
        </p:style>
        <p:txBody>
          <a:bodyPr vert="horz" wrap="square" lIns="76197" tIns="38098" rIns="76197" bIns="38098" numCol="1" anchor="t" anchorCtr="0" compatLnSpc="1">
            <a:prstTxWarp prst="textNoShape">
              <a:avLst/>
            </a:prstTxWarp>
          </a:bodyPr>
          <a:lstStyle/>
          <a:p>
            <a:pPr defTabSz="914363" fontAlgn="base">
              <a:lnSpc>
                <a:spcPct val="90000"/>
              </a:lnSpc>
              <a:spcBef>
                <a:spcPct val="0"/>
              </a:spcBef>
              <a:spcAft>
                <a:spcPct val="0"/>
              </a:spcAft>
              <a:defRPr/>
            </a:pPr>
            <a:endParaRPr lang="en-US" dirty="0">
              <a:solidFill>
                <a:srgbClr val="FFFFFF"/>
              </a:solidFill>
              <a:latin typeface="Calibri" pitchFamily="34" charset="0"/>
            </a:endParaRPr>
          </a:p>
        </p:txBody>
      </p:sp>
      <p:sp>
        <p:nvSpPr>
          <p:cNvPr id="40" name="Title 39"/>
          <p:cNvSpPr>
            <a:spLocks noGrp="1"/>
          </p:cNvSpPr>
          <p:nvPr>
            <p:ph type="title"/>
          </p:nvPr>
        </p:nvSpPr>
        <p:spPr>
          <a:xfrm>
            <a:off x="381000" y="230188"/>
            <a:ext cx="8559800" cy="1080296"/>
          </a:xfrm>
        </p:spPr>
        <p:txBody>
          <a:bodyPr>
            <a:noAutofit/>
          </a:bodyPr>
          <a:lstStyle/>
          <a:p>
            <a:r>
              <a:rPr dirty="0" smtClean="0"/>
              <a:t>A</a:t>
            </a:r>
            <a:r>
              <a:rPr lang="de-DE" dirty="0" smtClean="0"/>
              <a:t>r</a:t>
            </a:r>
            <a:r>
              <a:rPr dirty="0" err="1" smtClean="0"/>
              <a:t>beiten</a:t>
            </a:r>
            <a:r>
              <a:rPr dirty="0" smtClean="0"/>
              <a:t> in </a:t>
            </a:r>
            <a:r>
              <a:rPr dirty="0" err="1" smtClean="0"/>
              <a:t>der</a:t>
            </a:r>
            <a:r>
              <a:rPr dirty="0" smtClean="0"/>
              <a:t> </a:t>
            </a:r>
            <a:r>
              <a:rPr dirty="0" err="1" smtClean="0"/>
              <a:t>Filiale</a:t>
            </a:r>
            <a:r>
              <a:rPr dirty="0"/>
              <a:t/>
            </a:r>
            <a:br>
              <a:rPr dirty="0"/>
            </a:br>
            <a:endParaRPr lang="en-US" dirty="0">
              <a:solidFill>
                <a:schemeClr val="tx1"/>
              </a:solidFill>
            </a:endParaRPr>
          </a:p>
        </p:txBody>
      </p:sp>
      <p:sp>
        <p:nvSpPr>
          <p:cNvPr id="80" name="Round Same Side Corner Rectangle 79"/>
          <p:cNvSpPr/>
          <p:nvPr/>
        </p:nvSpPr>
        <p:spPr>
          <a:xfrm rot="10800000">
            <a:off x="228600" y="1447800"/>
            <a:ext cx="4324482" cy="2885661"/>
          </a:xfrm>
          <a:prstGeom prst="round2SameRect">
            <a:avLst>
              <a:gd name="adj1" fmla="val 11842"/>
              <a:gd name="adj2" fmla="val 0"/>
            </a:avLst>
          </a:prstGeom>
          <a:ln>
            <a:headEnd/>
            <a:tailEnd/>
          </a:ln>
        </p:spPr>
        <p:style>
          <a:lnRef idx="1">
            <a:schemeClr val="accent2"/>
          </a:lnRef>
          <a:fillRef idx="3">
            <a:schemeClr val="accent2"/>
          </a:fillRef>
          <a:effectRef idx="2">
            <a:schemeClr val="accent2"/>
          </a:effectRef>
          <a:fontRef idx="minor">
            <a:schemeClr val="lt1"/>
          </a:fontRef>
        </p:style>
        <p:txBody>
          <a:bodyPr vert="horz" wrap="square" lIns="76197" tIns="38098" rIns="76197" bIns="38098" numCol="1" anchor="t" anchorCtr="0" compatLnSpc="1">
            <a:prstTxWarp prst="textNoShape">
              <a:avLst/>
            </a:prstTxWarp>
          </a:bodyPr>
          <a:lstStyle/>
          <a:p>
            <a:pPr defTabSz="914363" fontAlgn="base">
              <a:lnSpc>
                <a:spcPct val="90000"/>
              </a:lnSpc>
              <a:spcBef>
                <a:spcPct val="0"/>
              </a:spcBef>
              <a:spcAft>
                <a:spcPct val="0"/>
              </a:spcAft>
              <a:defRPr/>
            </a:pPr>
            <a:endParaRPr lang="en-US" dirty="0">
              <a:solidFill>
                <a:srgbClr val="FFFFFF"/>
              </a:solidFill>
              <a:latin typeface="Calibri" pitchFamily="34" charset="0"/>
            </a:endParaRPr>
          </a:p>
        </p:txBody>
      </p:sp>
      <p:sp>
        <p:nvSpPr>
          <p:cNvPr id="82" name="Rounded Rectangle 81"/>
          <p:cNvSpPr/>
          <p:nvPr/>
        </p:nvSpPr>
        <p:spPr>
          <a:xfrm rot="5400000">
            <a:off x="2212770" y="-672634"/>
            <a:ext cx="451260" cy="4267200"/>
          </a:xfrm>
          <a:prstGeom prst="roundRect">
            <a:avLst>
              <a:gd name="adj" fmla="val 30623"/>
            </a:avLst>
          </a:prstGeom>
          <a:ln>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lnSpc>
                <a:spcPct val="90000"/>
              </a:lnSpc>
              <a:spcBef>
                <a:spcPct val="0"/>
              </a:spcBef>
              <a:spcAft>
                <a:spcPct val="0"/>
              </a:spcAft>
              <a:defRPr/>
            </a:pPr>
            <a:endParaRPr lang="en-US" sz="2000" dirty="0">
              <a:solidFill>
                <a:srgbClr val="FFFFFF"/>
              </a:solidFill>
              <a:effectLst>
                <a:outerShdw blurRad="38100" dist="38100" dir="2700000" algn="tl">
                  <a:srgbClr val="000000">
                    <a:alpha val="43137"/>
                  </a:srgbClr>
                </a:outerShdw>
              </a:effectLst>
              <a:latin typeface="Calibri" pitchFamily="34" charset="0"/>
            </a:endParaRPr>
          </a:p>
        </p:txBody>
      </p:sp>
      <p:pic>
        <p:nvPicPr>
          <p:cNvPr id="131" name="Picture 3" descr="C:\Users\aheaton\Desktop\New Folder (4)\double headed arrow 5b.png"/>
          <p:cNvPicPr>
            <a:picLocks noChangeAspect="1" noChangeArrowheads="1"/>
          </p:cNvPicPr>
          <p:nvPr/>
        </p:nvPicPr>
        <p:blipFill>
          <a:blip r:embed="rId3" cstate="print"/>
          <a:srcRect/>
          <a:stretch>
            <a:fillRect/>
          </a:stretch>
        </p:blipFill>
        <p:spPr bwMode="auto">
          <a:xfrm rot="819042">
            <a:off x="853375" y="2722182"/>
            <a:ext cx="3103520" cy="500062"/>
          </a:xfrm>
          <a:prstGeom prst="rect">
            <a:avLst/>
          </a:prstGeom>
          <a:noFill/>
        </p:spPr>
      </p:pic>
      <p:pic>
        <p:nvPicPr>
          <p:cNvPr id="132" name="Picture 19" descr="blue 3d disc with glow"/>
          <p:cNvPicPr>
            <a:picLocks noChangeAspect="1" noChangeArrowheads="1"/>
          </p:cNvPicPr>
          <p:nvPr/>
        </p:nvPicPr>
        <p:blipFill>
          <a:blip r:embed="rId4" cstate="screen"/>
          <a:srcRect/>
          <a:stretch>
            <a:fillRect/>
          </a:stretch>
        </p:blipFill>
        <p:spPr bwMode="auto">
          <a:xfrm>
            <a:off x="525210" y="2574704"/>
            <a:ext cx="798764" cy="515274"/>
          </a:xfrm>
          <a:prstGeom prst="rect">
            <a:avLst/>
          </a:prstGeom>
          <a:noFill/>
          <a:ln w="9525" algn="ctr">
            <a:noFill/>
            <a:miter lim="800000"/>
            <a:headEnd/>
            <a:tailEnd/>
          </a:ln>
        </p:spPr>
      </p:pic>
      <p:pic>
        <p:nvPicPr>
          <p:cNvPr id="133" name="Picture 132" descr="building store retail store small business white.png"/>
          <p:cNvPicPr>
            <a:picLocks noChangeAspect="1"/>
          </p:cNvPicPr>
          <p:nvPr/>
        </p:nvPicPr>
        <p:blipFill>
          <a:blip r:embed="rId5" cstate="screen"/>
          <a:stretch>
            <a:fillRect/>
          </a:stretch>
        </p:blipFill>
        <p:spPr>
          <a:xfrm>
            <a:off x="3352800" y="2591626"/>
            <a:ext cx="990600" cy="899320"/>
          </a:xfrm>
          <a:prstGeom prst="rect">
            <a:avLst/>
          </a:prstGeom>
        </p:spPr>
      </p:pic>
      <p:pic>
        <p:nvPicPr>
          <p:cNvPr id="137" name="Picture 8"/>
          <p:cNvPicPr>
            <a:picLocks noChangeAspect="1" noChangeArrowheads="1"/>
          </p:cNvPicPr>
          <p:nvPr/>
        </p:nvPicPr>
        <p:blipFill>
          <a:blip r:embed="rId6" cstate="print"/>
          <a:srcRect/>
          <a:stretch>
            <a:fillRect/>
          </a:stretch>
        </p:blipFill>
        <p:spPr bwMode="auto">
          <a:xfrm>
            <a:off x="1524000" y="2581275"/>
            <a:ext cx="133350" cy="152400"/>
          </a:xfrm>
          <a:prstGeom prst="rect">
            <a:avLst/>
          </a:prstGeom>
          <a:noFill/>
          <a:ln w="9525">
            <a:noFill/>
            <a:miter lim="800000"/>
            <a:headEnd/>
            <a:tailEnd/>
          </a:ln>
          <a:effectLst/>
        </p:spPr>
      </p:pic>
      <p:pic>
        <p:nvPicPr>
          <p:cNvPr id="139" name="Picture 12" descr="E:\Artwork_Imagery\Icons - Illustrations\_XML ICONS\Database blue.png"/>
          <p:cNvPicPr>
            <a:picLocks noChangeAspect="1" noChangeArrowheads="1"/>
          </p:cNvPicPr>
          <p:nvPr/>
        </p:nvPicPr>
        <p:blipFill>
          <a:blip r:embed="rId7" cstate="print"/>
          <a:srcRect/>
          <a:stretch>
            <a:fillRect/>
          </a:stretch>
        </p:blipFill>
        <p:spPr bwMode="auto">
          <a:xfrm>
            <a:off x="1828800" y="2638425"/>
            <a:ext cx="146050" cy="175969"/>
          </a:xfrm>
          <a:prstGeom prst="rect">
            <a:avLst/>
          </a:prstGeom>
          <a:noFill/>
        </p:spPr>
      </p:pic>
      <p:pic>
        <p:nvPicPr>
          <p:cNvPr id="141" name="Picture 9"/>
          <p:cNvPicPr>
            <a:picLocks noChangeAspect="1" noChangeArrowheads="1"/>
          </p:cNvPicPr>
          <p:nvPr/>
        </p:nvPicPr>
        <p:blipFill>
          <a:blip r:embed="rId8" cstate="print"/>
          <a:srcRect/>
          <a:stretch>
            <a:fillRect/>
          </a:stretch>
        </p:blipFill>
        <p:spPr bwMode="auto">
          <a:xfrm>
            <a:off x="3352800" y="3095625"/>
            <a:ext cx="123825" cy="104775"/>
          </a:xfrm>
          <a:prstGeom prst="rect">
            <a:avLst/>
          </a:prstGeom>
          <a:noFill/>
          <a:ln w="9525">
            <a:noFill/>
            <a:miter lim="800000"/>
            <a:headEnd/>
            <a:tailEnd/>
          </a:ln>
          <a:effectLst/>
        </p:spPr>
      </p:pic>
      <p:pic>
        <p:nvPicPr>
          <p:cNvPr id="146" name="Picture 13" descr="E:\Artwork_Imagery\Icons - Illustrations\documents folders Pages\data page.png"/>
          <p:cNvPicPr>
            <a:picLocks noChangeAspect="1" noChangeArrowheads="1"/>
          </p:cNvPicPr>
          <p:nvPr/>
        </p:nvPicPr>
        <p:blipFill>
          <a:blip r:embed="rId9" cstate="print"/>
          <a:srcRect/>
          <a:stretch>
            <a:fillRect/>
          </a:stretch>
        </p:blipFill>
        <p:spPr bwMode="auto">
          <a:xfrm>
            <a:off x="2524125" y="2847975"/>
            <a:ext cx="114196" cy="137160"/>
          </a:xfrm>
          <a:prstGeom prst="rect">
            <a:avLst/>
          </a:prstGeom>
          <a:noFill/>
        </p:spPr>
      </p:pic>
      <p:pic>
        <p:nvPicPr>
          <p:cNvPr id="148" name="Picture 13" descr="E:\Artwork_Imagery\Icons - Illustrations\documents folders Pages\data page.png"/>
          <p:cNvPicPr>
            <a:picLocks noChangeAspect="1" noChangeArrowheads="1"/>
          </p:cNvPicPr>
          <p:nvPr/>
        </p:nvPicPr>
        <p:blipFill>
          <a:blip r:embed="rId9" cstate="print"/>
          <a:srcRect/>
          <a:stretch>
            <a:fillRect/>
          </a:stretch>
        </p:blipFill>
        <p:spPr bwMode="auto">
          <a:xfrm>
            <a:off x="3086204" y="2971165"/>
            <a:ext cx="114196" cy="137160"/>
          </a:xfrm>
          <a:prstGeom prst="rect">
            <a:avLst/>
          </a:prstGeom>
          <a:noFill/>
        </p:spPr>
      </p:pic>
      <p:pic>
        <p:nvPicPr>
          <p:cNvPr id="149" name="Picture 7"/>
          <p:cNvPicPr>
            <a:picLocks noChangeAspect="1" noChangeArrowheads="1"/>
          </p:cNvPicPr>
          <p:nvPr/>
        </p:nvPicPr>
        <p:blipFill>
          <a:blip r:embed="rId10" cstate="print"/>
          <a:srcRect/>
          <a:stretch>
            <a:fillRect/>
          </a:stretch>
        </p:blipFill>
        <p:spPr bwMode="auto">
          <a:xfrm>
            <a:off x="3200400" y="3019425"/>
            <a:ext cx="152400" cy="152400"/>
          </a:xfrm>
          <a:prstGeom prst="rect">
            <a:avLst/>
          </a:prstGeom>
          <a:noFill/>
          <a:ln w="9525">
            <a:noFill/>
            <a:miter lim="800000"/>
            <a:headEnd/>
            <a:tailEnd/>
          </a:ln>
          <a:effectLst/>
        </p:spPr>
      </p:pic>
      <p:pic>
        <p:nvPicPr>
          <p:cNvPr id="150" name="Picture 7"/>
          <p:cNvPicPr>
            <a:picLocks noChangeAspect="1" noChangeArrowheads="1"/>
          </p:cNvPicPr>
          <p:nvPr/>
        </p:nvPicPr>
        <p:blipFill>
          <a:blip r:embed="rId10" cstate="print"/>
          <a:srcRect/>
          <a:stretch>
            <a:fillRect/>
          </a:stretch>
        </p:blipFill>
        <p:spPr bwMode="auto">
          <a:xfrm>
            <a:off x="2667000" y="2895600"/>
            <a:ext cx="152400" cy="152400"/>
          </a:xfrm>
          <a:prstGeom prst="rect">
            <a:avLst/>
          </a:prstGeom>
          <a:noFill/>
          <a:ln w="9525">
            <a:noFill/>
            <a:miter lim="800000"/>
            <a:headEnd/>
            <a:tailEnd/>
          </a:ln>
          <a:effectLst/>
        </p:spPr>
      </p:pic>
      <p:pic>
        <p:nvPicPr>
          <p:cNvPr id="151" name="Picture 10"/>
          <p:cNvPicPr>
            <a:picLocks noChangeAspect="1" noChangeArrowheads="1"/>
          </p:cNvPicPr>
          <p:nvPr/>
        </p:nvPicPr>
        <p:blipFill>
          <a:blip r:embed="rId11" cstate="print"/>
          <a:srcRect/>
          <a:stretch>
            <a:fillRect/>
          </a:stretch>
        </p:blipFill>
        <p:spPr bwMode="auto">
          <a:xfrm>
            <a:off x="1981200" y="2714625"/>
            <a:ext cx="152400" cy="152400"/>
          </a:xfrm>
          <a:prstGeom prst="rect">
            <a:avLst/>
          </a:prstGeom>
          <a:noFill/>
          <a:ln w="9525">
            <a:noFill/>
            <a:miter lim="800000"/>
            <a:headEnd/>
            <a:tailEnd/>
          </a:ln>
          <a:effectLst/>
        </p:spPr>
      </p:pic>
      <p:pic>
        <p:nvPicPr>
          <p:cNvPr id="153" name="Picture 9"/>
          <p:cNvPicPr>
            <a:picLocks noChangeAspect="1" noChangeArrowheads="1"/>
          </p:cNvPicPr>
          <p:nvPr/>
        </p:nvPicPr>
        <p:blipFill>
          <a:blip r:embed="rId8" cstate="print"/>
          <a:srcRect/>
          <a:stretch>
            <a:fillRect/>
          </a:stretch>
        </p:blipFill>
        <p:spPr bwMode="auto">
          <a:xfrm>
            <a:off x="2886075" y="2943225"/>
            <a:ext cx="123825" cy="104775"/>
          </a:xfrm>
          <a:prstGeom prst="rect">
            <a:avLst/>
          </a:prstGeom>
          <a:noFill/>
          <a:ln w="9525">
            <a:noFill/>
            <a:miter lim="800000"/>
            <a:headEnd/>
            <a:tailEnd/>
          </a:ln>
          <a:effectLst/>
        </p:spPr>
      </p:pic>
      <p:pic>
        <p:nvPicPr>
          <p:cNvPr id="154" name="Picture 7"/>
          <p:cNvPicPr>
            <a:picLocks noChangeAspect="1" noChangeArrowheads="1"/>
          </p:cNvPicPr>
          <p:nvPr/>
        </p:nvPicPr>
        <p:blipFill>
          <a:blip r:embed="rId10" cstate="print"/>
          <a:srcRect/>
          <a:stretch>
            <a:fillRect/>
          </a:stretch>
        </p:blipFill>
        <p:spPr bwMode="auto">
          <a:xfrm>
            <a:off x="1676400" y="2638425"/>
            <a:ext cx="152400" cy="152400"/>
          </a:xfrm>
          <a:prstGeom prst="rect">
            <a:avLst/>
          </a:prstGeom>
          <a:noFill/>
          <a:ln w="9525">
            <a:noFill/>
            <a:miter lim="800000"/>
            <a:headEnd/>
            <a:tailEnd/>
          </a:ln>
          <a:effectLst/>
        </p:spPr>
      </p:pic>
      <p:pic>
        <p:nvPicPr>
          <p:cNvPr id="155" name="Picture 12" descr="E:\Artwork_Imagery\Icons - Illustrations\_XML ICONS\Database blue.png"/>
          <p:cNvPicPr>
            <a:picLocks noChangeAspect="1" noChangeArrowheads="1"/>
          </p:cNvPicPr>
          <p:nvPr/>
        </p:nvPicPr>
        <p:blipFill>
          <a:blip r:embed="rId7" cstate="print"/>
          <a:srcRect/>
          <a:stretch>
            <a:fillRect/>
          </a:stretch>
        </p:blipFill>
        <p:spPr bwMode="auto">
          <a:xfrm>
            <a:off x="2181225" y="2743200"/>
            <a:ext cx="146050" cy="175969"/>
          </a:xfrm>
          <a:prstGeom prst="rect">
            <a:avLst/>
          </a:prstGeom>
          <a:noFill/>
        </p:spPr>
      </p:pic>
      <p:pic>
        <p:nvPicPr>
          <p:cNvPr id="156" name="Picture 11"/>
          <p:cNvPicPr>
            <a:picLocks noChangeAspect="1" noChangeArrowheads="1"/>
          </p:cNvPicPr>
          <p:nvPr/>
        </p:nvPicPr>
        <p:blipFill>
          <a:blip r:embed="rId12" cstate="print"/>
          <a:srcRect/>
          <a:stretch>
            <a:fillRect/>
          </a:stretch>
        </p:blipFill>
        <p:spPr bwMode="auto">
          <a:xfrm>
            <a:off x="2362200" y="2790825"/>
            <a:ext cx="152400" cy="152400"/>
          </a:xfrm>
          <a:prstGeom prst="rect">
            <a:avLst/>
          </a:prstGeom>
          <a:noFill/>
          <a:ln w="9525">
            <a:noFill/>
            <a:miter lim="800000"/>
            <a:headEnd/>
            <a:tailEnd/>
          </a:ln>
          <a:effectLst/>
        </p:spPr>
      </p:pic>
      <p:pic>
        <p:nvPicPr>
          <p:cNvPr id="157" name="Picture 10"/>
          <p:cNvPicPr>
            <a:picLocks noChangeAspect="1" noChangeArrowheads="1"/>
          </p:cNvPicPr>
          <p:nvPr/>
        </p:nvPicPr>
        <p:blipFill>
          <a:blip r:embed="rId11" cstate="print"/>
          <a:srcRect/>
          <a:stretch>
            <a:fillRect/>
          </a:stretch>
        </p:blipFill>
        <p:spPr bwMode="auto">
          <a:xfrm>
            <a:off x="1295400" y="2533650"/>
            <a:ext cx="152400" cy="152400"/>
          </a:xfrm>
          <a:prstGeom prst="rect">
            <a:avLst/>
          </a:prstGeom>
          <a:noFill/>
          <a:ln w="9525">
            <a:noFill/>
            <a:miter lim="800000"/>
            <a:headEnd/>
            <a:tailEnd/>
          </a:ln>
          <a:effectLst/>
        </p:spPr>
      </p:pic>
      <p:pic>
        <p:nvPicPr>
          <p:cNvPr id="158" name="Picture 9"/>
          <p:cNvPicPr>
            <a:picLocks noChangeAspect="1" noChangeArrowheads="1"/>
          </p:cNvPicPr>
          <p:nvPr/>
        </p:nvPicPr>
        <p:blipFill>
          <a:blip r:embed="rId8" cstate="print"/>
          <a:srcRect/>
          <a:stretch>
            <a:fillRect/>
          </a:stretch>
        </p:blipFill>
        <p:spPr bwMode="auto">
          <a:xfrm>
            <a:off x="1425575" y="2600325"/>
            <a:ext cx="123825" cy="104775"/>
          </a:xfrm>
          <a:prstGeom prst="rect">
            <a:avLst/>
          </a:prstGeom>
          <a:noFill/>
          <a:ln w="9525">
            <a:noFill/>
            <a:miter lim="800000"/>
            <a:headEnd/>
            <a:tailEnd/>
          </a:ln>
          <a:effectLst/>
        </p:spPr>
      </p:pic>
      <p:pic>
        <p:nvPicPr>
          <p:cNvPr id="159" name="Picture 158" descr="highrise, office building skyscraper enterprise sand.png"/>
          <p:cNvPicPr>
            <a:picLocks noChangeAspect="1"/>
          </p:cNvPicPr>
          <p:nvPr/>
        </p:nvPicPr>
        <p:blipFill>
          <a:blip r:embed="rId13" cstate="print"/>
          <a:stretch>
            <a:fillRect/>
          </a:stretch>
        </p:blipFill>
        <p:spPr>
          <a:xfrm>
            <a:off x="533400" y="1677226"/>
            <a:ext cx="838200" cy="1257300"/>
          </a:xfrm>
          <a:prstGeom prst="rect">
            <a:avLst/>
          </a:prstGeom>
        </p:spPr>
      </p:pic>
      <p:pic>
        <p:nvPicPr>
          <p:cNvPr id="161" name="Picture 20" descr="Host Integration Server (HIS) sm"/>
          <p:cNvPicPr>
            <a:picLocks noChangeAspect="1" noChangeArrowheads="1"/>
          </p:cNvPicPr>
          <p:nvPr/>
        </p:nvPicPr>
        <p:blipFill>
          <a:blip r:embed="rId14" cstate="screen"/>
          <a:srcRect/>
          <a:stretch>
            <a:fillRect/>
          </a:stretch>
        </p:blipFill>
        <p:spPr bwMode="auto">
          <a:xfrm>
            <a:off x="606277" y="2296350"/>
            <a:ext cx="380972" cy="574375"/>
          </a:xfrm>
          <a:prstGeom prst="rect">
            <a:avLst/>
          </a:prstGeom>
          <a:noFill/>
          <a:ln w="9525">
            <a:noFill/>
            <a:miter lim="800000"/>
            <a:headEnd/>
            <a:tailEnd/>
          </a:ln>
        </p:spPr>
      </p:pic>
      <p:pic>
        <p:nvPicPr>
          <p:cNvPr id="163" name="Picture 20" descr="Host Integration Server (HIS) sm"/>
          <p:cNvPicPr>
            <a:picLocks noChangeAspect="1" noChangeArrowheads="1"/>
          </p:cNvPicPr>
          <p:nvPr/>
        </p:nvPicPr>
        <p:blipFill>
          <a:blip r:embed="rId14" cstate="screen"/>
          <a:srcRect/>
          <a:stretch>
            <a:fillRect/>
          </a:stretch>
        </p:blipFill>
        <p:spPr bwMode="auto">
          <a:xfrm>
            <a:off x="886542" y="2330411"/>
            <a:ext cx="380972" cy="574375"/>
          </a:xfrm>
          <a:prstGeom prst="rect">
            <a:avLst/>
          </a:prstGeom>
          <a:noFill/>
          <a:ln w="9525">
            <a:noFill/>
            <a:miter lim="800000"/>
            <a:headEnd/>
            <a:tailEnd/>
          </a:ln>
        </p:spPr>
      </p:pic>
      <p:sp>
        <p:nvSpPr>
          <p:cNvPr id="83" name="TextBox 11277"/>
          <p:cNvSpPr txBox="1">
            <a:spLocks noChangeArrowheads="1"/>
          </p:cNvSpPr>
          <p:nvPr/>
        </p:nvSpPr>
        <p:spPr bwMode="auto">
          <a:xfrm>
            <a:off x="648310" y="1323407"/>
            <a:ext cx="3923690" cy="276999"/>
          </a:xfrm>
          <a:prstGeom prst="rect">
            <a:avLst/>
          </a:prstGeom>
          <a:noFill/>
          <a:ln w="9525">
            <a:noFill/>
            <a:miter lim="800000"/>
            <a:headEnd/>
            <a:tailEnd/>
          </a:ln>
        </p:spPr>
        <p:txBody>
          <a:bodyPr wrap="square" lIns="0" tIns="0" rIns="0" bIns="0" anchor="ctr">
            <a:spAutoFit/>
          </a:bodyPr>
          <a:lstStyle/>
          <a:p>
            <a:pPr eaLnBrk="0" hangingPunct="0">
              <a:lnSpc>
                <a:spcPct val="90000"/>
              </a:lnSpc>
            </a:pPr>
            <a:r>
              <a:rPr lang="en-US" sz="2000" dirty="0" err="1" smtClean="0">
                <a:gradFill flip="none" rotWithShape="1">
                  <a:gsLst>
                    <a:gs pos="0">
                      <a:prstClr val="white">
                        <a:shade val="30000"/>
                        <a:satMod val="115000"/>
                      </a:prstClr>
                    </a:gs>
                    <a:gs pos="50000">
                      <a:prstClr val="white">
                        <a:shade val="67500"/>
                        <a:satMod val="115000"/>
                      </a:prstClr>
                    </a:gs>
                    <a:gs pos="100000">
                      <a:prstClr val="white">
                        <a:shade val="100000"/>
                        <a:satMod val="115000"/>
                      </a:prstClr>
                    </a:gs>
                  </a:gsLst>
                  <a:lin ang="16200000" scaled="1"/>
                  <a:tileRect/>
                </a:gradFill>
                <a:effectLst>
                  <a:outerShdw blurRad="279400" algn="ctr" rotWithShape="0">
                    <a:prstClr val="black">
                      <a:alpha val="75000"/>
                    </a:prstClr>
                  </a:outerShdw>
                  <a:reflection blurRad="6350" stA="55000" endA="300" endPos="45500" dir="5400000" sy="-100000" algn="bl" rotWithShape="0"/>
                </a:effectLst>
                <a:latin typeface="Segoe Semibold" pitchFamily="34" charset="0"/>
              </a:rPr>
              <a:t>Zugriff</a:t>
            </a:r>
            <a:r>
              <a:rPr lang="en-US" sz="2000" dirty="0" smtClean="0">
                <a:gradFill flip="none" rotWithShape="1">
                  <a:gsLst>
                    <a:gs pos="0">
                      <a:prstClr val="white">
                        <a:shade val="30000"/>
                        <a:satMod val="115000"/>
                      </a:prstClr>
                    </a:gs>
                    <a:gs pos="50000">
                      <a:prstClr val="white">
                        <a:shade val="67500"/>
                        <a:satMod val="115000"/>
                      </a:prstClr>
                    </a:gs>
                    <a:gs pos="100000">
                      <a:prstClr val="white">
                        <a:shade val="100000"/>
                        <a:satMod val="115000"/>
                      </a:prstClr>
                    </a:gs>
                  </a:gsLst>
                  <a:lin ang="16200000" scaled="1"/>
                  <a:tileRect/>
                </a:gradFill>
                <a:effectLst>
                  <a:outerShdw blurRad="279400" algn="ctr" rotWithShape="0">
                    <a:prstClr val="black">
                      <a:alpha val="75000"/>
                    </a:prstClr>
                  </a:outerShdw>
                  <a:reflection blurRad="6350" stA="55000" endA="300" endPos="45500" dir="5400000" sy="-100000" algn="bl" rotWithShape="0"/>
                </a:effectLst>
                <a:latin typeface="Segoe Semibold" pitchFamily="34" charset="0"/>
              </a:rPr>
              <a:t> </a:t>
            </a:r>
            <a:r>
              <a:rPr lang="en-US" sz="2000" dirty="0" err="1" smtClean="0">
                <a:gradFill flip="none" rotWithShape="1">
                  <a:gsLst>
                    <a:gs pos="0">
                      <a:prstClr val="white">
                        <a:shade val="30000"/>
                        <a:satMod val="115000"/>
                      </a:prstClr>
                    </a:gs>
                    <a:gs pos="50000">
                      <a:prstClr val="white">
                        <a:shade val="67500"/>
                        <a:satMod val="115000"/>
                      </a:prstClr>
                    </a:gs>
                    <a:gs pos="100000">
                      <a:prstClr val="white">
                        <a:shade val="100000"/>
                        <a:satMod val="115000"/>
                      </a:prstClr>
                    </a:gs>
                  </a:gsLst>
                  <a:lin ang="16200000" scaled="1"/>
                  <a:tileRect/>
                </a:gradFill>
                <a:effectLst>
                  <a:outerShdw blurRad="279400" algn="ctr" rotWithShape="0">
                    <a:prstClr val="black">
                      <a:alpha val="75000"/>
                    </a:prstClr>
                  </a:outerShdw>
                  <a:reflection blurRad="6350" stA="55000" endA="300" endPos="45500" dir="5400000" sy="-100000" algn="bl" rotWithShape="0"/>
                </a:effectLst>
                <a:latin typeface="Segoe Semibold" pitchFamily="34" charset="0"/>
              </a:rPr>
              <a:t>heute</a:t>
            </a:r>
            <a:endParaRPr lang="en-US" sz="2000" dirty="0">
              <a:gradFill flip="none" rotWithShape="1">
                <a:gsLst>
                  <a:gs pos="0">
                    <a:prstClr val="white">
                      <a:shade val="30000"/>
                      <a:satMod val="115000"/>
                    </a:prstClr>
                  </a:gs>
                  <a:gs pos="50000">
                    <a:prstClr val="white">
                      <a:shade val="67500"/>
                      <a:satMod val="115000"/>
                    </a:prstClr>
                  </a:gs>
                  <a:gs pos="100000">
                    <a:prstClr val="white">
                      <a:shade val="100000"/>
                      <a:satMod val="115000"/>
                    </a:prstClr>
                  </a:gs>
                </a:gsLst>
                <a:lin ang="16200000" scaled="1"/>
                <a:tileRect/>
              </a:gradFill>
              <a:effectLst>
                <a:outerShdw blurRad="279400" algn="ctr" rotWithShape="0">
                  <a:prstClr val="black">
                    <a:alpha val="75000"/>
                  </a:prstClr>
                </a:outerShdw>
                <a:reflection blurRad="6350" stA="55000" endA="300" endPos="45500" dir="5400000" sy="-100000" algn="bl" rotWithShape="0"/>
              </a:effectLst>
              <a:latin typeface="Segoe Semibold" pitchFamily="34" charset="0"/>
            </a:endParaRPr>
          </a:p>
        </p:txBody>
      </p:sp>
      <p:pic>
        <p:nvPicPr>
          <p:cNvPr id="1027" name="Picture 3" descr="C:\Users\aheaton\Desktop\Artwork_Imagery\Icons - Illustrations\_WINDOWS SERVER ICONS\Misc\Hourglass waiting time.png"/>
          <p:cNvPicPr>
            <a:picLocks noChangeAspect="1" noChangeArrowheads="1"/>
          </p:cNvPicPr>
          <p:nvPr/>
        </p:nvPicPr>
        <p:blipFill>
          <a:blip r:embed="rId15" cstate="print"/>
          <a:srcRect/>
          <a:stretch>
            <a:fillRect/>
          </a:stretch>
        </p:blipFill>
        <p:spPr bwMode="auto">
          <a:xfrm>
            <a:off x="2057400" y="2286000"/>
            <a:ext cx="609600" cy="1054446"/>
          </a:xfrm>
          <a:prstGeom prst="rect">
            <a:avLst/>
          </a:prstGeom>
          <a:noFill/>
        </p:spPr>
      </p:pic>
      <p:grpSp>
        <p:nvGrpSpPr>
          <p:cNvPr id="2" name="Group 78"/>
          <p:cNvGrpSpPr/>
          <p:nvPr/>
        </p:nvGrpSpPr>
        <p:grpSpPr>
          <a:xfrm>
            <a:off x="5105400" y="2209800"/>
            <a:ext cx="3810000" cy="2057400"/>
            <a:chOff x="609600" y="1371600"/>
            <a:chExt cx="3810000" cy="2057400"/>
          </a:xfrm>
        </p:grpSpPr>
        <p:pic>
          <p:nvPicPr>
            <p:cNvPr id="81" name="Picture 12" descr="E:\Artwork_Imagery\Shapes\fans - gradients\blue swoop 4.png"/>
            <p:cNvPicPr>
              <a:picLocks noChangeAspect="1" noChangeArrowheads="1"/>
            </p:cNvPicPr>
            <p:nvPr/>
          </p:nvPicPr>
          <p:blipFill>
            <a:blip r:embed="rId16" cstate="print">
              <a:lum bright="70000" contrast="-70000"/>
            </a:blip>
            <a:srcRect l="62531" t="20833" b="14583"/>
            <a:stretch>
              <a:fillRect/>
            </a:stretch>
          </p:blipFill>
          <p:spPr bwMode="auto">
            <a:xfrm>
              <a:off x="2362200" y="1447800"/>
              <a:ext cx="2031283" cy="1981200"/>
            </a:xfrm>
            <a:prstGeom prst="rect">
              <a:avLst/>
            </a:prstGeom>
            <a:noFill/>
          </p:spPr>
        </p:pic>
        <p:grpSp>
          <p:nvGrpSpPr>
            <p:cNvPr id="3" name="Group 40"/>
            <p:cNvGrpSpPr/>
            <p:nvPr/>
          </p:nvGrpSpPr>
          <p:grpSpPr>
            <a:xfrm>
              <a:off x="609600" y="1371600"/>
              <a:ext cx="3810000" cy="1828800"/>
              <a:chOff x="5021010" y="2058226"/>
              <a:chExt cx="3810000" cy="1828800"/>
            </a:xfrm>
          </p:grpSpPr>
          <p:pic>
            <p:nvPicPr>
              <p:cNvPr id="88" name="Picture 3" descr="C:\Users\aheaton\Desktop\New Folder (4)\double headed arrow 5b.png"/>
              <p:cNvPicPr>
                <a:picLocks noChangeAspect="1" noChangeArrowheads="1"/>
              </p:cNvPicPr>
              <p:nvPr/>
            </p:nvPicPr>
            <p:blipFill>
              <a:blip r:embed="rId3" cstate="print"/>
              <a:srcRect/>
              <a:stretch>
                <a:fillRect/>
              </a:stretch>
            </p:blipFill>
            <p:spPr bwMode="auto">
              <a:xfrm rot="819042">
                <a:off x="5349175" y="3103182"/>
                <a:ext cx="3103520" cy="500062"/>
              </a:xfrm>
              <a:prstGeom prst="rect">
                <a:avLst/>
              </a:prstGeom>
              <a:noFill/>
            </p:spPr>
          </p:pic>
          <p:pic>
            <p:nvPicPr>
              <p:cNvPr id="89" name="Picture 88" descr="highrise, office building skyscraper enterprise sand.png"/>
              <p:cNvPicPr>
                <a:picLocks noChangeAspect="1"/>
              </p:cNvPicPr>
              <p:nvPr/>
            </p:nvPicPr>
            <p:blipFill>
              <a:blip r:embed="rId13" cstate="print"/>
              <a:stretch>
                <a:fillRect/>
              </a:stretch>
            </p:blipFill>
            <p:spPr>
              <a:xfrm>
                <a:off x="5029200" y="2058226"/>
                <a:ext cx="838200" cy="1257300"/>
              </a:xfrm>
              <a:prstGeom prst="rect">
                <a:avLst/>
              </a:prstGeom>
            </p:spPr>
          </p:pic>
          <p:pic>
            <p:nvPicPr>
              <p:cNvPr id="98" name="Picture 19" descr="blue 3d disc with glow"/>
              <p:cNvPicPr>
                <a:picLocks noChangeAspect="1" noChangeArrowheads="1"/>
              </p:cNvPicPr>
              <p:nvPr/>
            </p:nvPicPr>
            <p:blipFill>
              <a:blip r:embed="rId4" cstate="screen"/>
              <a:srcRect/>
              <a:stretch>
                <a:fillRect/>
              </a:stretch>
            </p:blipFill>
            <p:spPr bwMode="auto">
              <a:xfrm>
                <a:off x="5021010" y="2955704"/>
                <a:ext cx="798764" cy="515274"/>
              </a:xfrm>
              <a:prstGeom prst="rect">
                <a:avLst/>
              </a:prstGeom>
              <a:noFill/>
              <a:ln w="9525" algn="ctr">
                <a:noFill/>
                <a:miter lim="800000"/>
                <a:headEnd/>
                <a:tailEnd/>
              </a:ln>
            </p:spPr>
          </p:pic>
          <p:pic>
            <p:nvPicPr>
              <p:cNvPr id="100" name="Picture 20" descr="Host Integration Server (HIS) sm"/>
              <p:cNvPicPr>
                <a:picLocks noChangeAspect="1" noChangeArrowheads="1"/>
              </p:cNvPicPr>
              <p:nvPr/>
            </p:nvPicPr>
            <p:blipFill>
              <a:blip r:embed="rId14" cstate="screen"/>
              <a:srcRect/>
              <a:stretch>
                <a:fillRect/>
              </a:stretch>
            </p:blipFill>
            <p:spPr bwMode="auto">
              <a:xfrm>
                <a:off x="5102077" y="2677350"/>
                <a:ext cx="380972" cy="574375"/>
              </a:xfrm>
              <a:prstGeom prst="rect">
                <a:avLst/>
              </a:prstGeom>
              <a:noFill/>
              <a:ln w="9525">
                <a:noFill/>
                <a:miter lim="800000"/>
                <a:headEnd/>
                <a:tailEnd/>
              </a:ln>
            </p:spPr>
          </p:pic>
          <p:pic>
            <p:nvPicPr>
              <p:cNvPr id="101" name="Picture 20" descr="Host Integration Server (HIS) sm"/>
              <p:cNvPicPr>
                <a:picLocks noChangeAspect="1" noChangeArrowheads="1"/>
              </p:cNvPicPr>
              <p:nvPr/>
            </p:nvPicPr>
            <p:blipFill>
              <a:blip r:embed="rId14" cstate="screen"/>
              <a:srcRect/>
              <a:stretch>
                <a:fillRect/>
              </a:stretch>
            </p:blipFill>
            <p:spPr bwMode="auto">
              <a:xfrm>
                <a:off x="5382342" y="2711411"/>
                <a:ext cx="380972" cy="574375"/>
              </a:xfrm>
              <a:prstGeom prst="rect">
                <a:avLst/>
              </a:prstGeom>
              <a:noFill/>
              <a:ln w="9525">
                <a:noFill/>
                <a:miter lim="800000"/>
                <a:headEnd/>
                <a:tailEnd/>
              </a:ln>
            </p:spPr>
          </p:pic>
          <p:pic>
            <p:nvPicPr>
              <p:cNvPr id="102" name="Picture 101" descr="j0431566.png"/>
              <p:cNvPicPr>
                <a:picLocks noChangeAspect="1"/>
              </p:cNvPicPr>
              <p:nvPr/>
            </p:nvPicPr>
            <p:blipFill>
              <a:blip r:embed="rId17" cstate="screen"/>
              <a:stretch>
                <a:fillRect/>
              </a:stretch>
            </p:blipFill>
            <p:spPr>
              <a:xfrm flipH="1">
                <a:off x="7395476" y="2133600"/>
                <a:ext cx="338824" cy="335563"/>
              </a:xfrm>
              <a:prstGeom prst="rect">
                <a:avLst/>
              </a:prstGeom>
            </p:spPr>
          </p:pic>
          <p:pic>
            <p:nvPicPr>
              <p:cNvPr id="103" name="Picture 102" descr="j0431566.png"/>
              <p:cNvPicPr>
                <a:picLocks noChangeAspect="1"/>
              </p:cNvPicPr>
              <p:nvPr/>
            </p:nvPicPr>
            <p:blipFill>
              <a:blip r:embed="rId17" cstate="screen"/>
              <a:stretch>
                <a:fillRect/>
              </a:stretch>
            </p:blipFill>
            <p:spPr>
              <a:xfrm flipH="1">
                <a:off x="8424176" y="2133600"/>
                <a:ext cx="338824" cy="335563"/>
              </a:xfrm>
              <a:prstGeom prst="rect">
                <a:avLst/>
              </a:prstGeom>
            </p:spPr>
          </p:pic>
          <p:pic>
            <p:nvPicPr>
              <p:cNvPr id="104" name="Picture 103" descr="j0431566.png"/>
              <p:cNvPicPr>
                <a:picLocks noChangeAspect="1"/>
              </p:cNvPicPr>
              <p:nvPr/>
            </p:nvPicPr>
            <p:blipFill>
              <a:blip r:embed="rId17" cstate="screen"/>
              <a:stretch>
                <a:fillRect/>
              </a:stretch>
            </p:blipFill>
            <p:spPr>
              <a:xfrm flipH="1">
                <a:off x="8081276" y="2133600"/>
                <a:ext cx="338824" cy="335563"/>
              </a:xfrm>
              <a:prstGeom prst="rect">
                <a:avLst/>
              </a:prstGeom>
            </p:spPr>
          </p:pic>
          <p:pic>
            <p:nvPicPr>
              <p:cNvPr id="105" name="Picture 104" descr="j0431566.png"/>
              <p:cNvPicPr>
                <a:picLocks noChangeAspect="1"/>
              </p:cNvPicPr>
              <p:nvPr/>
            </p:nvPicPr>
            <p:blipFill>
              <a:blip r:embed="rId17" cstate="screen"/>
              <a:stretch>
                <a:fillRect/>
              </a:stretch>
            </p:blipFill>
            <p:spPr>
              <a:xfrm flipH="1">
                <a:off x="7738376" y="2133600"/>
                <a:ext cx="338824" cy="335563"/>
              </a:xfrm>
              <a:prstGeom prst="rect">
                <a:avLst/>
              </a:prstGeom>
            </p:spPr>
          </p:pic>
          <p:pic>
            <p:nvPicPr>
              <p:cNvPr id="108" name="Picture 107" descr="j0431566.png"/>
              <p:cNvPicPr>
                <a:picLocks noChangeAspect="1"/>
              </p:cNvPicPr>
              <p:nvPr/>
            </p:nvPicPr>
            <p:blipFill>
              <a:blip r:embed="rId17" cstate="screen"/>
              <a:stretch>
                <a:fillRect/>
              </a:stretch>
            </p:blipFill>
            <p:spPr>
              <a:xfrm flipH="1">
                <a:off x="7052576" y="2133600"/>
                <a:ext cx="338824" cy="335563"/>
              </a:xfrm>
              <a:prstGeom prst="rect">
                <a:avLst/>
              </a:prstGeom>
            </p:spPr>
          </p:pic>
          <p:pic>
            <p:nvPicPr>
              <p:cNvPr id="109" name="Picture 108" descr="building store retail store small business white.png"/>
              <p:cNvPicPr>
                <a:picLocks noChangeAspect="1"/>
              </p:cNvPicPr>
              <p:nvPr/>
            </p:nvPicPr>
            <p:blipFill>
              <a:blip r:embed="rId5" cstate="screen"/>
              <a:stretch>
                <a:fillRect/>
              </a:stretch>
            </p:blipFill>
            <p:spPr>
              <a:xfrm>
                <a:off x="7840410" y="2987706"/>
                <a:ext cx="990600" cy="899320"/>
              </a:xfrm>
              <a:prstGeom prst="rect">
                <a:avLst/>
              </a:prstGeom>
            </p:spPr>
          </p:pic>
          <p:pic>
            <p:nvPicPr>
              <p:cNvPr id="110" name="Picture 13" descr="E:\Artwork_Imagery\Icons - Illustrations\documents folders Pages\data page.png"/>
              <p:cNvPicPr>
                <a:picLocks noChangeAspect="1" noChangeArrowheads="1"/>
              </p:cNvPicPr>
              <p:nvPr/>
            </p:nvPicPr>
            <p:blipFill>
              <a:blip r:embed="rId9" cstate="print"/>
              <a:srcRect/>
              <a:stretch>
                <a:fillRect/>
              </a:stretch>
            </p:blipFill>
            <p:spPr bwMode="auto">
              <a:xfrm>
                <a:off x="6705600" y="3200400"/>
                <a:ext cx="114196" cy="137160"/>
              </a:xfrm>
              <a:prstGeom prst="rect">
                <a:avLst/>
              </a:prstGeom>
              <a:noFill/>
            </p:spPr>
          </p:pic>
          <p:pic>
            <p:nvPicPr>
              <p:cNvPr id="111" name="Picture 12" descr="E:\Artwork_Imagery\Icons - Illustrations\_XML ICONS\Database blue.png"/>
              <p:cNvPicPr>
                <a:picLocks noChangeAspect="1" noChangeArrowheads="1"/>
              </p:cNvPicPr>
              <p:nvPr/>
            </p:nvPicPr>
            <p:blipFill>
              <a:blip r:embed="rId7" cstate="print"/>
              <a:srcRect/>
              <a:stretch>
                <a:fillRect/>
              </a:stretch>
            </p:blipFill>
            <p:spPr bwMode="auto">
              <a:xfrm>
                <a:off x="7315200" y="3352800"/>
                <a:ext cx="146050" cy="175969"/>
              </a:xfrm>
              <a:prstGeom prst="rect">
                <a:avLst/>
              </a:prstGeom>
              <a:noFill/>
            </p:spPr>
          </p:pic>
          <p:pic>
            <p:nvPicPr>
              <p:cNvPr id="112" name="Picture 7"/>
              <p:cNvPicPr>
                <a:picLocks noChangeAspect="1" noChangeArrowheads="1"/>
              </p:cNvPicPr>
              <p:nvPr/>
            </p:nvPicPr>
            <p:blipFill>
              <a:blip r:embed="rId10" cstate="print"/>
              <a:srcRect/>
              <a:stretch>
                <a:fillRect/>
              </a:stretch>
            </p:blipFill>
            <p:spPr bwMode="auto">
              <a:xfrm>
                <a:off x="7010400" y="3276600"/>
                <a:ext cx="152400" cy="152400"/>
              </a:xfrm>
              <a:prstGeom prst="rect">
                <a:avLst/>
              </a:prstGeom>
              <a:noFill/>
              <a:ln w="9525">
                <a:noFill/>
                <a:miter lim="800000"/>
                <a:headEnd/>
                <a:tailEnd/>
              </a:ln>
              <a:effectLst/>
            </p:spPr>
          </p:pic>
          <p:pic>
            <p:nvPicPr>
              <p:cNvPr id="113" name="Picture 9"/>
              <p:cNvPicPr>
                <a:picLocks noChangeAspect="1" noChangeArrowheads="1"/>
              </p:cNvPicPr>
              <p:nvPr/>
            </p:nvPicPr>
            <p:blipFill>
              <a:blip r:embed="rId8" cstate="print"/>
              <a:srcRect/>
              <a:stretch>
                <a:fillRect/>
              </a:stretch>
            </p:blipFill>
            <p:spPr bwMode="auto">
              <a:xfrm>
                <a:off x="7696200" y="3505200"/>
                <a:ext cx="123825" cy="104775"/>
              </a:xfrm>
              <a:prstGeom prst="rect">
                <a:avLst/>
              </a:prstGeom>
              <a:noFill/>
              <a:ln w="9525">
                <a:noFill/>
                <a:miter lim="800000"/>
                <a:headEnd/>
                <a:tailEnd/>
              </a:ln>
              <a:effectLst/>
            </p:spPr>
          </p:pic>
          <p:pic>
            <p:nvPicPr>
              <p:cNvPr id="114" name="Picture 8"/>
              <p:cNvPicPr>
                <a:picLocks noChangeAspect="1" noChangeArrowheads="1"/>
              </p:cNvPicPr>
              <p:nvPr/>
            </p:nvPicPr>
            <p:blipFill>
              <a:blip r:embed="rId6" cstate="print"/>
              <a:srcRect/>
              <a:stretch>
                <a:fillRect/>
              </a:stretch>
            </p:blipFill>
            <p:spPr bwMode="auto">
              <a:xfrm>
                <a:off x="6324600" y="3124200"/>
                <a:ext cx="133350" cy="152400"/>
              </a:xfrm>
              <a:prstGeom prst="rect">
                <a:avLst/>
              </a:prstGeom>
              <a:noFill/>
              <a:ln w="9525">
                <a:noFill/>
                <a:miter lim="800000"/>
                <a:headEnd/>
                <a:tailEnd/>
              </a:ln>
              <a:effectLst/>
            </p:spPr>
          </p:pic>
          <p:pic>
            <p:nvPicPr>
              <p:cNvPr id="115" name="Picture 10"/>
              <p:cNvPicPr>
                <a:picLocks noChangeAspect="1" noChangeArrowheads="1"/>
              </p:cNvPicPr>
              <p:nvPr/>
            </p:nvPicPr>
            <p:blipFill>
              <a:blip r:embed="rId11" cstate="print"/>
              <a:srcRect/>
              <a:stretch>
                <a:fillRect/>
              </a:stretch>
            </p:blipFill>
            <p:spPr bwMode="auto">
              <a:xfrm>
                <a:off x="6019800" y="3048000"/>
                <a:ext cx="152400" cy="152400"/>
              </a:xfrm>
              <a:prstGeom prst="rect">
                <a:avLst/>
              </a:prstGeom>
              <a:noFill/>
              <a:ln w="9525">
                <a:noFill/>
                <a:miter lim="800000"/>
                <a:headEnd/>
                <a:tailEnd/>
              </a:ln>
              <a:effectLst/>
            </p:spPr>
          </p:pic>
          <p:pic>
            <p:nvPicPr>
              <p:cNvPr id="116" name="Picture 7"/>
              <p:cNvPicPr>
                <a:picLocks noChangeAspect="1" noChangeArrowheads="1"/>
              </p:cNvPicPr>
              <p:nvPr/>
            </p:nvPicPr>
            <p:blipFill>
              <a:blip r:embed="rId10" cstate="print"/>
              <a:srcRect/>
              <a:stretch>
                <a:fillRect/>
              </a:stretch>
            </p:blipFill>
            <p:spPr bwMode="auto">
              <a:xfrm>
                <a:off x="7740650" y="2843145"/>
                <a:ext cx="152400" cy="152400"/>
              </a:xfrm>
              <a:prstGeom prst="rect">
                <a:avLst/>
              </a:prstGeom>
              <a:noFill/>
              <a:ln w="9525">
                <a:noFill/>
                <a:miter lim="800000"/>
                <a:headEnd/>
                <a:tailEnd/>
              </a:ln>
              <a:effectLst/>
            </p:spPr>
          </p:pic>
          <p:pic>
            <p:nvPicPr>
              <p:cNvPr id="117" name="Picture 8"/>
              <p:cNvPicPr>
                <a:picLocks noChangeAspect="1" noChangeArrowheads="1"/>
              </p:cNvPicPr>
              <p:nvPr/>
            </p:nvPicPr>
            <p:blipFill>
              <a:blip r:embed="rId6" cstate="print"/>
              <a:srcRect/>
              <a:stretch>
                <a:fillRect/>
              </a:stretch>
            </p:blipFill>
            <p:spPr bwMode="auto">
              <a:xfrm>
                <a:off x="7759700" y="2654300"/>
                <a:ext cx="133350" cy="152400"/>
              </a:xfrm>
              <a:prstGeom prst="rect">
                <a:avLst/>
              </a:prstGeom>
              <a:noFill/>
              <a:ln w="9525">
                <a:noFill/>
                <a:miter lim="800000"/>
                <a:headEnd/>
                <a:tailEnd/>
              </a:ln>
              <a:effectLst/>
            </p:spPr>
          </p:pic>
          <p:pic>
            <p:nvPicPr>
              <p:cNvPr id="118" name="Picture 10"/>
              <p:cNvPicPr>
                <a:picLocks noChangeAspect="1" noChangeArrowheads="1"/>
              </p:cNvPicPr>
              <p:nvPr/>
            </p:nvPicPr>
            <p:blipFill>
              <a:blip r:embed="rId11" cstate="print"/>
              <a:srcRect/>
              <a:stretch>
                <a:fillRect/>
              </a:stretch>
            </p:blipFill>
            <p:spPr bwMode="auto">
              <a:xfrm>
                <a:off x="7969250" y="2843145"/>
                <a:ext cx="152400" cy="152400"/>
              </a:xfrm>
              <a:prstGeom prst="rect">
                <a:avLst/>
              </a:prstGeom>
              <a:noFill/>
              <a:ln w="9525">
                <a:noFill/>
                <a:miter lim="800000"/>
                <a:headEnd/>
                <a:tailEnd/>
              </a:ln>
              <a:effectLst/>
            </p:spPr>
          </p:pic>
          <p:pic>
            <p:nvPicPr>
              <p:cNvPr id="119" name="Picture 11"/>
              <p:cNvPicPr>
                <a:picLocks noChangeAspect="1" noChangeArrowheads="1"/>
              </p:cNvPicPr>
              <p:nvPr/>
            </p:nvPicPr>
            <p:blipFill>
              <a:blip r:embed="rId12" cstate="print"/>
              <a:srcRect/>
              <a:stretch>
                <a:fillRect/>
              </a:stretch>
            </p:blipFill>
            <p:spPr bwMode="auto">
              <a:xfrm>
                <a:off x="7969250" y="2654300"/>
                <a:ext cx="152400" cy="152400"/>
              </a:xfrm>
              <a:prstGeom prst="rect">
                <a:avLst/>
              </a:prstGeom>
              <a:noFill/>
              <a:ln w="9525">
                <a:noFill/>
                <a:miter lim="800000"/>
                <a:headEnd/>
                <a:tailEnd/>
              </a:ln>
              <a:effectLst/>
            </p:spPr>
          </p:pic>
          <p:pic>
            <p:nvPicPr>
              <p:cNvPr id="120" name="Picture 6" descr="E:\Artwork_Imagery\Shapes\Cylinder\transparent cylinder blue.png"/>
              <p:cNvPicPr>
                <a:picLocks noChangeAspect="1" noChangeArrowheads="1"/>
              </p:cNvPicPr>
              <p:nvPr/>
            </p:nvPicPr>
            <p:blipFill>
              <a:blip r:embed="rId18" cstate="print"/>
              <a:srcRect/>
              <a:stretch>
                <a:fillRect/>
              </a:stretch>
            </p:blipFill>
            <p:spPr bwMode="auto">
              <a:xfrm>
                <a:off x="7543800" y="2590800"/>
                <a:ext cx="838200" cy="457200"/>
              </a:xfrm>
              <a:prstGeom prst="rect">
                <a:avLst/>
              </a:prstGeom>
              <a:noFill/>
            </p:spPr>
          </p:pic>
          <p:cxnSp>
            <p:nvCxnSpPr>
              <p:cNvPr id="121" name="Straight Connector 120"/>
              <p:cNvCxnSpPr/>
              <p:nvPr/>
            </p:nvCxnSpPr>
            <p:spPr>
              <a:xfrm>
                <a:off x="7239000" y="2362200"/>
                <a:ext cx="457200" cy="304800"/>
              </a:xfrm>
              <a:prstGeom prst="line">
                <a:avLst/>
              </a:prstGeom>
              <a:ln>
                <a:gradFill>
                  <a:gsLst>
                    <a:gs pos="0">
                      <a:schemeClr val="accent1">
                        <a:tint val="66000"/>
                        <a:satMod val="160000"/>
                      </a:schemeClr>
                    </a:gs>
                    <a:gs pos="50000">
                      <a:schemeClr val="accent1">
                        <a:tint val="44500"/>
                        <a:satMod val="160000"/>
                        <a:alpha val="25000"/>
                      </a:schemeClr>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p:nvCxnSpPr>
            <p:spPr>
              <a:xfrm rot="16200000" flipH="1">
                <a:off x="7564564" y="2382964"/>
                <a:ext cx="228600" cy="187072"/>
              </a:xfrm>
              <a:prstGeom prst="line">
                <a:avLst/>
              </a:prstGeom>
              <a:ln>
                <a:gradFill>
                  <a:gsLst>
                    <a:gs pos="0">
                      <a:schemeClr val="accent1">
                        <a:tint val="66000"/>
                        <a:satMod val="160000"/>
                      </a:schemeClr>
                    </a:gs>
                    <a:gs pos="50000">
                      <a:schemeClr val="accent1">
                        <a:tint val="44500"/>
                        <a:satMod val="160000"/>
                        <a:alpha val="25000"/>
                      </a:schemeClr>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a:endCxn id="120" idx="0"/>
              </p:cNvCxnSpPr>
              <p:nvPr/>
            </p:nvCxnSpPr>
            <p:spPr>
              <a:xfrm rot="16200000" flipH="1">
                <a:off x="7830344" y="2458244"/>
                <a:ext cx="227806" cy="37306"/>
              </a:xfrm>
              <a:prstGeom prst="line">
                <a:avLst/>
              </a:prstGeom>
              <a:ln>
                <a:gradFill>
                  <a:gsLst>
                    <a:gs pos="0">
                      <a:schemeClr val="accent1">
                        <a:tint val="66000"/>
                        <a:satMod val="160000"/>
                      </a:schemeClr>
                    </a:gs>
                    <a:gs pos="50000">
                      <a:schemeClr val="accent1">
                        <a:tint val="44500"/>
                        <a:satMod val="160000"/>
                        <a:alpha val="25000"/>
                      </a:schemeClr>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126" name="Straight Connector 125"/>
              <p:cNvCxnSpPr/>
              <p:nvPr/>
            </p:nvCxnSpPr>
            <p:spPr>
              <a:xfrm rot="5400000">
                <a:off x="8074566" y="2419364"/>
                <a:ext cx="174070" cy="168802"/>
              </a:xfrm>
              <a:prstGeom prst="line">
                <a:avLst/>
              </a:prstGeom>
              <a:ln>
                <a:gradFill>
                  <a:gsLst>
                    <a:gs pos="0">
                      <a:schemeClr val="accent1">
                        <a:tint val="66000"/>
                        <a:satMod val="160000"/>
                      </a:schemeClr>
                    </a:gs>
                    <a:gs pos="50000">
                      <a:schemeClr val="accent1">
                        <a:tint val="44500"/>
                        <a:satMod val="160000"/>
                        <a:alpha val="25000"/>
                      </a:schemeClr>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128" name="Straight Connector 127"/>
              <p:cNvCxnSpPr/>
              <p:nvPr/>
            </p:nvCxnSpPr>
            <p:spPr>
              <a:xfrm rot="10800000" flipV="1">
                <a:off x="8153400" y="2425398"/>
                <a:ext cx="444198" cy="241602"/>
              </a:xfrm>
              <a:prstGeom prst="line">
                <a:avLst/>
              </a:prstGeom>
              <a:ln>
                <a:gradFill>
                  <a:gsLst>
                    <a:gs pos="0">
                      <a:schemeClr val="accent1">
                        <a:tint val="66000"/>
                        <a:satMod val="160000"/>
                      </a:schemeClr>
                    </a:gs>
                    <a:gs pos="50000">
                      <a:schemeClr val="accent1">
                        <a:tint val="44500"/>
                        <a:satMod val="160000"/>
                        <a:alpha val="25000"/>
                      </a:schemeClr>
                    </a:gs>
                  </a:gsLst>
                  <a:lin ang="5400000" scaled="0"/>
                </a:gradFill>
              </a:ln>
            </p:spPr>
            <p:style>
              <a:lnRef idx="1">
                <a:schemeClr val="accent1"/>
              </a:lnRef>
              <a:fillRef idx="0">
                <a:schemeClr val="accent1"/>
              </a:fillRef>
              <a:effectRef idx="0">
                <a:schemeClr val="accent1"/>
              </a:effectRef>
              <a:fontRef idx="minor">
                <a:schemeClr val="tx1"/>
              </a:fontRef>
            </p:style>
          </p:cxnSp>
          <p:pic>
            <p:nvPicPr>
              <p:cNvPr id="130" name="Picture 7"/>
              <p:cNvPicPr>
                <a:picLocks noChangeAspect="1" noChangeArrowheads="1"/>
              </p:cNvPicPr>
              <p:nvPr/>
            </p:nvPicPr>
            <p:blipFill>
              <a:blip r:embed="rId10" cstate="print"/>
              <a:srcRect/>
              <a:stretch>
                <a:fillRect/>
              </a:stretch>
            </p:blipFill>
            <p:spPr bwMode="auto">
              <a:xfrm>
                <a:off x="8153400" y="2743200"/>
                <a:ext cx="152400" cy="152400"/>
              </a:xfrm>
              <a:prstGeom prst="rect">
                <a:avLst/>
              </a:prstGeom>
              <a:noFill/>
              <a:ln w="9525">
                <a:noFill/>
                <a:miter lim="800000"/>
                <a:headEnd/>
                <a:tailEnd/>
              </a:ln>
              <a:effectLst/>
            </p:spPr>
          </p:pic>
          <p:pic>
            <p:nvPicPr>
              <p:cNvPr id="134" name="Picture 10"/>
              <p:cNvPicPr>
                <a:picLocks noChangeAspect="1" noChangeArrowheads="1"/>
              </p:cNvPicPr>
              <p:nvPr/>
            </p:nvPicPr>
            <p:blipFill>
              <a:blip r:embed="rId11" cstate="print"/>
              <a:srcRect/>
              <a:stretch>
                <a:fillRect/>
              </a:stretch>
            </p:blipFill>
            <p:spPr bwMode="auto">
              <a:xfrm>
                <a:off x="7543800" y="2743200"/>
                <a:ext cx="152400" cy="152400"/>
              </a:xfrm>
              <a:prstGeom prst="rect">
                <a:avLst/>
              </a:prstGeom>
              <a:noFill/>
              <a:ln w="9525">
                <a:noFill/>
                <a:miter lim="800000"/>
                <a:headEnd/>
                <a:tailEnd/>
              </a:ln>
              <a:effectLst/>
            </p:spPr>
          </p:pic>
          <p:pic>
            <p:nvPicPr>
              <p:cNvPr id="135" name="Picture 10"/>
              <p:cNvPicPr>
                <a:picLocks noChangeAspect="1" noChangeArrowheads="1"/>
              </p:cNvPicPr>
              <p:nvPr/>
            </p:nvPicPr>
            <p:blipFill>
              <a:blip r:embed="rId11" cstate="print"/>
              <a:srcRect/>
              <a:stretch>
                <a:fillRect/>
              </a:stretch>
            </p:blipFill>
            <p:spPr bwMode="auto">
              <a:xfrm>
                <a:off x="7162800" y="2177901"/>
                <a:ext cx="152400" cy="152400"/>
              </a:xfrm>
              <a:prstGeom prst="rect">
                <a:avLst/>
              </a:prstGeom>
              <a:noFill/>
              <a:ln w="9525">
                <a:noFill/>
                <a:miter lim="800000"/>
                <a:headEnd/>
                <a:tailEnd/>
              </a:ln>
              <a:effectLst/>
            </p:spPr>
          </p:pic>
          <p:pic>
            <p:nvPicPr>
              <p:cNvPr id="136" name="Picture 7"/>
              <p:cNvPicPr>
                <a:picLocks noChangeAspect="1" noChangeArrowheads="1"/>
              </p:cNvPicPr>
              <p:nvPr/>
            </p:nvPicPr>
            <p:blipFill>
              <a:blip r:embed="rId10" cstate="print"/>
              <a:srcRect/>
              <a:stretch>
                <a:fillRect/>
              </a:stretch>
            </p:blipFill>
            <p:spPr bwMode="auto">
              <a:xfrm>
                <a:off x="7858125" y="2177901"/>
                <a:ext cx="152400" cy="152400"/>
              </a:xfrm>
              <a:prstGeom prst="rect">
                <a:avLst/>
              </a:prstGeom>
              <a:noFill/>
              <a:ln w="9525">
                <a:noFill/>
                <a:miter lim="800000"/>
                <a:headEnd/>
                <a:tailEnd/>
              </a:ln>
              <a:effectLst/>
            </p:spPr>
          </p:pic>
          <p:pic>
            <p:nvPicPr>
              <p:cNvPr id="138" name="Picture 8"/>
              <p:cNvPicPr>
                <a:picLocks noChangeAspect="1" noChangeArrowheads="1"/>
              </p:cNvPicPr>
              <p:nvPr/>
            </p:nvPicPr>
            <p:blipFill>
              <a:blip r:embed="rId6" cstate="print"/>
              <a:srcRect/>
              <a:stretch>
                <a:fillRect/>
              </a:stretch>
            </p:blipFill>
            <p:spPr bwMode="auto">
              <a:xfrm>
                <a:off x="8553450" y="2177901"/>
                <a:ext cx="133350" cy="152400"/>
              </a:xfrm>
              <a:prstGeom prst="rect">
                <a:avLst/>
              </a:prstGeom>
              <a:noFill/>
              <a:ln w="9525">
                <a:noFill/>
                <a:miter lim="800000"/>
                <a:headEnd/>
                <a:tailEnd/>
              </a:ln>
              <a:effectLst/>
            </p:spPr>
          </p:pic>
          <p:pic>
            <p:nvPicPr>
              <p:cNvPr id="140" name="Picture 11"/>
              <p:cNvPicPr>
                <a:picLocks noChangeAspect="1" noChangeArrowheads="1"/>
              </p:cNvPicPr>
              <p:nvPr/>
            </p:nvPicPr>
            <p:blipFill>
              <a:blip r:embed="rId12" cstate="print"/>
              <a:srcRect/>
              <a:stretch>
                <a:fillRect/>
              </a:stretch>
            </p:blipFill>
            <p:spPr bwMode="auto">
              <a:xfrm>
                <a:off x="7510462" y="2177901"/>
                <a:ext cx="152400" cy="152400"/>
              </a:xfrm>
              <a:prstGeom prst="rect">
                <a:avLst/>
              </a:prstGeom>
              <a:noFill/>
              <a:ln w="9525">
                <a:noFill/>
                <a:miter lim="800000"/>
                <a:headEnd/>
                <a:tailEnd/>
              </a:ln>
              <a:effectLst/>
            </p:spPr>
          </p:pic>
          <p:pic>
            <p:nvPicPr>
              <p:cNvPr id="142" name="Picture 11"/>
              <p:cNvPicPr>
                <a:picLocks noChangeAspect="1" noChangeArrowheads="1"/>
              </p:cNvPicPr>
              <p:nvPr/>
            </p:nvPicPr>
            <p:blipFill>
              <a:blip r:embed="rId12" cstate="print"/>
              <a:srcRect/>
              <a:stretch>
                <a:fillRect/>
              </a:stretch>
            </p:blipFill>
            <p:spPr bwMode="auto">
              <a:xfrm>
                <a:off x="8205788" y="2177901"/>
                <a:ext cx="152400" cy="152400"/>
              </a:xfrm>
              <a:prstGeom prst="rect">
                <a:avLst/>
              </a:prstGeom>
              <a:noFill/>
              <a:ln w="9525">
                <a:noFill/>
                <a:miter lim="800000"/>
                <a:headEnd/>
                <a:tailEnd/>
              </a:ln>
              <a:effectLst/>
            </p:spPr>
          </p:pic>
        </p:grpSp>
      </p:grpSp>
      <p:grpSp>
        <p:nvGrpSpPr>
          <p:cNvPr id="4" name="Group 61"/>
          <p:cNvGrpSpPr/>
          <p:nvPr/>
        </p:nvGrpSpPr>
        <p:grpSpPr>
          <a:xfrm>
            <a:off x="4876800" y="1219200"/>
            <a:ext cx="4038600" cy="457200"/>
            <a:chOff x="228600" y="6889899"/>
            <a:chExt cx="8348472" cy="451260"/>
          </a:xfrm>
        </p:grpSpPr>
        <p:sp>
          <p:nvSpPr>
            <p:cNvPr id="72" name="Rounded Rectangle 71"/>
            <p:cNvSpPr/>
            <p:nvPr/>
          </p:nvSpPr>
          <p:spPr>
            <a:xfrm rot="5400000">
              <a:off x="4177206" y="2941293"/>
              <a:ext cx="451260" cy="8348472"/>
            </a:xfrm>
            <a:prstGeom prst="roundRect">
              <a:avLst>
                <a:gd name="adj" fmla="val 30623"/>
              </a:avLst>
            </a:prstGeom>
            <a:ln>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lnSpc>
                  <a:spcPct val="90000"/>
                </a:lnSpc>
                <a:spcBef>
                  <a:spcPct val="0"/>
                </a:spcBef>
                <a:spcAft>
                  <a:spcPct val="0"/>
                </a:spcAft>
                <a:defRPr/>
              </a:pPr>
              <a:endParaRPr lang="en-US" sz="2000" dirty="0">
                <a:solidFill>
                  <a:srgbClr val="FFFFFF"/>
                </a:solidFill>
                <a:effectLst>
                  <a:outerShdw blurRad="38100" dist="38100" dir="2700000" algn="tl">
                    <a:srgbClr val="000000">
                      <a:alpha val="43137"/>
                    </a:srgbClr>
                  </a:outerShdw>
                </a:effectLst>
                <a:latin typeface="Calibri" pitchFamily="34" charset="0"/>
              </a:endParaRPr>
            </a:p>
          </p:txBody>
        </p:sp>
        <p:sp>
          <p:nvSpPr>
            <p:cNvPr id="73" name="TextBox 11277"/>
            <p:cNvSpPr txBox="1">
              <a:spLocks noChangeArrowheads="1"/>
            </p:cNvSpPr>
            <p:nvPr/>
          </p:nvSpPr>
          <p:spPr bwMode="auto">
            <a:xfrm>
              <a:off x="572110" y="6977970"/>
              <a:ext cx="7410706" cy="276999"/>
            </a:xfrm>
            <a:prstGeom prst="rect">
              <a:avLst/>
            </a:prstGeom>
            <a:noFill/>
            <a:ln>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eaLnBrk="0" fontAlgn="base" hangingPunct="0">
                <a:lnSpc>
                  <a:spcPct val="90000"/>
                </a:lnSpc>
                <a:spcBef>
                  <a:spcPct val="0"/>
                </a:spcBef>
                <a:spcAft>
                  <a:spcPct val="0"/>
                </a:spcAft>
                <a:defRPr/>
              </a:pPr>
              <a:r>
                <a:rPr lang="en-US" sz="2000" dirty="0" smtClean="0">
                  <a:gradFill flip="none" rotWithShape="1">
                    <a:gsLst>
                      <a:gs pos="0">
                        <a:prstClr val="white">
                          <a:shade val="30000"/>
                          <a:satMod val="115000"/>
                        </a:prstClr>
                      </a:gs>
                      <a:gs pos="50000">
                        <a:prstClr val="white">
                          <a:shade val="67500"/>
                          <a:satMod val="115000"/>
                        </a:prstClr>
                      </a:gs>
                      <a:gs pos="100000">
                        <a:prstClr val="white">
                          <a:shade val="100000"/>
                          <a:satMod val="115000"/>
                        </a:prstClr>
                      </a:gs>
                    </a:gsLst>
                    <a:lin ang="16200000" scaled="1"/>
                    <a:tileRect/>
                  </a:gradFill>
                  <a:effectLst>
                    <a:outerShdw blurRad="279400" algn="ctr" rotWithShape="0">
                      <a:prstClr val="black">
                        <a:alpha val="75000"/>
                      </a:prstClr>
                    </a:outerShdw>
                    <a:reflection blurRad="6350" stA="55000" endA="300" endPos="45500" dir="5400000" sy="-100000" algn="bl" rotWithShape="0"/>
                  </a:effectLst>
                  <a:latin typeface="Segoe Semibold" pitchFamily="34" charset="0"/>
                </a:rPr>
                <a:t>Was Windows 7 </a:t>
              </a:r>
              <a:r>
                <a:rPr lang="en-US" sz="2000" dirty="0" err="1" smtClean="0">
                  <a:gradFill flip="none" rotWithShape="1">
                    <a:gsLst>
                      <a:gs pos="0">
                        <a:prstClr val="white">
                          <a:shade val="30000"/>
                          <a:satMod val="115000"/>
                        </a:prstClr>
                      </a:gs>
                      <a:gs pos="50000">
                        <a:prstClr val="white">
                          <a:shade val="67500"/>
                          <a:satMod val="115000"/>
                        </a:prstClr>
                      </a:gs>
                      <a:gs pos="100000">
                        <a:prstClr val="white">
                          <a:shade val="100000"/>
                          <a:satMod val="115000"/>
                        </a:prstClr>
                      </a:gs>
                    </a:gsLst>
                    <a:lin ang="16200000" scaled="1"/>
                    <a:tileRect/>
                  </a:gradFill>
                  <a:effectLst>
                    <a:outerShdw blurRad="279400" algn="ctr" rotWithShape="0">
                      <a:prstClr val="black">
                        <a:alpha val="75000"/>
                      </a:prstClr>
                    </a:outerShdw>
                    <a:reflection blurRad="6350" stA="55000" endA="300" endPos="45500" dir="5400000" sy="-100000" algn="bl" rotWithShape="0"/>
                  </a:effectLst>
                  <a:latin typeface="Segoe Semibold" pitchFamily="34" charset="0"/>
                </a:rPr>
                <a:t>ändert</a:t>
              </a:r>
              <a:endParaRPr lang="en-US" sz="2000" dirty="0" smtClean="0">
                <a:gradFill flip="none" rotWithShape="1">
                  <a:gsLst>
                    <a:gs pos="0">
                      <a:prstClr val="white">
                        <a:shade val="30000"/>
                        <a:satMod val="115000"/>
                      </a:prstClr>
                    </a:gs>
                    <a:gs pos="50000">
                      <a:prstClr val="white">
                        <a:shade val="67500"/>
                        <a:satMod val="115000"/>
                      </a:prstClr>
                    </a:gs>
                    <a:gs pos="100000">
                      <a:prstClr val="white">
                        <a:shade val="100000"/>
                        <a:satMod val="115000"/>
                      </a:prstClr>
                    </a:gs>
                  </a:gsLst>
                  <a:lin ang="16200000" scaled="1"/>
                  <a:tileRect/>
                </a:gradFill>
                <a:effectLst>
                  <a:outerShdw blurRad="279400" algn="ctr" rotWithShape="0">
                    <a:prstClr val="black">
                      <a:alpha val="75000"/>
                    </a:prstClr>
                  </a:outerShdw>
                  <a:reflection blurRad="6350" stA="55000" endA="300" endPos="45500" dir="5400000" sy="-100000" algn="bl" rotWithShape="0"/>
                </a:effectLst>
                <a:latin typeface="Segoe Semibold" pitchFamily="34" charset="0"/>
              </a:endParaRPr>
            </a:p>
          </p:txBody>
        </p:sp>
      </p:grpSp>
      <p:sp>
        <p:nvSpPr>
          <p:cNvPr id="74" name="Rectangle 73"/>
          <p:cNvSpPr/>
          <p:nvPr/>
        </p:nvSpPr>
        <p:spPr>
          <a:xfrm>
            <a:off x="4953000" y="1676400"/>
            <a:ext cx="3962400" cy="400110"/>
          </a:xfrm>
          <a:prstGeom prst="rect">
            <a:avLst/>
          </a:prstGeom>
          <a:solidFill>
            <a:schemeClr val="accent4">
              <a:lumMod val="50000"/>
            </a:schemeClr>
          </a:solidFill>
        </p:spPr>
        <p:txBody>
          <a:bodyPr wrap="square">
            <a:spAutoFit/>
          </a:bodyPr>
          <a:lstStyle/>
          <a:p>
            <a:pPr algn="ctr" rtl="0" fontAlgn="base">
              <a:spcBef>
                <a:spcPct val="0"/>
              </a:spcBef>
              <a:spcAft>
                <a:spcPct val="0"/>
              </a:spcAft>
              <a:defRPr/>
            </a:pPr>
            <a:endParaRPr lang="en-US" sz="2000" kern="1200" dirty="0">
              <a:gradFill flip="none" rotWithShape="1">
                <a:gsLst>
                  <a:gs pos="0">
                    <a:prstClr val="white">
                      <a:shade val="30000"/>
                      <a:satMod val="115000"/>
                    </a:prstClr>
                  </a:gs>
                  <a:gs pos="50000">
                    <a:prstClr val="white">
                      <a:shade val="67500"/>
                      <a:satMod val="115000"/>
                    </a:prstClr>
                  </a:gs>
                  <a:gs pos="100000">
                    <a:prstClr val="white">
                      <a:shade val="100000"/>
                      <a:satMod val="115000"/>
                    </a:prstClr>
                  </a:gs>
                </a:gsLst>
                <a:lin ang="16200000" scaled="1"/>
                <a:tileRect/>
              </a:gradFill>
              <a:latin typeface="Calibri" pitchFamily="34" charset="0"/>
              <a:ea typeface="+mn-ea"/>
              <a:cs typeface="+mn-cs"/>
            </a:endParaRPr>
          </a:p>
        </p:txBody>
      </p:sp>
      <p:sp>
        <p:nvSpPr>
          <p:cNvPr id="75" name="TextBox 11277"/>
          <p:cNvSpPr txBox="1">
            <a:spLocks noChangeArrowheads="1"/>
          </p:cNvSpPr>
          <p:nvPr/>
        </p:nvSpPr>
        <p:spPr bwMode="auto">
          <a:xfrm>
            <a:off x="5181600" y="1752600"/>
            <a:ext cx="4240477" cy="221599"/>
          </a:xfrm>
          <a:prstGeom prst="rect">
            <a:avLst/>
          </a:prstGeom>
          <a:noFill/>
          <a:ln w="9525">
            <a:noFill/>
            <a:miter lim="800000"/>
            <a:headEnd/>
            <a:tailEnd/>
          </a:ln>
        </p:spPr>
        <p:txBody>
          <a:bodyPr wrap="square" lIns="0" tIns="0" rIns="0" bIns="0" anchor="ctr">
            <a:spAutoFit/>
          </a:bodyPr>
          <a:lstStyle/>
          <a:p>
            <a:pPr fontAlgn="base">
              <a:lnSpc>
                <a:spcPct val="90000"/>
              </a:lnSpc>
              <a:spcBef>
                <a:spcPct val="0"/>
              </a:spcBef>
              <a:spcAft>
                <a:spcPct val="0"/>
              </a:spcAft>
              <a:defRPr/>
            </a:pPr>
            <a:r>
              <a:rPr lang="en-US" sz="1600" kern="1200" dirty="0" smtClean="0">
                <a:gradFill flip="none" rotWithShape="1">
                  <a:gsLst>
                    <a:gs pos="0">
                      <a:prstClr val="white">
                        <a:shade val="30000"/>
                        <a:satMod val="115000"/>
                      </a:prstClr>
                    </a:gs>
                    <a:gs pos="50000">
                      <a:prstClr val="white">
                        <a:shade val="67500"/>
                        <a:satMod val="115000"/>
                      </a:prstClr>
                    </a:gs>
                    <a:gs pos="100000">
                      <a:prstClr val="white">
                        <a:shade val="100000"/>
                        <a:satMod val="115000"/>
                      </a:prstClr>
                    </a:gs>
                  </a:gsLst>
                  <a:lin ang="16200000" scaled="1"/>
                  <a:tileRect/>
                </a:gradFill>
                <a:latin typeface="Segoe Semibold" pitchFamily="34" charset="0"/>
                <a:ea typeface="+mn-ea"/>
                <a:cs typeface="+mn-cs"/>
              </a:rPr>
              <a:t>BranchCach</a:t>
            </a:r>
            <a:r>
              <a:rPr lang="en-US" sz="1600" dirty="0" smtClean="0">
                <a:gradFill flip="none" rotWithShape="1">
                  <a:gsLst>
                    <a:gs pos="0">
                      <a:prstClr val="white">
                        <a:shade val="30000"/>
                        <a:satMod val="115000"/>
                      </a:prstClr>
                    </a:gs>
                    <a:gs pos="50000">
                      <a:prstClr val="white">
                        <a:shade val="67500"/>
                        <a:satMod val="115000"/>
                      </a:prstClr>
                    </a:gs>
                    <a:gs pos="100000">
                      <a:prstClr val="white">
                        <a:shade val="100000"/>
                        <a:satMod val="115000"/>
                      </a:prstClr>
                    </a:gs>
                  </a:gsLst>
                  <a:lin ang="16200000" scaled="1"/>
                  <a:tileRect/>
                </a:gradFill>
                <a:latin typeface="Segoe Semibold" pitchFamily="34" charset="0"/>
              </a:rPr>
              <a:t>e™</a:t>
            </a:r>
            <a:endParaRPr lang="en-US" sz="1600" kern="1200" dirty="0" smtClean="0">
              <a:gradFill flip="none" rotWithShape="1">
                <a:gsLst>
                  <a:gs pos="0">
                    <a:prstClr val="white">
                      <a:shade val="30000"/>
                      <a:satMod val="115000"/>
                    </a:prstClr>
                  </a:gs>
                  <a:gs pos="50000">
                    <a:prstClr val="white">
                      <a:shade val="67500"/>
                      <a:satMod val="115000"/>
                    </a:prstClr>
                  </a:gs>
                  <a:gs pos="100000">
                    <a:prstClr val="white">
                      <a:shade val="100000"/>
                      <a:satMod val="115000"/>
                    </a:prstClr>
                  </a:gs>
                </a:gsLst>
                <a:lin ang="16200000" scaled="1"/>
                <a:tileRect/>
              </a:gradFill>
              <a:latin typeface="Segoe Semibold" pitchFamily="34" charset="0"/>
              <a:ea typeface="+mn-ea"/>
              <a:cs typeface="+mn-cs"/>
            </a:endParaRPr>
          </a:p>
        </p:txBody>
      </p:sp>
    </p:spTree>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 name="Rounded Rectangle 215"/>
          <p:cNvSpPr/>
          <p:nvPr/>
        </p:nvSpPr>
        <p:spPr>
          <a:xfrm rot="5400000">
            <a:off x="6793659" y="2783072"/>
            <a:ext cx="533400" cy="3851189"/>
          </a:xfrm>
          <a:prstGeom prst="roundRect">
            <a:avLst>
              <a:gd name="adj" fmla="val 30623"/>
            </a:avLst>
          </a:prstGeom>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lnSpc>
                <a:spcPct val="90000"/>
              </a:lnSpc>
              <a:spcBef>
                <a:spcPct val="0"/>
              </a:spcBef>
              <a:spcAft>
                <a:spcPct val="0"/>
              </a:spcAft>
              <a:defRPr/>
            </a:pPr>
            <a:endParaRPr lang="en-US" sz="2000" dirty="0">
              <a:solidFill>
                <a:srgbClr val="FFFFFF"/>
              </a:solidFill>
              <a:effectLst>
                <a:outerShdw blurRad="38100" dist="38100" dir="2700000" algn="tl">
                  <a:srgbClr val="000000">
                    <a:alpha val="43137"/>
                  </a:srgbClr>
                </a:outerShdw>
              </a:effectLst>
              <a:latin typeface="Calibri" pitchFamily="34" charset="0"/>
            </a:endParaRPr>
          </a:p>
        </p:txBody>
      </p:sp>
      <p:sp>
        <p:nvSpPr>
          <p:cNvPr id="112" name="Content Placeholder 3"/>
          <p:cNvSpPr txBox="1">
            <a:spLocks/>
          </p:cNvSpPr>
          <p:nvPr/>
        </p:nvSpPr>
        <p:spPr>
          <a:xfrm>
            <a:off x="4794954" y="4409412"/>
            <a:ext cx="4114800" cy="387798"/>
          </a:xfrm>
          <a:prstGeom prst="rect">
            <a:avLst/>
          </a:prstGeom>
        </p:spPr>
        <p:txBody>
          <a:bodyPr vert="horz" lIns="91440" tIns="45720" rIns="91440" bIns="45720" rtlCol="0">
            <a:noAutofit/>
          </a:bodyPr>
          <a:lstStyle/>
          <a:p>
            <a:pPr indent="-339976" algn="r">
              <a:lnSpc>
                <a:spcPct val="110000"/>
              </a:lnSpc>
              <a:spcBef>
                <a:spcPct val="20000"/>
              </a:spcBef>
            </a:pPr>
            <a:r>
              <a:rPr lang="en-US" sz="2000" dirty="0" smtClean="0">
                <a:gradFill flip="none" rotWithShape="1">
                  <a:gsLst>
                    <a:gs pos="0">
                      <a:prstClr val="white">
                        <a:shade val="30000"/>
                        <a:satMod val="115000"/>
                      </a:prstClr>
                    </a:gs>
                    <a:gs pos="50000">
                      <a:prstClr val="white">
                        <a:shade val="67500"/>
                        <a:satMod val="115000"/>
                      </a:prstClr>
                    </a:gs>
                    <a:gs pos="100000">
                      <a:prstClr val="white">
                        <a:shade val="100000"/>
                        <a:satMod val="115000"/>
                      </a:prstClr>
                    </a:gs>
                  </a:gsLst>
                  <a:lin ang="16200000" scaled="1"/>
                  <a:tileRect/>
                </a:gradFill>
                <a:effectLst>
                  <a:outerShdw blurRad="279400" algn="ctr" rotWithShape="0">
                    <a:prstClr val="black">
                      <a:alpha val="75000"/>
                    </a:prstClr>
                  </a:outerShdw>
                  <a:reflection blurRad="6350" stA="55000" endA="300" endPos="45500" dir="5400000" sy="-100000" algn="bl" rotWithShape="0"/>
                </a:effectLst>
                <a:latin typeface="Segoe Semibold" pitchFamily="34" charset="0"/>
              </a:rPr>
              <a:t>Hosted Cache</a:t>
            </a:r>
            <a:endParaRPr lang="en-US" sz="2000" dirty="0">
              <a:gradFill flip="none" rotWithShape="1">
                <a:gsLst>
                  <a:gs pos="0">
                    <a:prstClr val="white">
                      <a:shade val="30000"/>
                      <a:satMod val="115000"/>
                    </a:prstClr>
                  </a:gs>
                  <a:gs pos="50000">
                    <a:prstClr val="white">
                      <a:shade val="67500"/>
                      <a:satMod val="115000"/>
                    </a:prstClr>
                  </a:gs>
                  <a:gs pos="100000">
                    <a:prstClr val="white">
                      <a:shade val="100000"/>
                      <a:satMod val="115000"/>
                    </a:prstClr>
                  </a:gs>
                </a:gsLst>
                <a:lin ang="16200000" scaled="1"/>
                <a:tileRect/>
              </a:gradFill>
              <a:effectLst>
                <a:outerShdw blurRad="279400" algn="ctr" rotWithShape="0">
                  <a:prstClr val="black">
                    <a:alpha val="75000"/>
                  </a:prstClr>
                </a:outerShdw>
                <a:reflection blurRad="6350" stA="55000" endA="300" endPos="45500" dir="5400000" sy="-100000" algn="bl" rotWithShape="0"/>
              </a:effectLst>
              <a:latin typeface="Segoe Semibold" pitchFamily="34" charset="0"/>
            </a:endParaRPr>
          </a:p>
        </p:txBody>
      </p:sp>
      <p:sp>
        <p:nvSpPr>
          <p:cNvPr id="114" name="Rectangle 113"/>
          <p:cNvSpPr/>
          <p:nvPr/>
        </p:nvSpPr>
        <p:spPr>
          <a:xfrm>
            <a:off x="4871154" y="4682236"/>
            <a:ext cx="4114800" cy="338554"/>
          </a:xfrm>
          <a:prstGeom prst="rect">
            <a:avLst/>
          </a:prstGeom>
        </p:spPr>
        <p:txBody>
          <a:bodyPr wrap="square">
            <a:spAutoFit/>
          </a:bodyPr>
          <a:lstStyle/>
          <a:p>
            <a:pPr algn="r"/>
            <a:r>
              <a:rPr lang="en-US" sz="1600" dirty="0" smtClean="0">
                <a:gradFill flip="none" rotWithShape="1">
                  <a:gsLst>
                    <a:gs pos="0">
                      <a:prstClr val="white">
                        <a:shade val="30000"/>
                        <a:satMod val="115000"/>
                      </a:prstClr>
                    </a:gs>
                    <a:gs pos="50000">
                      <a:prstClr val="white">
                        <a:shade val="67500"/>
                        <a:satMod val="115000"/>
                      </a:prstClr>
                    </a:gs>
                    <a:gs pos="100000">
                      <a:prstClr val="white">
                        <a:shade val="100000"/>
                        <a:satMod val="115000"/>
                      </a:prstClr>
                    </a:gs>
                  </a:gsLst>
                  <a:lin ang="16200000" scaled="1"/>
                  <a:tileRect/>
                </a:gradFill>
                <a:effectLst>
                  <a:outerShdw blurRad="279400" algn="ctr" rotWithShape="0">
                    <a:prstClr val="black">
                      <a:alpha val="75000"/>
                    </a:prstClr>
                  </a:outerShdw>
                  <a:reflection blurRad="6350" stA="55000" endA="300" endPos="45500" dir="5400000" sy="-100000" algn="bl" rotWithShape="0"/>
                </a:effectLst>
                <a:latin typeface="Segoe Semibold" pitchFamily="34" charset="0"/>
              </a:rPr>
              <a:t>Data cached at the host server</a:t>
            </a:r>
          </a:p>
        </p:txBody>
      </p:sp>
      <p:sp>
        <p:nvSpPr>
          <p:cNvPr id="2" name="Title 1"/>
          <p:cNvSpPr>
            <a:spLocks noGrp="1"/>
          </p:cNvSpPr>
          <p:nvPr>
            <p:ph type="title"/>
          </p:nvPr>
        </p:nvSpPr>
        <p:spPr>
          <a:xfrm>
            <a:off x="381000" y="230189"/>
            <a:ext cx="8382000" cy="1218795"/>
          </a:xfrm>
        </p:spPr>
        <p:txBody>
          <a:bodyPr>
            <a:normAutofit/>
          </a:bodyPr>
          <a:lstStyle/>
          <a:p>
            <a:r>
              <a:rPr dirty="0" err="1" smtClean="0"/>
              <a:t>BranchCache</a:t>
            </a:r>
            <a:r>
              <a:rPr dirty="0" smtClean="0"/>
              <a:t>: </a:t>
            </a:r>
            <a:r>
              <a:rPr dirty="0" err="1" smtClean="0"/>
              <a:t>Zentral</a:t>
            </a:r>
            <a:r>
              <a:rPr dirty="0" smtClean="0"/>
              <a:t> </a:t>
            </a:r>
            <a:r>
              <a:rPr dirty="0" err="1" smtClean="0"/>
              <a:t>oder</a:t>
            </a:r>
            <a:r>
              <a:rPr dirty="0" smtClean="0"/>
              <a:t> </a:t>
            </a:r>
            <a:r>
              <a:rPr dirty="0" err="1" smtClean="0"/>
              <a:t>dezentral</a:t>
            </a:r>
            <a:endParaRPr lang="en-US" dirty="0"/>
          </a:p>
        </p:txBody>
      </p:sp>
      <p:grpSp>
        <p:nvGrpSpPr>
          <p:cNvPr id="4" name="Group 84"/>
          <p:cNvGrpSpPr/>
          <p:nvPr/>
        </p:nvGrpSpPr>
        <p:grpSpPr>
          <a:xfrm>
            <a:off x="327377" y="2093882"/>
            <a:ext cx="8410222" cy="2460978"/>
            <a:chOff x="762000" y="1981200"/>
            <a:chExt cx="7417516" cy="1752600"/>
          </a:xfrm>
        </p:grpSpPr>
        <p:pic>
          <p:nvPicPr>
            <p:cNvPr id="108" name="Picture 12" descr="E:\Artwork_Imagery\Shapes\fans - gradients\blue swoop 4.png"/>
            <p:cNvPicPr>
              <a:picLocks noChangeAspect="1" noChangeArrowheads="1"/>
            </p:cNvPicPr>
            <p:nvPr/>
          </p:nvPicPr>
          <p:blipFill>
            <a:blip r:embed="rId3" cstate="print">
              <a:lum bright="70000" contrast="-70000"/>
            </a:blip>
            <a:srcRect l="62531" t="20833" b="14583"/>
            <a:stretch>
              <a:fillRect/>
            </a:stretch>
          </p:blipFill>
          <p:spPr bwMode="auto">
            <a:xfrm flipH="1">
              <a:off x="6553200" y="2438400"/>
              <a:ext cx="1626316" cy="1143000"/>
            </a:xfrm>
            <a:prstGeom prst="rect">
              <a:avLst/>
            </a:prstGeom>
            <a:noFill/>
          </p:spPr>
        </p:pic>
        <p:grpSp>
          <p:nvGrpSpPr>
            <p:cNvPr id="5" name="Group 77"/>
            <p:cNvGrpSpPr/>
            <p:nvPr/>
          </p:nvGrpSpPr>
          <p:grpSpPr>
            <a:xfrm>
              <a:off x="762000" y="1981200"/>
              <a:ext cx="7315200" cy="1752600"/>
              <a:chOff x="0" y="762000"/>
              <a:chExt cx="8915400" cy="2971800"/>
            </a:xfrm>
          </p:grpSpPr>
          <p:sp>
            <p:nvSpPr>
              <p:cNvPr id="161" name="Rectangle 160"/>
              <p:cNvSpPr/>
              <p:nvPr/>
            </p:nvSpPr>
            <p:spPr>
              <a:xfrm>
                <a:off x="152400" y="1219200"/>
                <a:ext cx="8763000" cy="780489"/>
              </a:xfrm>
              <a:prstGeom prst="rect">
                <a:avLst/>
              </a:prstGeom>
            </p:spPr>
            <p:txBody>
              <a:bodyPr wrap="square">
                <a:spAutoFit/>
              </a:bodyPr>
              <a:lstStyle/>
              <a:p>
                <a:pPr>
                  <a:buFont typeface="Arial" pitchFamily="34" charset="0"/>
                  <a:buChar char="•"/>
                </a:pPr>
                <a:endParaRPr lang="en-US" dirty="0" smtClean="0">
                  <a:latin typeface="Calibri" pitchFamily="34" charset="0"/>
                </a:endParaRPr>
              </a:p>
              <a:p>
                <a:pPr>
                  <a:buFont typeface="Arial" pitchFamily="34" charset="0"/>
                  <a:buChar char="•"/>
                </a:pPr>
                <a:endParaRPr lang="en-US" dirty="0" smtClean="0">
                  <a:latin typeface="Calibri" pitchFamily="34" charset="0"/>
                </a:endParaRPr>
              </a:p>
            </p:txBody>
          </p:sp>
          <p:pic>
            <p:nvPicPr>
              <p:cNvPr id="109" name="Picture 108" descr="building store retail store small business white.png"/>
              <p:cNvPicPr>
                <a:picLocks noChangeAspect="1"/>
              </p:cNvPicPr>
              <p:nvPr/>
            </p:nvPicPr>
            <p:blipFill>
              <a:blip r:embed="rId4" cstate="screen"/>
              <a:stretch>
                <a:fillRect/>
              </a:stretch>
            </p:blipFill>
            <p:spPr>
              <a:xfrm>
                <a:off x="1600200" y="2514600"/>
                <a:ext cx="990600" cy="899320"/>
              </a:xfrm>
              <a:prstGeom prst="rect">
                <a:avLst/>
              </a:prstGeom>
            </p:spPr>
          </p:pic>
          <p:grpSp>
            <p:nvGrpSpPr>
              <p:cNvPr id="6" name="Group 115"/>
              <p:cNvGrpSpPr/>
              <p:nvPr/>
            </p:nvGrpSpPr>
            <p:grpSpPr>
              <a:xfrm>
                <a:off x="7162800" y="1905000"/>
                <a:ext cx="1710424" cy="550095"/>
                <a:chOff x="7162800" y="4343400"/>
                <a:chExt cx="1710424" cy="550095"/>
              </a:xfrm>
            </p:grpSpPr>
            <p:grpSp>
              <p:nvGrpSpPr>
                <p:cNvPr id="7" name="Group 74"/>
                <p:cNvGrpSpPr/>
                <p:nvPr/>
              </p:nvGrpSpPr>
              <p:grpSpPr>
                <a:xfrm>
                  <a:off x="7162800" y="4360095"/>
                  <a:ext cx="1710424" cy="533400"/>
                  <a:chOff x="7052576" y="2133600"/>
                  <a:chExt cx="1710424" cy="533400"/>
                </a:xfrm>
              </p:grpSpPr>
              <p:pic>
                <p:nvPicPr>
                  <p:cNvPr id="122" name="Picture 121" descr="j0431566.png"/>
                  <p:cNvPicPr>
                    <a:picLocks noChangeAspect="1"/>
                  </p:cNvPicPr>
                  <p:nvPr/>
                </p:nvPicPr>
                <p:blipFill>
                  <a:blip r:embed="rId5" cstate="screen"/>
                  <a:stretch>
                    <a:fillRect/>
                  </a:stretch>
                </p:blipFill>
                <p:spPr>
                  <a:xfrm flipH="1">
                    <a:off x="7395476" y="2133600"/>
                    <a:ext cx="338824" cy="335563"/>
                  </a:xfrm>
                  <a:prstGeom prst="rect">
                    <a:avLst/>
                  </a:prstGeom>
                </p:spPr>
              </p:pic>
              <p:pic>
                <p:nvPicPr>
                  <p:cNvPr id="123" name="Picture 122" descr="j0431566.png"/>
                  <p:cNvPicPr>
                    <a:picLocks noChangeAspect="1"/>
                  </p:cNvPicPr>
                  <p:nvPr/>
                </p:nvPicPr>
                <p:blipFill>
                  <a:blip r:embed="rId5" cstate="screen"/>
                  <a:stretch>
                    <a:fillRect/>
                  </a:stretch>
                </p:blipFill>
                <p:spPr>
                  <a:xfrm flipH="1">
                    <a:off x="8424176" y="2133600"/>
                    <a:ext cx="338824" cy="335563"/>
                  </a:xfrm>
                  <a:prstGeom prst="rect">
                    <a:avLst/>
                  </a:prstGeom>
                </p:spPr>
              </p:pic>
              <p:pic>
                <p:nvPicPr>
                  <p:cNvPr id="124" name="Picture 123" descr="j0431566.png"/>
                  <p:cNvPicPr>
                    <a:picLocks noChangeAspect="1"/>
                  </p:cNvPicPr>
                  <p:nvPr/>
                </p:nvPicPr>
                <p:blipFill>
                  <a:blip r:embed="rId5" cstate="screen"/>
                  <a:stretch>
                    <a:fillRect/>
                  </a:stretch>
                </p:blipFill>
                <p:spPr>
                  <a:xfrm flipH="1">
                    <a:off x="8081276" y="2133600"/>
                    <a:ext cx="338824" cy="335563"/>
                  </a:xfrm>
                  <a:prstGeom prst="rect">
                    <a:avLst/>
                  </a:prstGeom>
                </p:spPr>
              </p:pic>
              <p:pic>
                <p:nvPicPr>
                  <p:cNvPr id="125" name="Picture 124" descr="j0431566.png"/>
                  <p:cNvPicPr>
                    <a:picLocks noChangeAspect="1"/>
                  </p:cNvPicPr>
                  <p:nvPr/>
                </p:nvPicPr>
                <p:blipFill>
                  <a:blip r:embed="rId5" cstate="screen"/>
                  <a:stretch>
                    <a:fillRect/>
                  </a:stretch>
                </p:blipFill>
                <p:spPr>
                  <a:xfrm flipH="1">
                    <a:off x="7052576" y="2133600"/>
                    <a:ext cx="338824" cy="335563"/>
                  </a:xfrm>
                  <a:prstGeom prst="rect">
                    <a:avLst/>
                  </a:prstGeom>
                </p:spPr>
              </p:pic>
              <p:cxnSp>
                <p:nvCxnSpPr>
                  <p:cNvPr id="126" name="Straight Connector 125"/>
                  <p:cNvCxnSpPr/>
                  <p:nvPr/>
                </p:nvCxnSpPr>
                <p:spPr>
                  <a:xfrm>
                    <a:off x="7239000" y="2362200"/>
                    <a:ext cx="457200" cy="304800"/>
                  </a:xfrm>
                  <a:prstGeom prst="line">
                    <a:avLst/>
                  </a:prstGeom>
                  <a:ln>
                    <a:gradFill>
                      <a:gsLst>
                        <a:gs pos="0">
                          <a:schemeClr val="accent1">
                            <a:tint val="66000"/>
                            <a:satMod val="160000"/>
                          </a:schemeClr>
                        </a:gs>
                        <a:gs pos="50000">
                          <a:schemeClr val="accent1">
                            <a:tint val="44500"/>
                            <a:satMod val="160000"/>
                            <a:alpha val="25000"/>
                          </a:schemeClr>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127" name="Straight Connector 126"/>
                  <p:cNvCxnSpPr/>
                  <p:nvPr/>
                </p:nvCxnSpPr>
                <p:spPr>
                  <a:xfrm rot="16200000" flipH="1">
                    <a:off x="7830344" y="2458244"/>
                    <a:ext cx="227806" cy="37306"/>
                  </a:xfrm>
                  <a:prstGeom prst="line">
                    <a:avLst/>
                  </a:prstGeom>
                  <a:ln>
                    <a:gradFill>
                      <a:gsLst>
                        <a:gs pos="0">
                          <a:schemeClr val="accent1">
                            <a:tint val="66000"/>
                            <a:satMod val="160000"/>
                          </a:schemeClr>
                        </a:gs>
                        <a:gs pos="50000">
                          <a:schemeClr val="accent1">
                            <a:tint val="44500"/>
                            <a:satMod val="160000"/>
                            <a:alpha val="25000"/>
                          </a:schemeClr>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128" name="Straight Connector 127"/>
                  <p:cNvCxnSpPr/>
                  <p:nvPr/>
                </p:nvCxnSpPr>
                <p:spPr>
                  <a:xfrm rot="5400000">
                    <a:off x="8074566" y="2419364"/>
                    <a:ext cx="174070" cy="168802"/>
                  </a:xfrm>
                  <a:prstGeom prst="line">
                    <a:avLst/>
                  </a:prstGeom>
                  <a:ln>
                    <a:gradFill>
                      <a:gsLst>
                        <a:gs pos="0">
                          <a:schemeClr val="accent1">
                            <a:tint val="66000"/>
                            <a:satMod val="160000"/>
                          </a:schemeClr>
                        </a:gs>
                        <a:gs pos="50000">
                          <a:schemeClr val="accent1">
                            <a:tint val="44500"/>
                            <a:satMod val="160000"/>
                            <a:alpha val="25000"/>
                          </a:schemeClr>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134" name="Straight Connector 133"/>
                  <p:cNvCxnSpPr/>
                  <p:nvPr/>
                </p:nvCxnSpPr>
                <p:spPr>
                  <a:xfrm rot="10800000" flipV="1">
                    <a:off x="8153400" y="2425398"/>
                    <a:ext cx="444198" cy="241602"/>
                  </a:xfrm>
                  <a:prstGeom prst="line">
                    <a:avLst/>
                  </a:prstGeom>
                  <a:ln>
                    <a:gradFill>
                      <a:gsLst>
                        <a:gs pos="0">
                          <a:schemeClr val="accent1">
                            <a:tint val="66000"/>
                            <a:satMod val="160000"/>
                          </a:schemeClr>
                        </a:gs>
                        <a:gs pos="50000">
                          <a:schemeClr val="accent1">
                            <a:tint val="44500"/>
                            <a:satMod val="160000"/>
                            <a:alpha val="25000"/>
                          </a:schemeClr>
                        </a:gs>
                      </a:gsLst>
                      <a:lin ang="5400000" scaled="0"/>
                    </a:gradFill>
                  </a:ln>
                </p:spPr>
                <p:style>
                  <a:lnRef idx="1">
                    <a:schemeClr val="accent1"/>
                  </a:lnRef>
                  <a:fillRef idx="0">
                    <a:schemeClr val="accent1"/>
                  </a:fillRef>
                  <a:effectRef idx="0">
                    <a:schemeClr val="accent1"/>
                  </a:effectRef>
                  <a:fontRef idx="minor">
                    <a:schemeClr val="tx1"/>
                  </a:fontRef>
                </p:style>
              </p:cxnSp>
            </p:grpSp>
            <p:pic>
              <p:nvPicPr>
                <p:cNvPr id="119" name="Picture 118" descr="j0431566.png"/>
                <p:cNvPicPr>
                  <a:picLocks noChangeAspect="1"/>
                </p:cNvPicPr>
                <p:nvPr/>
              </p:nvPicPr>
              <p:blipFill>
                <a:blip r:embed="rId5" cstate="screen"/>
                <a:stretch>
                  <a:fillRect/>
                </a:stretch>
              </p:blipFill>
              <p:spPr>
                <a:xfrm flipH="1">
                  <a:off x="7848600" y="4343400"/>
                  <a:ext cx="338824" cy="335563"/>
                </a:xfrm>
                <a:prstGeom prst="rect">
                  <a:avLst/>
                </a:prstGeom>
              </p:spPr>
            </p:pic>
            <p:cxnSp>
              <p:nvCxnSpPr>
                <p:cNvPr id="120" name="Straight Connector 119"/>
                <p:cNvCxnSpPr/>
                <p:nvPr/>
              </p:nvCxnSpPr>
              <p:spPr>
                <a:xfrm rot="16200000" flipH="1">
                  <a:off x="7658100" y="4626795"/>
                  <a:ext cx="228600" cy="152400"/>
                </a:xfrm>
                <a:prstGeom prst="line">
                  <a:avLst/>
                </a:prstGeom>
                <a:ln>
                  <a:gradFill>
                    <a:gsLst>
                      <a:gs pos="0">
                        <a:schemeClr val="accent1">
                          <a:tint val="66000"/>
                          <a:satMod val="160000"/>
                        </a:schemeClr>
                      </a:gs>
                      <a:gs pos="50000">
                        <a:schemeClr val="accent1">
                          <a:tint val="44500"/>
                          <a:satMod val="160000"/>
                          <a:alpha val="25000"/>
                        </a:schemeClr>
                      </a:gs>
                    </a:gsLst>
                    <a:lin ang="5400000" scaled="0"/>
                  </a:gradFill>
                </a:ln>
              </p:spPr>
              <p:style>
                <a:lnRef idx="1">
                  <a:schemeClr val="accent1"/>
                </a:lnRef>
                <a:fillRef idx="0">
                  <a:schemeClr val="accent1"/>
                </a:fillRef>
                <a:effectRef idx="0">
                  <a:schemeClr val="accent1"/>
                </a:effectRef>
                <a:fontRef idx="minor">
                  <a:schemeClr val="tx1"/>
                </a:fontRef>
              </p:style>
            </p:cxnSp>
          </p:grpSp>
          <p:grpSp>
            <p:nvGrpSpPr>
              <p:cNvPr id="8" name="Group 139"/>
              <p:cNvGrpSpPr/>
              <p:nvPr/>
            </p:nvGrpSpPr>
            <p:grpSpPr>
              <a:xfrm>
                <a:off x="7749292" y="2286001"/>
                <a:ext cx="527758" cy="685800"/>
                <a:chOff x="7749292" y="4724401"/>
                <a:chExt cx="527758" cy="685800"/>
              </a:xfrm>
            </p:grpSpPr>
            <p:pic>
              <p:nvPicPr>
                <p:cNvPr id="141" name="Picture 20" descr="Host Integration Server (HIS) sm"/>
                <p:cNvPicPr>
                  <a:picLocks noChangeAspect="1" noChangeArrowheads="1"/>
                </p:cNvPicPr>
                <p:nvPr/>
              </p:nvPicPr>
              <p:blipFill>
                <a:blip r:embed="rId6" cstate="screen"/>
                <a:srcRect/>
                <a:stretch>
                  <a:fillRect/>
                </a:stretch>
              </p:blipFill>
              <p:spPr bwMode="auto">
                <a:xfrm>
                  <a:off x="7824847" y="4724401"/>
                  <a:ext cx="452203" cy="578667"/>
                </a:xfrm>
                <a:prstGeom prst="rect">
                  <a:avLst/>
                </a:prstGeom>
                <a:noFill/>
                <a:ln w="9525">
                  <a:noFill/>
                  <a:miter lim="800000"/>
                  <a:headEnd/>
                  <a:tailEnd/>
                </a:ln>
              </p:spPr>
            </p:pic>
            <p:pic>
              <p:nvPicPr>
                <p:cNvPr id="143" name="Picture 7"/>
                <p:cNvPicPr>
                  <a:picLocks noChangeAspect="1" noChangeArrowheads="1"/>
                </p:cNvPicPr>
                <p:nvPr/>
              </p:nvPicPr>
              <p:blipFill>
                <a:blip r:embed="rId7" cstate="print"/>
                <a:srcRect/>
                <a:stretch>
                  <a:fillRect/>
                </a:stretch>
              </p:blipFill>
              <p:spPr bwMode="auto">
                <a:xfrm>
                  <a:off x="7982174" y="5105401"/>
                  <a:ext cx="180442" cy="153155"/>
                </a:xfrm>
                <a:prstGeom prst="rect">
                  <a:avLst/>
                </a:prstGeom>
                <a:noFill/>
                <a:ln w="9525">
                  <a:noFill/>
                  <a:miter lim="800000"/>
                  <a:headEnd/>
                  <a:tailEnd/>
                </a:ln>
                <a:effectLst/>
              </p:spPr>
            </p:pic>
            <p:pic>
              <p:nvPicPr>
                <p:cNvPr id="144" name="Picture 10"/>
                <p:cNvPicPr>
                  <a:picLocks noChangeAspect="1" noChangeArrowheads="1"/>
                </p:cNvPicPr>
                <p:nvPr/>
              </p:nvPicPr>
              <p:blipFill>
                <a:blip r:embed="rId8" cstate="print"/>
                <a:srcRect/>
                <a:stretch>
                  <a:fillRect/>
                </a:stretch>
              </p:blipFill>
              <p:spPr bwMode="auto">
                <a:xfrm>
                  <a:off x="7749292" y="5105401"/>
                  <a:ext cx="180442" cy="153155"/>
                </a:xfrm>
                <a:prstGeom prst="rect">
                  <a:avLst/>
                </a:prstGeom>
                <a:noFill/>
                <a:ln w="9525">
                  <a:noFill/>
                  <a:miter lim="800000"/>
                  <a:headEnd/>
                  <a:tailEnd/>
                </a:ln>
                <a:effectLst/>
              </p:spPr>
            </p:pic>
            <p:pic>
              <p:nvPicPr>
                <p:cNvPr id="145" name="Picture 8"/>
                <p:cNvPicPr>
                  <a:picLocks noChangeAspect="1" noChangeArrowheads="1"/>
                </p:cNvPicPr>
                <p:nvPr/>
              </p:nvPicPr>
              <p:blipFill>
                <a:blip r:embed="rId9" cstate="print"/>
                <a:srcRect/>
                <a:stretch>
                  <a:fillRect/>
                </a:stretch>
              </p:blipFill>
              <p:spPr bwMode="auto">
                <a:xfrm>
                  <a:off x="7905243" y="5241159"/>
                  <a:ext cx="174264" cy="169042"/>
                </a:xfrm>
                <a:prstGeom prst="rect">
                  <a:avLst/>
                </a:prstGeom>
                <a:noFill/>
                <a:ln w="9525">
                  <a:noFill/>
                  <a:miter lim="800000"/>
                  <a:headEnd/>
                  <a:tailEnd/>
                </a:ln>
                <a:effectLst/>
              </p:spPr>
            </p:pic>
          </p:grpSp>
          <p:pic>
            <p:nvPicPr>
              <p:cNvPr id="152" name="Picture 151" descr="building store retail store small business white.png"/>
              <p:cNvPicPr>
                <a:picLocks noChangeAspect="1"/>
              </p:cNvPicPr>
              <p:nvPr/>
            </p:nvPicPr>
            <p:blipFill>
              <a:blip r:embed="rId4" cstate="screen"/>
              <a:stretch>
                <a:fillRect/>
              </a:stretch>
            </p:blipFill>
            <p:spPr>
              <a:xfrm>
                <a:off x="6553200" y="2514600"/>
                <a:ext cx="990600" cy="899320"/>
              </a:xfrm>
              <a:prstGeom prst="rect">
                <a:avLst/>
              </a:prstGeom>
            </p:spPr>
          </p:pic>
          <p:grpSp>
            <p:nvGrpSpPr>
              <p:cNvPr id="9" name="Group 161"/>
              <p:cNvGrpSpPr/>
              <p:nvPr/>
            </p:nvGrpSpPr>
            <p:grpSpPr>
              <a:xfrm>
                <a:off x="2277222" y="762000"/>
                <a:ext cx="4613843" cy="2019300"/>
                <a:chOff x="2277222" y="3009900"/>
                <a:chExt cx="4613843" cy="2019300"/>
              </a:xfrm>
            </p:grpSpPr>
            <p:sp>
              <p:nvSpPr>
                <p:cNvPr id="163" name="Content Placeholder 3"/>
                <p:cNvSpPr txBox="1">
                  <a:spLocks/>
                </p:cNvSpPr>
                <p:nvPr/>
              </p:nvSpPr>
              <p:spPr>
                <a:xfrm>
                  <a:off x="3291061" y="4267200"/>
                  <a:ext cx="2819400" cy="468293"/>
                </a:xfrm>
                <a:prstGeom prst="rect">
                  <a:avLst/>
                </a:prstGeom>
              </p:spPr>
              <p:txBody>
                <a:bodyPr vert="horz" wrap="square" lIns="0" tIns="0" rIns="0" bIns="0" rtlCol="0">
                  <a:spAutoFit/>
                </a:bodyPr>
                <a:lstStyle/>
                <a:p>
                  <a:pPr marL="347914" marR="0" lvl="0" indent="-347914" algn="ctr" defTabSz="914363" rtl="0" eaLnBrk="1" fontAlgn="auto" latinLnBrk="0" hangingPunct="1">
                    <a:lnSpc>
                      <a:spcPct val="90000"/>
                    </a:lnSpc>
                    <a:spcBef>
                      <a:spcPct val="20000"/>
                    </a:spcBef>
                    <a:spcAft>
                      <a:spcPts val="0"/>
                    </a:spcAft>
                    <a:buClrTx/>
                    <a:buSzTx/>
                    <a:buFontTx/>
                    <a:buNone/>
                    <a:tabLst/>
                    <a:defRPr/>
                  </a:pPr>
                  <a:r>
                    <a:rPr kumimoji="0" lang="en-US" sz="2800" b="0" i="0" u="none" strike="noStrike" kern="1200" cap="none" spc="0" normalizeH="0" baseline="0" noProof="0" dirty="0" smtClean="0">
                      <a:ln>
                        <a:noFill/>
                      </a:ln>
                      <a:solidFill>
                        <a:schemeClr val="bg1"/>
                      </a:solidFill>
                      <a:effectLst/>
                      <a:uLnTx/>
                      <a:uFillTx/>
                      <a:latin typeface="Calibri" pitchFamily="34" charset="0"/>
                      <a:ea typeface="+mn-ea"/>
                      <a:cs typeface="+mn-cs"/>
                    </a:rPr>
                    <a:t>Enterprise</a:t>
                  </a:r>
                  <a:endParaRPr kumimoji="0" lang="en-US" sz="2800" b="0" i="0" u="none" strike="noStrike" kern="1200" cap="none" spc="0" normalizeH="0" baseline="0" noProof="0" dirty="0">
                    <a:ln>
                      <a:noFill/>
                    </a:ln>
                    <a:solidFill>
                      <a:schemeClr val="bg1"/>
                    </a:solidFill>
                    <a:effectLst/>
                    <a:uLnTx/>
                    <a:uFillTx/>
                    <a:latin typeface="Calibri" pitchFamily="34" charset="0"/>
                    <a:ea typeface="+mn-ea"/>
                    <a:cs typeface="+mn-cs"/>
                  </a:endParaRPr>
                </a:p>
              </p:txBody>
            </p:sp>
            <p:grpSp>
              <p:nvGrpSpPr>
                <p:cNvPr id="10" name="Group 64"/>
                <p:cNvGrpSpPr/>
                <p:nvPr/>
              </p:nvGrpSpPr>
              <p:grpSpPr>
                <a:xfrm>
                  <a:off x="4129261" y="3009900"/>
                  <a:ext cx="838200" cy="1332336"/>
                  <a:chOff x="4114800" y="2628900"/>
                  <a:chExt cx="838200" cy="1332336"/>
                </a:xfrm>
              </p:grpSpPr>
              <p:pic>
                <p:nvPicPr>
                  <p:cNvPr id="179" name="Picture 178" descr="highrise, office building skyscraper enterprise sand.png"/>
                  <p:cNvPicPr>
                    <a:picLocks noChangeAspect="1"/>
                  </p:cNvPicPr>
                  <p:nvPr/>
                </p:nvPicPr>
                <p:blipFill>
                  <a:blip r:embed="rId10" cstate="print"/>
                  <a:stretch>
                    <a:fillRect/>
                  </a:stretch>
                </p:blipFill>
                <p:spPr>
                  <a:xfrm>
                    <a:off x="4114800" y="2628900"/>
                    <a:ext cx="838200" cy="1257300"/>
                  </a:xfrm>
                  <a:prstGeom prst="rect">
                    <a:avLst/>
                  </a:prstGeom>
                </p:spPr>
              </p:pic>
              <p:pic>
                <p:nvPicPr>
                  <p:cNvPr id="180" name="Picture 20" descr="Host Integration Server (HIS) sm"/>
                  <p:cNvPicPr>
                    <a:picLocks noChangeAspect="1" noChangeArrowheads="1"/>
                  </p:cNvPicPr>
                  <p:nvPr/>
                </p:nvPicPr>
                <p:blipFill>
                  <a:blip r:embed="rId11" cstate="screen"/>
                  <a:srcRect/>
                  <a:stretch>
                    <a:fillRect/>
                  </a:stretch>
                </p:blipFill>
                <p:spPr bwMode="auto">
                  <a:xfrm>
                    <a:off x="4215535" y="3352800"/>
                    <a:ext cx="380972" cy="574375"/>
                  </a:xfrm>
                  <a:prstGeom prst="rect">
                    <a:avLst/>
                  </a:prstGeom>
                  <a:noFill/>
                  <a:ln w="9525">
                    <a:noFill/>
                    <a:miter lim="800000"/>
                    <a:headEnd/>
                    <a:tailEnd/>
                  </a:ln>
                </p:spPr>
              </p:pic>
              <p:pic>
                <p:nvPicPr>
                  <p:cNvPr id="181" name="Picture 20" descr="Host Integration Server (HIS) sm"/>
                  <p:cNvPicPr>
                    <a:picLocks noChangeAspect="1" noChangeArrowheads="1"/>
                  </p:cNvPicPr>
                  <p:nvPr/>
                </p:nvPicPr>
                <p:blipFill>
                  <a:blip r:embed="rId11" cstate="screen"/>
                  <a:srcRect/>
                  <a:stretch>
                    <a:fillRect/>
                  </a:stretch>
                </p:blipFill>
                <p:spPr bwMode="auto">
                  <a:xfrm>
                    <a:off x="4495800" y="3386861"/>
                    <a:ext cx="380972" cy="574375"/>
                  </a:xfrm>
                  <a:prstGeom prst="rect">
                    <a:avLst/>
                  </a:prstGeom>
                  <a:noFill/>
                  <a:ln w="9525">
                    <a:noFill/>
                    <a:miter lim="800000"/>
                    <a:headEnd/>
                    <a:tailEnd/>
                  </a:ln>
                </p:spPr>
              </p:pic>
            </p:grpSp>
            <p:pic>
              <p:nvPicPr>
                <p:cNvPr id="166" name="Picture 3" descr="C:\Users\aheaton\Desktop\New Folder (4)\double headed arrow 5b.png"/>
                <p:cNvPicPr>
                  <a:picLocks noChangeAspect="1" noChangeArrowheads="1"/>
                </p:cNvPicPr>
                <p:nvPr/>
              </p:nvPicPr>
              <p:blipFill>
                <a:blip r:embed="rId12" cstate="print"/>
                <a:srcRect/>
                <a:stretch>
                  <a:fillRect/>
                </a:stretch>
              </p:blipFill>
              <p:spPr bwMode="auto">
                <a:xfrm rot="9188808">
                  <a:off x="2277222" y="4163775"/>
                  <a:ext cx="2488666" cy="500062"/>
                </a:xfrm>
                <a:prstGeom prst="rect">
                  <a:avLst/>
                </a:prstGeom>
                <a:noFill/>
              </p:spPr>
            </p:pic>
            <p:pic>
              <p:nvPicPr>
                <p:cNvPr id="167" name="Picture 3" descr="C:\Users\aheaton\Desktop\New Folder (4)\double headed arrow 5b.png"/>
                <p:cNvPicPr>
                  <a:picLocks noChangeAspect="1" noChangeArrowheads="1"/>
                </p:cNvPicPr>
                <p:nvPr/>
              </p:nvPicPr>
              <p:blipFill>
                <a:blip r:embed="rId13" cstate="print"/>
                <a:srcRect/>
                <a:stretch>
                  <a:fillRect/>
                </a:stretch>
              </p:blipFill>
              <p:spPr bwMode="auto">
                <a:xfrm rot="12608733">
                  <a:off x="4301960" y="4263573"/>
                  <a:ext cx="2589105" cy="500062"/>
                </a:xfrm>
                <a:prstGeom prst="rect">
                  <a:avLst/>
                </a:prstGeom>
                <a:noFill/>
              </p:spPr>
            </p:pic>
            <p:pic>
              <p:nvPicPr>
                <p:cNvPr id="168" name="Picture 13" descr="E:\Artwork_Imagery\Icons - Illustrations\documents folders Pages\data page.png"/>
                <p:cNvPicPr>
                  <a:picLocks noChangeAspect="1" noChangeArrowheads="1"/>
                </p:cNvPicPr>
                <p:nvPr/>
              </p:nvPicPr>
              <p:blipFill>
                <a:blip r:embed="rId14" cstate="print"/>
                <a:srcRect/>
                <a:stretch>
                  <a:fillRect/>
                </a:stretch>
              </p:blipFill>
              <p:spPr bwMode="auto">
                <a:xfrm>
                  <a:off x="6186661" y="4739640"/>
                  <a:ext cx="114196" cy="137160"/>
                </a:xfrm>
                <a:prstGeom prst="rect">
                  <a:avLst/>
                </a:prstGeom>
                <a:noFill/>
              </p:spPr>
            </p:pic>
            <p:pic>
              <p:nvPicPr>
                <p:cNvPr id="169" name="Picture 7"/>
                <p:cNvPicPr>
                  <a:picLocks noChangeAspect="1" noChangeArrowheads="1"/>
                </p:cNvPicPr>
                <p:nvPr/>
              </p:nvPicPr>
              <p:blipFill>
                <a:blip r:embed="rId7" cstate="print"/>
                <a:srcRect/>
                <a:stretch>
                  <a:fillRect/>
                </a:stretch>
              </p:blipFill>
              <p:spPr bwMode="auto">
                <a:xfrm>
                  <a:off x="6415261" y="4876800"/>
                  <a:ext cx="152400" cy="152400"/>
                </a:xfrm>
                <a:prstGeom prst="rect">
                  <a:avLst/>
                </a:prstGeom>
                <a:noFill/>
                <a:ln w="9525">
                  <a:noFill/>
                  <a:miter lim="800000"/>
                  <a:headEnd/>
                  <a:tailEnd/>
                </a:ln>
                <a:effectLst/>
              </p:spPr>
            </p:pic>
            <p:pic>
              <p:nvPicPr>
                <p:cNvPr id="170" name="Picture 8"/>
                <p:cNvPicPr>
                  <a:picLocks noChangeAspect="1" noChangeArrowheads="1"/>
                </p:cNvPicPr>
                <p:nvPr/>
              </p:nvPicPr>
              <p:blipFill>
                <a:blip r:embed="rId9" cstate="print"/>
                <a:srcRect/>
                <a:stretch>
                  <a:fillRect/>
                </a:stretch>
              </p:blipFill>
              <p:spPr bwMode="auto">
                <a:xfrm>
                  <a:off x="5881861" y="4572000"/>
                  <a:ext cx="133350" cy="152400"/>
                </a:xfrm>
                <a:prstGeom prst="rect">
                  <a:avLst/>
                </a:prstGeom>
                <a:noFill/>
                <a:ln w="9525">
                  <a:noFill/>
                  <a:miter lim="800000"/>
                  <a:headEnd/>
                  <a:tailEnd/>
                </a:ln>
                <a:effectLst/>
              </p:spPr>
            </p:pic>
            <p:pic>
              <p:nvPicPr>
                <p:cNvPr id="171" name="Picture 10"/>
                <p:cNvPicPr>
                  <a:picLocks noChangeAspect="1" noChangeArrowheads="1"/>
                </p:cNvPicPr>
                <p:nvPr/>
              </p:nvPicPr>
              <p:blipFill>
                <a:blip r:embed="rId8" cstate="print"/>
                <a:srcRect/>
                <a:stretch>
                  <a:fillRect/>
                </a:stretch>
              </p:blipFill>
              <p:spPr bwMode="auto">
                <a:xfrm>
                  <a:off x="5577061" y="4419600"/>
                  <a:ext cx="152400" cy="152400"/>
                </a:xfrm>
                <a:prstGeom prst="rect">
                  <a:avLst/>
                </a:prstGeom>
                <a:noFill/>
                <a:ln w="9525">
                  <a:noFill/>
                  <a:miter lim="800000"/>
                  <a:headEnd/>
                  <a:tailEnd/>
                </a:ln>
                <a:effectLst/>
              </p:spPr>
            </p:pic>
            <p:pic>
              <p:nvPicPr>
                <p:cNvPr id="172" name="Picture 13" descr="E:\Artwork_Imagery\Icons - Illustrations\documents folders Pages\data page.png"/>
                <p:cNvPicPr>
                  <a:picLocks noChangeAspect="1" noChangeArrowheads="1"/>
                </p:cNvPicPr>
                <p:nvPr/>
              </p:nvPicPr>
              <p:blipFill>
                <a:blip r:embed="rId14" cstate="print"/>
                <a:srcRect/>
                <a:stretch>
                  <a:fillRect/>
                </a:stretch>
              </p:blipFill>
              <p:spPr bwMode="auto">
                <a:xfrm>
                  <a:off x="2757661" y="4648200"/>
                  <a:ext cx="114196" cy="137160"/>
                </a:xfrm>
                <a:prstGeom prst="rect">
                  <a:avLst/>
                </a:prstGeom>
                <a:noFill/>
              </p:spPr>
            </p:pic>
            <p:pic>
              <p:nvPicPr>
                <p:cNvPr id="173" name="Picture 7"/>
                <p:cNvPicPr>
                  <a:picLocks noChangeAspect="1" noChangeArrowheads="1"/>
                </p:cNvPicPr>
                <p:nvPr/>
              </p:nvPicPr>
              <p:blipFill>
                <a:blip r:embed="rId7" cstate="print"/>
                <a:srcRect/>
                <a:stretch>
                  <a:fillRect/>
                </a:stretch>
              </p:blipFill>
              <p:spPr bwMode="auto">
                <a:xfrm>
                  <a:off x="2986261" y="4495800"/>
                  <a:ext cx="152400" cy="152400"/>
                </a:xfrm>
                <a:prstGeom prst="rect">
                  <a:avLst/>
                </a:prstGeom>
                <a:noFill/>
                <a:ln w="9525">
                  <a:noFill/>
                  <a:miter lim="800000"/>
                  <a:headEnd/>
                  <a:tailEnd/>
                </a:ln>
                <a:effectLst/>
              </p:spPr>
            </p:pic>
            <p:pic>
              <p:nvPicPr>
                <p:cNvPr id="175" name="Picture 8"/>
                <p:cNvPicPr>
                  <a:picLocks noChangeAspect="1" noChangeArrowheads="1"/>
                </p:cNvPicPr>
                <p:nvPr/>
              </p:nvPicPr>
              <p:blipFill>
                <a:blip r:embed="rId9" cstate="print"/>
                <a:srcRect/>
                <a:stretch>
                  <a:fillRect/>
                </a:stretch>
              </p:blipFill>
              <p:spPr bwMode="auto">
                <a:xfrm>
                  <a:off x="3310111" y="4343400"/>
                  <a:ext cx="133350" cy="152400"/>
                </a:xfrm>
                <a:prstGeom prst="rect">
                  <a:avLst/>
                </a:prstGeom>
                <a:noFill/>
                <a:ln w="9525">
                  <a:noFill/>
                  <a:miter lim="800000"/>
                  <a:headEnd/>
                  <a:tailEnd/>
                </a:ln>
                <a:effectLst/>
              </p:spPr>
            </p:pic>
            <p:pic>
              <p:nvPicPr>
                <p:cNvPr id="177" name="Picture 10"/>
                <p:cNvPicPr>
                  <a:picLocks noChangeAspect="1" noChangeArrowheads="1"/>
                </p:cNvPicPr>
                <p:nvPr/>
              </p:nvPicPr>
              <p:blipFill>
                <a:blip r:embed="rId8" cstate="print"/>
                <a:srcRect/>
                <a:stretch>
                  <a:fillRect/>
                </a:stretch>
              </p:blipFill>
              <p:spPr bwMode="auto">
                <a:xfrm>
                  <a:off x="3595861" y="4191000"/>
                  <a:ext cx="152400" cy="152400"/>
                </a:xfrm>
                <a:prstGeom prst="rect">
                  <a:avLst/>
                </a:prstGeom>
                <a:noFill/>
                <a:ln w="9525">
                  <a:noFill/>
                  <a:miter lim="800000"/>
                  <a:headEnd/>
                  <a:tailEnd/>
                </a:ln>
                <a:effectLst/>
              </p:spPr>
            </p:pic>
          </p:grpSp>
          <p:pic>
            <p:nvPicPr>
              <p:cNvPr id="185" name="Picture 12" descr="E:\Artwork_Imagery\Shapes\fans - gradients\blue swoop 4.png"/>
              <p:cNvPicPr>
                <a:picLocks noChangeAspect="1" noChangeArrowheads="1"/>
              </p:cNvPicPr>
              <p:nvPr/>
            </p:nvPicPr>
            <p:blipFill>
              <a:blip r:embed="rId3" cstate="print">
                <a:lum bright="70000" contrast="-70000"/>
              </a:blip>
              <a:srcRect l="62531" t="20833" b="14583"/>
              <a:stretch>
                <a:fillRect/>
              </a:stretch>
            </p:blipFill>
            <p:spPr bwMode="auto">
              <a:xfrm>
                <a:off x="0" y="1600200"/>
                <a:ext cx="2031283" cy="2133600"/>
              </a:xfrm>
              <a:prstGeom prst="rect">
                <a:avLst/>
              </a:prstGeom>
              <a:noFill/>
            </p:spPr>
          </p:pic>
          <p:pic>
            <p:nvPicPr>
              <p:cNvPr id="186" name="Picture 9"/>
              <p:cNvPicPr>
                <a:picLocks noChangeAspect="1" noChangeArrowheads="1"/>
              </p:cNvPicPr>
              <p:nvPr/>
            </p:nvPicPr>
            <p:blipFill>
              <a:blip r:embed="rId15" cstate="print"/>
              <a:srcRect/>
              <a:stretch>
                <a:fillRect/>
              </a:stretch>
            </p:blipFill>
            <p:spPr bwMode="auto">
              <a:xfrm>
                <a:off x="2514600" y="2552700"/>
                <a:ext cx="123825" cy="104775"/>
              </a:xfrm>
              <a:prstGeom prst="rect">
                <a:avLst/>
              </a:prstGeom>
              <a:noFill/>
              <a:ln w="9525">
                <a:noFill/>
                <a:miter lim="800000"/>
                <a:headEnd/>
                <a:tailEnd/>
              </a:ln>
              <a:effectLst/>
            </p:spPr>
          </p:pic>
          <p:pic>
            <p:nvPicPr>
              <p:cNvPr id="187" name="Picture 9"/>
              <p:cNvPicPr>
                <a:picLocks noChangeAspect="1" noChangeArrowheads="1"/>
              </p:cNvPicPr>
              <p:nvPr/>
            </p:nvPicPr>
            <p:blipFill>
              <a:blip r:embed="rId15" cstate="print"/>
              <a:srcRect/>
              <a:stretch>
                <a:fillRect/>
              </a:stretch>
            </p:blipFill>
            <p:spPr bwMode="auto">
              <a:xfrm>
                <a:off x="5181600" y="1943100"/>
                <a:ext cx="123825" cy="104775"/>
              </a:xfrm>
              <a:prstGeom prst="rect">
                <a:avLst/>
              </a:prstGeom>
              <a:noFill/>
              <a:ln w="9525">
                <a:noFill/>
                <a:miter lim="800000"/>
                <a:headEnd/>
                <a:tailEnd/>
              </a:ln>
              <a:effectLst/>
            </p:spPr>
          </p:pic>
          <p:grpSp>
            <p:nvGrpSpPr>
              <p:cNvPr id="11" name="Group 187"/>
              <p:cNvGrpSpPr/>
              <p:nvPr/>
            </p:nvGrpSpPr>
            <p:grpSpPr>
              <a:xfrm>
                <a:off x="381000" y="1607537"/>
                <a:ext cx="1447800" cy="1630963"/>
                <a:chOff x="381000" y="3855437"/>
                <a:chExt cx="1447800" cy="1630963"/>
              </a:xfrm>
            </p:grpSpPr>
            <p:pic>
              <p:nvPicPr>
                <p:cNvPr id="189" name="Picture 188" descr="j0431566.png"/>
                <p:cNvPicPr>
                  <a:picLocks noChangeAspect="1"/>
                </p:cNvPicPr>
                <p:nvPr/>
              </p:nvPicPr>
              <p:blipFill>
                <a:blip r:embed="rId5" cstate="screen"/>
                <a:stretch>
                  <a:fillRect/>
                </a:stretch>
              </p:blipFill>
              <p:spPr>
                <a:xfrm flipH="1">
                  <a:off x="914400" y="3855437"/>
                  <a:ext cx="338824" cy="335563"/>
                </a:xfrm>
                <a:prstGeom prst="rect">
                  <a:avLst/>
                </a:prstGeom>
              </p:spPr>
            </p:pic>
            <p:pic>
              <p:nvPicPr>
                <p:cNvPr id="190" name="Picture 189" descr="j0431566.png"/>
                <p:cNvPicPr>
                  <a:picLocks noChangeAspect="1"/>
                </p:cNvPicPr>
                <p:nvPr/>
              </p:nvPicPr>
              <p:blipFill>
                <a:blip r:embed="rId5" cstate="screen"/>
                <a:stretch>
                  <a:fillRect/>
                </a:stretch>
              </p:blipFill>
              <p:spPr>
                <a:xfrm flipH="1">
                  <a:off x="1032776" y="5150837"/>
                  <a:ext cx="338824" cy="335563"/>
                </a:xfrm>
                <a:prstGeom prst="rect">
                  <a:avLst/>
                </a:prstGeom>
              </p:spPr>
            </p:pic>
            <p:pic>
              <p:nvPicPr>
                <p:cNvPr id="191" name="Picture 190" descr="j0431566.png"/>
                <p:cNvPicPr>
                  <a:picLocks noChangeAspect="1"/>
                </p:cNvPicPr>
                <p:nvPr/>
              </p:nvPicPr>
              <p:blipFill>
                <a:blip r:embed="rId5" cstate="screen"/>
                <a:stretch>
                  <a:fillRect/>
                </a:stretch>
              </p:blipFill>
              <p:spPr>
                <a:xfrm flipH="1">
                  <a:off x="1447800" y="4846037"/>
                  <a:ext cx="338824" cy="335563"/>
                </a:xfrm>
                <a:prstGeom prst="rect">
                  <a:avLst/>
                </a:prstGeom>
              </p:spPr>
            </p:pic>
            <p:pic>
              <p:nvPicPr>
                <p:cNvPr id="192" name="Picture 191" descr="j0431566.png"/>
                <p:cNvPicPr>
                  <a:picLocks noChangeAspect="1"/>
                </p:cNvPicPr>
                <p:nvPr/>
              </p:nvPicPr>
              <p:blipFill>
                <a:blip r:embed="rId5" cstate="screen"/>
                <a:stretch>
                  <a:fillRect/>
                </a:stretch>
              </p:blipFill>
              <p:spPr>
                <a:xfrm flipH="1">
                  <a:off x="381000" y="4846037"/>
                  <a:ext cx="338824" cy="335563"/>
                </a:xfrm>
                <a:prstGeom prst="rect">
                  <a:avLst/>
                </a:prstGeom>
              </p:spPr>
            </p:pic>
            <p:pic>
              <p:nvPicPr>
                <p:cNvPr id="193" name="Picture 192" descr="j0431566.png"/>
                <p:cNvPicPr>
                  <a:picLocks noChangeAspect="1"/>
                </p:cNvPicPr>
                <p:nvPr/>
              </p:nvPicPr>
              <p:blipFill>
                <a:blip r:embed="rId5" cstate="screen"/>
                <a:stretch>
                  <a:fillRect/>
                </a:stretch>
              </p:blipFill>
              <p:spPr>
                <a:xfrm flipH="1">
                  <a:off x="381000" y="4236437"/>
                  <a:ext cx="338824" cy="335563"/>
                </a:xfrm>
                <a:prstGeom prst="rect">
                  <a:avLst/>
                </a:prstGeom>
              </p:spPr>
            </p:pic>
            <p:cxnSp>
              <p:nvCxnSpPr>
                <p:cNvPr id="194" name="Straight Connector 193"/>
                <p:cNvCxnSpPr>
                  <a:endCxn id="192" idx="0"/>
                </p:cNvCxnSpPr>
                <p:nvPr/>
              </p:nvCxnSpPr>
              <p:spPr>
                <a:xfrm rot="16200000" flipH="1">
                  <a:off x="313306" y="4608931"/>
                  <a:ext cx="457200" cy="17012"/>
                </a:xfrm>
                <a:prstGeom prst="line">
                  <a:avLst/>
                </a:prstGeom>
                <a:ln>
                  <a:gradFill>
                    <a:gsLst>
                      <a:gs pos="0">
                        <a:schemeClr val="accent1">
                          <a:tint val="66000"/>
                          <a:satMod val="160000"/>
                        </a:schemeClr>
                      </a:gs>
                      <a:gs pos="50000">
                        <a:schemeClr val="accent1">
                          <a:tint val="44500"/>
                          <a:satMod val="160000"/>
                          <a:alpha val="25000"/>
                        </a:schemeClr>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p:nvCxnSpPr>
              <p:spPr>
                <a:xfrm rot="10800000" flipV="1">
                  <a:off x="609600" y="4007837"/>
                  <a:ext cx="457200" cy="381000"/>
                </a:xfrm>
                <a:prstGeom prst="line">
                  <a:avLst/>
                </a:prstGeom>
                <a:ln>
                  <a:gradFill>
                    <a:gsLst>
                      <a:gs pos="0">
                        <a:schemeClr val="accent1">
                          <a:tint val="66000"/>
                          <a:satMod val="160000"/>
                        </a:schemeClr>
                      </a:gs>
                      <a:gs pos="50000">
                        <a:schemeClr val="accent1">
                          <a:tint val="44500"/>
                          <a:satMod val="160000"/>
                          <a:alpha val="25000"/>
                        </a:schemeClr>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196" name="Straight Connector 195"/>
                <p:cNvCxnSpPr/>
                <p:nvPr/>
              </p:nvCxnSpPr>
              <p:spPr>
                <a:xfrm rot="10800000" flipV="1">
                  <a:off x="1219200" y="5074637"/>
                  <a:ext cx="457200" cy="152400"/>
                </a:xfrm>
                <a:prstGeom prst="line">
                  <a:avLst/>
                </a:prstGeom>
                <a:ln>
                  <a:gradFill>
                    <a:gsLst>
                      <a:gs pos="0">
                        <a:schemeClr val="accent1">
                          <a:tint val="66000"/>
                          <a:satMod val="160000"/>
                        </a:schemeClr>
                      </a:gs>
                      <a:gs pos="50000">
                        <a:schemeClr val="accent1">
                          <a:tint val="44500"/>
                          <a:satMod val="160000"/>
                          <a:alpha val="25000"/>
                        </a:schemeClr>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p:nvCxnSpPr>
              <p:spPr>
                <a:xfrm>
                  <a:off x="1066800" y="4007837"/>
                  <a:ext cx="609600" cy="381000"/>
                </a:xfrm>
                <a:prstGeom prst="line">
                  <a:avLst/>
                </a:prstGeom>
                <a:ln>
                  <a:gradFill>
                    <a:gsLst>
                      <a:gs pos="0">
                        <a:schemeClr val="accent1">
                          <a:tint val="66000"/>
                          <a:satMod val="160000"/>
                        </a:schemeClr>
                      </a:gs>
                      <a:gs pos="50000">
                        <a:schemeClr val="accent1">
                          <a:tint val="44500"/>
                          <a:satMod val="160000"/>
                          <a:alpha val="25000"/>
                        </a:schemeClr>
                      </a:gs>
                    </a:gsLst>
                    <a:lin ang="5400000" scaled="0"/>
                  </a:gradFill>
                </a:ln>
              </p:spPr>
              <p:style>
                <a:lnRef idx="1">
                  <a:schemeClr val="accent1"/>
                </a:lnRef>
                <a:fillRef idx="0">
                  <a:schemeClr val="accent1"/>
                </a:fillRef>
                <a:effectRef idx="0">
                  <a:schemeClr val="accent1"/>
                </a:effectRef>
                <a:fontRef idx="minor">
                  <a:schemeClr val="tx1"/>
                </a:fontRef>
              </p:style>
            </p:cxnSp>
            <p:pic>
              <p:nvPicPr>
                <p:cNvPr id="198" name="Picture 8"/>
                <p:cNvPicPr>
                  <a:picLocks noChangeAspect="1" noChangeArrowheads="1"/>
                </p:cNvPicPr>
                <p:nvPr/>
              </p:nvPicPr>
              <p:blipFill>
                <a:blip r:embed="rId9" cstate="print"/>
                <a:srcRect/>
                <a:stretch>
                  <a:fillRect/>
                </a:stretch>
              </p:blipFill>
              <p:spPr bwMode="auto">
                <a:xfrm>
                  <a:off x="1085850" y="4007837"/>
                  <a:ext cx="133350" cy="152400"/>
                </a:xfrm>
                <a:prstGeom prst="rect">
                  <a:avLst/>
                </a:prstGeom>
                <a:noFill/>
                <a:ln w="9525">
                  <a:noFill/>
                  <a:miter lim="800000"/>
                  <a:headEnd/>
                  <a:tailEnd/>
                </a:ln>
                <a:effectLst/>
              </p:spPr>
            </p:pic>
            <p:pic>
              <p:nvPicPr>
                <p:cNvPr id="199" name="Picture 198" descr="j0431566.png"/>
                <p:cNvPicPr>
                  <a:picLocks noChangeAspect="1"/>
                </p:cNvPicPr>
                <p:nvPr/>
              </p:nvPicPr>
              <p:blipFill>
                <a:blip r:embed="rId5" cstate="screen"/>
                <a:stretch>
                  <a:fillRect/>
                </a:stretch>
              </p:blipFill>
              <p:spPr>
                <a:xfrm flipH="1">
                  <a:off x="1489976" y="4236437"/>
                  <a:ext cx="338824" cy="335563"/>
                </a:xfrm>
                <a:prstGeom prst="rect">
                  <a:avLst/>
                </a:prstGeom>
              </p:spPr>
            </p:pic>
            <p:cxnSp>
              <p:nvCxnSpPr>
                <p:cNvPr id="200" name="Straight Connector 199"/>
                <p:cNvCxnSpPr/>
                <p:nvPr/>
              </p:nvCxnSpPr>
              <p:spPr>
                <a:xfrm rot="10800000">
                  <a:off x="609600" y="4998437"/>
                  <a:ext cx="533400" cy="228600"/>
                </a:xfrm>
                <a:prstGeom prst="line">
                  <a:avLst/>
                </a:prstGeom>
                <a:ln>
                  <a:gradFill>
                    <a:gsLst>
                      <a:gs pos="0">
                        <a:schemeClr val="accent1">
                          <a:tint val="66000"/>
                          <a:satMod val="160000"/>
                        </a:schemeClr>
                      </a:gs>
                      <a:gs pos="50000">
                        <a:schemeClr val="accent1">
                          <a:tint val="44500"/>
                          <a:satMod val="160000"/>
                          <a:alpha val="25000"/>
                        </a:schemeClr>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p:nvCxnSpPr>
              <p:spPr>
                <a:xfrm rot="16200000" flipH="1">
                  <a:off x="495300" y="4579337"/>
                  <a:ext cx="1295400" cy="152400"/>
                </a:xfrm>
                <a:prstGeom prst="line">
                  <a:avLst/>
                </a:prstGeom>
                <a:ln>
                  <a:gradFill>
                    <a:gsLst>
                      <a:gs pos="0">
                        <a:schemeClr val="accent1">
                          <a:tint val="66000"/>
                          <a:satMod val="160000"/>
                        </a:schemeClr>
                      </a:gs>
                      <a:gs pos="50000">
                        <a:schemeClr val="accent1">
                          <a:tint val="44500"/>
                          <a:satMod val="160000"/>
                          <a:alpha val="25000"/>
                        </a:schemeClr>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202" name="Straight Connector 201"/>
                <p:cNvCxnSpPr/>
                <p:nvPr/>
              </p:nvCxnSpPr>
              <p:spPr>
                <a:xfrm rot="16200000" flipH="1">
                  <a:off x="876300" y="4198337"/>
                  <a:ext cx="990600" cy="609600"/>
                </a:xfrm>
                <a:prstGeom prst="line">
                  <a:avLst/>
                </a:prstGeom>
                <a:ln>
                  <a:gradFill>
                    <a:gsLst>
                      <a:gs pos="0">
                        <a:schemeClr val="accent1">
                          <a:tint val="66000"/>
                          <a:satMod val="160000"/>
                        </a:schemeClr>
                      </a:gs>
                      <a:gs pos="50000">
                        <a:schemeClr val="accent1">
                          <a:tint val="44500"/>
                          <a:satMod val="160000"/>
                          <a:alpha val="25000"/>
                        </a:schemeClr>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p:nvCxnSpPr>
              <p:spPr>
                <a:xfrm rot="5400000">
                  <a:off x="304800" y="4236437"/>
                  <a:ext cx="990600" cy="533400"/>
                </a:xfrm>
                <a:prstGeom prst="line">
                  <a:avLst/>
                </a:prstGeom>
                <a:ln>
                  <a:gradFill>
                    <a:gsLst>
                      <a:gs pos="0">
                        <a:schemeClr val="accent1">
                          <a:tint val="66000"/>
                          <a:satMod val="160000"/>
                        </a:schemeClr>
                      </a:gs>
                      <a:gs pos="50000">
                        <a:schemeClr val="accent1">
                          <a:tint val="44500"/>
                          <a:satMod val="160000"/>
                          <a:alpha val="25000"/>
                        </a:schemeClr>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204" name="Straight Connector 203"/>
                <p:cNvCxnSpPr/>
                <p:nvPr/>
              </p:nvCxnSpPr>
              <p:spPr>
                <a:xfrm>
                  <a:off x="533400" y="4998437"/>
                  <a:ext cx="1143000" cy="1588"/>
                </a:xfrm>
                <a:prstGeom prst="line">
                  <a:avLst/>
                </a:prstGeom>
                <a:ln>
                  <a:gradFill>
                    <a:gsLst>
                      <a:gs pos="0">
                        <a:schemeClr val="accent1">
                          <a:tint val="66000"/>
                          <a:satMod val="160000"/>
                        </a:schemeClr>
                      </a:gs>
                      <a:gs pos="50000">
                        <a:schemeClr val="accent1">
                          <a:tint val="44500"/>
                          <a:satMod val="160000"/>
                          <a:alpha val="25000"/>
                        </a:schemeClr>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p:nvCxnSpPr>
              <p:spPr>
                <a:xfrm rot="5400000">
                  <a:off x="1370806" y="4693637"/>
                  <a:ext cx="610394" cy="794"/>
                </a:xfrm>
                <a:prstGeom prst="line">
                  <a:avLst/>
                </a:prstGeom>
                <a:ln>
                  <a:gradFill>
                    <a:gsLst>
                      <a:gs pos="0">
                        <a:schemeClr val="accent1">
                          <a:tint val="66000"/>
                          <a:satMod val="160000"/>
                        </a:schemeClr>
                      </a:gs>
                      <a:gs pos="50000">
                        <a:schemeClr val="accent1">
                          <a:tint val="44500"/>
                          <a:satMod val="160000"/>
                          <a:alpha val="25000"/>
                        </a:schemeClr>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p:nvPr/>
              </p:nvCxnSpPr>
              <p:spPr>
                <a:xfrm rot="16200000" flipH="1">
                  <a:off x="419100" y="4503137"/>
                  <a:ext cx="914400" cy="685800"/>
                </a:xfrm>
                <a:prstGeom prst="line">
                  <a:avLst/>
                </a:prstGeom>
                <a:ln>
                  <a:gradFill>
                    <a:gsLst>
                      <a:gs pos="0">
                        <a:schemeClr val="accent1">
                          <a:tint val="66000"/>
                          <a:satMod val="160000"/>
                        </a:schemeClr>
                      </a:gs>
                      <a:gs pos="50000">
                        <a:schemeClr val="accent1">
                          <a:tint val="44500"/>
                          <a:satMod val="160000"/>
                          <a:alpha val="25000"/>
                        </a:schemeClr>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207" name="Straight Connector 206"/>
                <p:cNvCxnSpPr/>
                <p:nvPr/>
              </p:nvCxnSpPr>
              <p:spPr>
                <a:xfrm rot="5400000">
                  <a:off x="990600" y="4617437"/>
                  <a:ext cx="914400" cy="457200"/>
                </a:xfrm>
                <a:prstGeom prst="line">
                  <a:avLst/>
                </a:prstGeom>
                <a:ln>
                  <a:gradFill>
                    <a:gsLst>
                      <a:gs pos="0">
                        <a:schemeClr val="accent1">
                          <a:tint val="66000"/>
                          <a:satMod val="160000"/>
                        </a:schemeClr>
                      </a:gs>
                      <a:gs pos="50000">
                        <a:schemeClr val="accent1">
                          <a:tint val="44500"/>
                          <a:satMod val="160000"/>
                          <a:alpha val="25000"/>
                        </a:schemeClr>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208" name="Straight Connector 207"/>
                <p:cNvCxnSpPr/>
                <p:nvPr/>
              </p:nvCxnSpPr>
              <p:spPr>
                <a:xfrm rot="10800000">
                  <a:off x="533400" y="4388837"/>
                  <a:ext cx="1143000" cy="1588"/>
                </a:xfrm>
                <a:prstGeom prst="line">
                  <a:avLst/>
                </a:prstGeom>
                <a:ln>
                  <a:gradFill>
                    <a:gsLst>
                      <a:gs pos="0">
                        <a:schemeClr val="accent1">
                          <a:tint val="66000"/>
                          <a:satMod val="160000"/>
                        </a:schemeClr>
                      </a:gs>
                      <a:gs pos="50000">
                        <a:schemeClr val="accent1">
                          <a:tint val="44500"/>
                          <a:satMod val="160000"/>
                          <a:alpha val="25000"/>
                        </a:schemeClr>
                      </a:gs>
                    </a:gsLst>
                    <a:lin ang="5400000" scaled="0"/>
                  </a:gradFill>
                </a:ln>
              </p:spPr>
              <p:style>
                <a:lnRef idx="1">
                  <a:schemeClr val="accent1"/>
                </a:lnRef>
                <a:fillRef idx="0">
                  <a:schemeClr val="accent1"/>
                </a:fillRef>
                <a:effectRef idx="0">
                  <a:schemeClr val="accent1"/>
                </a:effectRef>
                <a:fontRef idx="minor">
                  <a:schemeClr val="tx1"/>
                </a:fontRef>
              </p:style>
            </p:cxnSp>
            <p:pic>
              <p:nvPicPr>
                <p:cNvPr id="209" name="Picture 7"/>
                <p:cNvPicPr>
                  <a:picLocks noChangeAspect="1" noChangeArrowheads="1"/>
                </p:cNvPicPr>
                <p:nvPr/>
              </p:nvPicPr>
              <p:blipFill>
                <a:blip r:embed="rId7" cstate="print"/>
                <a:srcRect/>
                <a:stretch>
                  <a:fillRect/>
                </a:stretch>
              </p:blipFill>
              <p:spPr bwMode="auto">
                <a:xfrm>
                  <a:off x="1524000" y="4312637"/>
                  <a:ext cx="180442" cy="153155"/>
                </a:xfrm>
                <a:prstGeom prst="rect">
                  <a:avLst/>
                </a:prstGeom>
                <a:noFill/>
                <a:ln w="9525">
                  <a:noFill/>
                  <a:miter lim="800000"/>
                  <a:headEnd/>
                  <a:tailEnd/>
                </a:ln>
                <a:effectLst/>
              </p:spPr>
            </p:pic>
            <p:pic>
              <p:nvPicPr>
                <p:cNvPr id="210" name="Picture 10"/>
                <p:cNvPicPr>
                  <a:picLocks noChangeAspect="1" noChangeArrowheads="1"/>
                </p:cNvPicPr>
                <p:nvPr/>
              </p:nvPicPr>
              <p:blipFill>
                <a:blip r:embed="rId8" cstate="print"/>
                <a:srcRect/>
                <a:stretch>
                  <a:fillRect/>
                </a:stretch>
              </p:blipFill>
              <p:spPr bwMode="auto">
                <a:xfrm>
                  <a:off x="457200" y="4998437"/>
                  <a:ext cx="152400" cy="152400"/>
                </a:xfrm>
                <a:prstGeom prst="rect">
                  <a:avLst/>
                </a:prstGeom>
                <a:noFill/>
                <a:ln w="9525">
                  <a:noFill/>
                  <a:miter lim="800000"/>
                  <a:headEnd/>
                  <a:tailEnd/>
                </a:ln>
                <a:effectLst/>
              </p:spPr>
            </p:pic>
            <p:cxnSp>
              <p:nvCxnSpPr>
                <p:cNvPr id="211" name="Straight Connector 210"/>
                <p:cNvCxnSpPr>
                  <a:stCxn id="210" idx="0"/>
                  <a:endCxn id="209" idx="1"/>
                </p:cNvCxnSpPr>
                <p:nvPr/>
              </p:nvCxnSpPr>
              <p:spPr>
                <a:xfrm rot="5400000" flipH="1" flipV="1">
                  <a:off x="724089" y="4198526"/>
                  <a:ext cx="609222" cy="990600"/>
                </a:xfrm>
                <a:prstGeom prst="line">
                  <a:avLst/>
                </a:prstGeom>
                <a:ln>
                  <a:gradFill>
                    <a:gsLst>
                      <a:gs pos="0">
                        <a:schemeClr val="accent1">
                          <a:tint val="66000"/>
                          <a:satMod val="160000"/>
                        </a:schemeClr>
                      </a:gs>
                      <a:gs pos="50000">
                        <a:schemeClr val="accent1">
                          <a:tint val="44500"/>
                          <a:satMod val="160000"/>
                          <a:alpha val="25000"/>
                        </a:schemeClr>
                      </a:gs>
                    </a:gsLst>
                    <a:lin ang="5400000" scaled="0"/>
                  </a:gradFill>
                </a:ln>
              </p:spPr>
              <p:style>
                <a:lnRef idx="1">
                  <a:schemeClr val="accent1"/>
                </a:lnRef>
                <a:fillRef idx="0">
                  <a:schemeClr val="accent1"/>
                </a:fillRef>
                <a:effectRef idx="0">
                  <a:schemeClr val="accent1"/>
                </a:effectRef>
                <a:fontRef idx="minor">
                  <a:schemeClr val="tx1"/>
                </a:fontRef>
              </p:style>
            </p:cxnSp>
          </p:grpSp>
        </p:grpSp>
      </p:grpSp>
      <p:sp>
        <p:nvSpPr>
          <p:cNvPr id="214" name="Rounded Rectangle 213"/>
          <p:cNvSpPr/>
          <p:nvPr/>
        </p:nvSpPr>
        <p:spPr>
          <a:xfrm rot="5400000">
            <a:off x="1805650" y="2805651"/>
            <a:ext cx="533399" cy="3851189"/>
          </a:xfrm>
          <a:prstGeom prst="roundRect">
            <a:avLst>
              <a:gd name="adj" fmla="val 30623"/>
            </a:avLst>
          </a:prstGeom>
          <a:ln>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lnSpc>
                <a:spcPct val="90000"/>
              </a:lnSpc>
              <a:spcBef>
                <a:spcPct val="0"/>
              </a:spcBef>
              <a:spcAft>
                <a:spcPct val="0"/>
              </a:spcAft>
              <a:defRPr/>
            </a:pPr>
            <a:endParaRPr lang="en-US" sz="2000" dirty="0">
              <a:solidFill>
                <a:srgbClr val="FFFFFF"/>
              </a:solidFill>
              <a:effectLst>
                <a:outerShdw blurRad="38100" dist="38100" dir="2700000" algn="tl">
                  <a:srgbClr val="000000">
                    <a:alpha val="43137"/>
                  </a:srgbClr>
                </a:outerShdw>
              </a:effectLst>
              <a:latin typeface="Calibri" pitchFamily="34" charset="0"/>
            </a:endParaRPr>
          </a:p>
        </p:txBody>
      </p:sp>
      <p:sp>
        <p:nvSpPr>
          <p:cNvPr id="111" name="Content Placeholder 2"/>
          <p:cNvSpPr txBox="1">
            <a:spLocks/>
          </p:cNvSpPr>
          <p:nvPr/>
        </p:nvSpPr>
        <p:spPr>
          <a:xfrm>
            <a:off x="146756" y="4464546"/>
            <a:ext cx="4114800" cy="564654"/>
          </a:xfrm>
          <a:prstGeom prst="rect">
            <a:avLst/>
          </a:prstGeom>
        </p:spPr>
        <p:txBody>
          <a:bodyPr vert="horz" lIns="91440" tIns="45720" rIns="91440" bIns="45720" rtlCol="0">
            <a:normAutofit/>
          </a:bodyPr>
          <a:lstStyle/>
          <a:p>
            <a:pPr marR="0" lvl="0" indent="-339976" fontAlgn="auto">
              <a:lnSpc>
                <a:spcPct val="90000"/>
              </a:lnSpc>
              <a:spcBef>
                <a:spcPct val="20000"/>
              </a:spcBef>
              <a:spcAft>
                <a:spcPts val="0"/>
              </a:spcAft>
              <a:buClrTx/>
              <a:buSzTx/>
              <a:buFont typeface="Segoe" pitchFamily="34" charset="0"/>
              <a:buNone/>
              <a:tabLst/>
              <a:defRPr/>
            </a:pPr>
            <a:r>
              <a:rPr lang="en-US" sz="2000" dirty="0" smtClean="0">
                <a:gradFill flip="none" rotWithShape="1">
                  <a:gsLst>
                    <a:gs pos="0">
                      <a:prstClr val="white">
                        <a:shade val="30000"/>
                        <a:satMod val="115000"/>
                      </a:prstClr>
                    </a:gs>
                    <a:gs pos="50000">
                      <a:prstClr val="white">
                        <a:shade val="67500"/>
                        <a:satMod val="115000"/>
                      </a:prstClr>
                    </a:gs>
                    <a:gs pos="100000">
                      <a:prstClr val="white">
                        <a:shade val="100000"/>
                        <a:satMod val="115000"/>
                      </a:prstClr>
                    </a:gs>
                  </a:gsLst>
                  <a:lin ang="16200000" scaled="1"/>
                  <a:tileRect/>
                </a:gradFill>
                <a:effectLst>
                  <a:outerShdw blurRad="279400" algn="ctr" rotWithShape="0">
                    <a:prstClr val="black">
                      <a:alpha val="75000"/>
                    </a:prstClr>
                  </a:outerShdw>
                  <a:reflection blurRad="6350" stA="55000" endA="300" endPos="45500" dir="5400000" sy="-100000" algn="bl" rotWithShape="0"/>
                </a:effectLst>
                <a:latin typeface="Segoe Semibold" pitchFamily="34" charset="0"/>
              </a:rPr>
              <a:t>Distributed Cache</a:t>
            </a:r>
          </a:p>
          <a:p>
            <a:pPr marL="339976" marR="0" lvl="0" indent="-339976" algn="l" defTabSz="914400" rtl="0" eaLnBrk="1" fontAlgn="auto" latinLnBrk="0" hangingPunct="1">
              <a:lnSpc>
                <a:spcPct val="90000"/>
              </a:lnSpc>
              <a:spcBef>
                <a:spcPct val="20000"/>
              </a:spcBef>
              <a:spcAft>
                <a:spcPts val="0"/>
              </a:spcAft>
              <a:buClrTx/>
              <a:buSzTx/>
              <a:buFont typeface="Arial" pitchFamily="34" charset="0"/>
              <a:buChar char="•"/>
              <a:tabLst/>
              <a:defRPr/>
            </a:pPr>
            <a:endParaRPr kumimoji="0" lang="en-US" sz="2800" b="0" i="0" u="none" strike="noStrike" kern="1200" cap="none" spc="0" normalizeH="0" baseline="0" noProof="0" dirty="0" smtClean="0">
              <a:ln>
                <a:noFill/>
              </a:ln>
              <a:solidFill>
                <a:schemeClr val="bg1"/>
              </a:solidFill>
              <a:effectLst/>
              <a:uLnTx/>
              <a:uFillTx/>
              <a:latin typeface="Calibri" pitchFamily="34" charset="0"/>
              <a:ea typeface="+mn-ea"/>
              <a:cs typeface="+mn-cs"/>
            </a:endParaRPr>
          </a:p>
          <a:p>
            <a:pPr marL="339976" marR="0" lvl="0" indent="-339976" algn="l" defTabSz="914400" rtl="0" eaLnBrk="1" fontAlgn="auto" latinLnBrk="0" hangingPunct="1">
              <a:lnSpc>
                <a:spcPct val="90000"/>
              </a:lnSpc>
              <a:spcBef>
                <a:spcPct val="20000"/>
              </a:spcBef>
              <a:spcAft>
                <a:spcPts val="0"/>
              </a:spcAft>
              <a:buClrTx/>
              <a:buSzTx/>
              <a:buFont typeface="Segoe" pitchFamily="34" charset="0"/>
              <a:buNone/>
              <a:tabLst/>
              <a:defRPr/>
            </a:pPr>
            <a:endParaRPr kumimoji="0" lang="en-US" sz="2800" b="0" i="0" u="none" strike="noStrike" kern="1200" cap="none" spc="0" normalizeH="0" baseline="0" noProof="0" dirty="0" smtClean="0">
              <a:ln>
                <a:noFill/>
              </a:ln>
              <a:solidFill>
                <a:schemeClr val="bg1"/>
              </a:solidFill>
              <a:effectLst/>
              <a:uLnTx/>
              <a:uFillTx/>
              <a:latin typeface="Calibri" pitchFamily="34" charset="0"/>
              <a:ea typeface="+mn-ea"/>
              <a:cs typeface="+mn-cs"/>
            </a:endParaRPr>
          </a:p>
          <a:p>
            <a:pPr marL="339976" marR="0" lvl="0" indent="-339976" algn="l" defTabSz="914400" rtl="0" eaLnBrk="1" fontAlgn="auto" latinLnBrk="0" hangingPunct="1">
              <a:lnSpc>
                <a:spcPct val="90000"/>
              </a:lnSpc>
              <a:spcBef>
                <a:spcPct val="20000"/>
              </a:spcBef>
              <a:spcAft>
                <a:spcPts val="0"/>
              </a:spcAft>
              <a:buClrTx/>
              <a:buSzTx/>
              <a:buFont typeface="Segoe" pitchFamily="34" charset="0"/>
              <a:buNone/>
              <a:tabLst/>
              <a:defRPr/>
            </a:pPr>
            <a:endParaRPr kumimoji="0" lang="en-US" sz="2800" b="0" i="0" u="none" strike="noStrike" kern="1200" cap="none" spc="0" normalizeH="0" baseline="0" noProof="0" dirty="0" smtClean="0">
              <a:ln>
                <a:noFill/>
              </a:ln>
              <a:solidFill>
                <a:schemeClr val="bg1"/>
              </a:solidFill>
              <a:effectLst/>
              <a:uLnTx/>
              <a:uFillTx/>
              <a:latin typeface="Calibri" pitchFamily="34" charset="0"/>
              <a:ea typeface="+mn-ea"/>
              <a:cs typeface="+mn-cs"/>
            </a:endParaRPr>
          </a:p>
          <a:p>
            <a:pPr marL="339976" marR="0" lvl="0" indent="-339976" algn="l" defTabSz="914400" rtl="0" eaLnBrk="1" fontAlgn="auto" latinLnBrk="0" hangingPunct="1">
              <a:lnSpc>
                <a:spcPct val="90000"/>
              </a:lnSpc>
              <a:spcBef>
                <a:spcPct val="20000"/>
              </a:spcBef>
              <a:spcAft>
                <a:spcPts val="0"/>
              </a:spcAft>
              <a:buClrTx/>
              <a:buSzTx/>
              <a:buFont typeface="Segoe" pitchFamily="34" charset="0"/>
              <a:buNone/>
              <a:tabLst/>
              <a:defRPr/>
            </a:pPr>
            <a:endParaRPr kumimoji="0" lang="en-US" sz="2800" b="0" i="0" u="none" strike="noStrike" kern="1200" cap="none" spc="0" normalizeH="0" baseline="0" noProof="0" dirty="0" smtClean="0">
              <a:ln>
                <a:noFill/>
              </a:ln>
              <a:solidFill>
                <a:schemeClr val="bg1"/>
              </a:solidFill>
              <a:effectLst/>
              <a:uLnTx/>
              <a:uFillTx/>
              <a:latin typeface="Calibri" pitchFamily="34" charset="0"/>
              <a:ea typeface="+mn-ea"/>
              <a:cs typeface="+mn-cs"/>
            </a:endParaRPr>
          </a:p>
          <a:p>
            <a:pPr marL="339976" marR="0" lvl="0" indent="-339976" algn="l" defTabSz="914400" rtl="0" eaLnBrk="1" fontAlgn="auto" latinLnBrk="0" hangingPunct="1">
              <a:lnSpc>
                <a:spcPct val="90000"/>
              </a:lnSpc>
              <a:spcBef>
                <a:spcPct val="20000"/>
              </a:spcBef>
              <a:spcAft>
                <a:spcPts val="0"/>
              </a:spcAft>
              <a:buClrTx/>
              <a:buSzTx/>
              <a:buFont typeface="Segoe" pitchFamily="34" charset="0"/>
              <a:buNone/>
              <a:tabLst/>
              <a:defRPr/>
            </a:pPr>
            <a:endParaRPr kumimoji="0" lang="en-US" sz="2800" b="0" i="0" u="none" strike="noStrike" kern="1200" cap="none" spc="0" normalizeH="0" baseline="0" noProof="0" dirty="0" smtClean="0">
              <a:ln>
                <a:noFill/>
              </a:ln>
              <a:solidFill>
                <a:schemeClr val="bg1"/>
              </a:solidFill>
              <a:effectLst/>
              <a:uLnTx/>
              <a:uFillTx/>
              <a:latin typeface="Calibri" pitchFamily="34" charset="0"/>
              <a:ea typeface="+mn-ea"/>
              <a:cs typeface="+mn-cs"/>
            </a:endParaRPr>
          </a:p>
          <a:p>
            <a:pPr marL="339976" marR="0" lvl="0" indent="-339976" algn="l" defTabSz="914400" rtl="0" eaLnBrk="1" fontAlgn="auto" latinLnBrk="0" hangingPunct="1">
              <a:lnSpc>
                <a:spcPct val="90000"/>
              </a:lnSpc>
              <a:spcBef>
                <a:spcPct val="20000"/>
              </a:spcBef>
              <a:spcAft>
                <a:spcPts val="0"/>
              </a:spcAft>
              <a:buClrTx/>
              <a:buSzTx/>
              <a:buFont typeface="Segoe" pitchFamily="34" charset="0"/>
              <a:buNone/>
              <a:tabLst/>
              <a:defRPr/>
            </a:pPr>
            <a:endParaRPr kumimoji="0" lang="en-US" sz="2800" b="0" i="0" u="none" strike="noStrike" kern="1200" cap="none" spc="0" normalizeH="0" baseline="0" noProof="0" dirty="0">
              <a:ln>
                <a:noFill/>
              </a:ln>
              <a:solidFill>
                <a:schemeClr val="bg1"/>
              </a:solidFill>
              <a:effectLst/>
              <a:uLnTx/>
              <a:uFillTx/>
              <a:latin typeface="Calibri" pitchFamily="34" charset="0"/>
              <a:ea typeface="+mn-ea"/>
              <a:cs typeface="+mn-cs"/>
            </a:endParaRPr>
          </a:p>
        </p:txBody>
      </p:sp>
      <p:sp>
        <p:nvSpPr>
          <p:cNvPr id="86" name="Rounded Rectangle 85"/>
          <p:cNvSpPr/>
          <p:nvPr/>
        </p:nvSpPr>
        <p:spPr>
          <a:xfrm rot="5400000">
            <a:off x="1805651" y="2805651"/>
            <a:ext cx="533399" cy="3851189"/>
          </a:xfrm>
          <a:prstGeom prst="roundRect">
            <a:avLst>
              <a:gd name="adj" fmla="val 30623"/>
            </a:avLst>
          </a:prstGeom>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lnSpc>
                <a:spcPct val="90000"/>
              </a:lnSpc>
              <a:spcBef>
                <a:spcPct val="0"/>
              </a:spcBef>
              <a:spcAft>
                <a:spcPct val="0"/>
              </a:spcAft>
              <a:defRPr/>
            </a:pPr>
            <a:endParaRPr lang="en-US" sz="2000" dirty="0">
              <a:solidFill>
                <a:srgbClr val="FFFFFF"/>
              </a:solidFill>
              <a:effectLst>
                <a:outerShdw blurRad="38100" dist="38100" dir="2700000" algn="tl">
                  <a:srgbClr val="000000">
                    <a:alpha val="43137"/>
                  </a:srgbClr>
                </a:outerShdw>
              </a:effectLst>
              <a:latin typeface="Calibri" pitchFamily="34" charset="0"/>
            </a:endParaRPr>
          </a:p>
        </p:txBody>
      </p:sp>
      <p:sp>
        <p:nvSpPr>
          <p:cNvPr id="87" name="Content Placeholder 2"/>
          <p:cNvSpPr txBox="1">
            <a:spLocks/>
          </p:cNvSpPr>
          <p:nvPr/>
        </p:nvSpPr>
        <p:spPr>
          <a:xfrm>
            <a:off x="146757" y="4464546"/>
            <a:ext cx="4114800" cy="564654"/>
          </a:xfrm>
          <a:prstGeom prst="rect">
            <a:avLst/>
          </a:prstGeom>
        </p:spPr>
        <p:txBody>
          <a:bodyPr vert="horz" lIns="91440" tIns="45720" rIns="91440" bIns="45720" rtlCol="0">
            <a:normAutofit/>
          </a:bodyPr>
          <a:lstStyle/>
          <a:p>
            <a:pPr marR="0" lvl="0" indent="-339976" fontAlgn="auto">
              <a:lnSpc>
                <a:spcPct val="90000"/>
              </a:lnSpc>
              <a:spcBef>
                <a:spcPct val="20000"/>
              </a:spcBef>
              <a:spcAft>
                <a:spcPts val="0"/>
              </a:spcAft>
              <a:buClrTx/>
              <a:buSzTx/>
              <a:buFont typeface="Segoe" pitchFamily="34" charset="0"/>
              <a:buNone/>
              <a:tabLst/>
              <a:defRPr/>
            </a:pPr>
            <a:r>
              <a:rPr lang="en-US" sz="2000" dirty="0" smtClean="0">
                <a:gradFill flip="none" rotWithShape="1">
                  <a:gsLst>
                    <a:gs pos="0">
                      <a:prstClr val="white">
                        <a:shade val="30000"/>
                        <a:satMod val="115000"/>
                      </a:prstClr>
                    </a:gs>
                    <a:gs pos="50000">
                      <a:prstClr val="white">
                        <a:shade val="67500"/>
                        <a:satMod val="115000"/>
                      </a:prstClr>
                    </a:gs>
                    <a:gs pos="100000">
                      <a:prstClr val="white">
                        <a:shade val="100000"/>
                        <a:satMod val="115000"/>
                      </a:prstClr>
                    </a:gs>
                  </a:gsLst>
                  <a:lin ang="16200000" scaled="1"/>
                  <a:tileRect/>
                </a:gradFill>
                <a:effectLst>
                  <a:outerShdw blurRad="279400" algn="ctr" rotWithShape="0">
                    <a:prstClr val="black">
                      <a:alpha val="75000"/>
                    </a:prstClr>
                  </a:outerShdw>
                  <a:reflection blurRad="6350" stA="55000" endA="300" endPos="45500" dir="5400000" sy="-100000" algn="bl" rotWithShape="0"/>
                </a:effectLst>
                <a:latin typeface="Segoe Semibold" pitchFamily="34" charset="0"/>
              </a:rPr>
              <a:t>Distributed Cache</a:t>
            </a:r>
          </a:p>
          <a:p>
            <a:pPr marL="339976" marR="0" lvl="0" indent="-339976" algn="l" defTabSz="914400" rtl="0" eaLnBrk="1" fontAlgn="auto" latinLnBrk="0" hangingPunct="1">
              <a:lnSpc>
                <a:spcPct val="90000"/>
              </a:lnSpc>
              <a:spcBef>
                <a:spcPct val="20000"/>
              </a:spcBef>
              <a:spcAft>
                <a:spcPts val="0"/>
              </a:spcAft>
              <a:buClrTx/>
              <a:buSzTx/>
              <a:buFont typeface="Arial" pitchFamily="34" charset="0"/>
              <a:buChar char="•"/>
              <a:tabLst/>
              <a:defRPr/>
            </a:pPr>
            <a:endParaRPr kumimoji="0" lang="en-US" sz="2800" b="0" i="0" u="none" strike="noStrike" kern="1200" cap="none" spc="0" normalizeH="0" baseline="0" noProof="0" dirty="0" smtClean="0">
              <a:ln>
                <a:noFill/>
              </a:ln>
              <a:solidFill>
                <a:schemeClr val="bg1"/>
              </a:solidFill>
              <a:effectLst/>
              <a:uLnTx/>
              <a:uFillTx/>
              <a:latin typeface="Calibri" pitchFamily="34" charset="0"/>
              <a:ea typeface="+mn-ea"/>
              <a:cs typeface="+mn-cs"/>
            </a:endParaRPr>
          </a:p>
          <a:p>
            <a:pPr marL="339976" marR="0" lvl="0" indent="-339976" algn="l" defTabSz="914400" rtl="0" eaLnBrk="1" fontAlgn="auto" latinLnBrk="0" hangingPunct="1">
              <a:lnSpc>
                <a:spcPct val="90000"/>
              </a:lnSpc>
              <a:spcBef>
                <a:spcPct val="20000"/>
              </a:spcBef>
              <a:spcAft>
                <a:spcPts val="0"/>
              </a:spcAft>
              <a:buClrTx/>
              <a:buSzTx/>
              <a:buFont typeface="Segoe" pitchFamily="34" charset="0"/>
              <a:buNone/>
              <a:tabLst/>
              <a:defRPr/>
            </a:pPr>
            <a:endParaRPr kumimoji="0" lang="en-US" sz="2800" b="0" i="0" u="none" strike="noStrike" kern="1200" cap="none" spc="0" normalizeH="0" baseline="0" noProof="0" dirty="0" smtClean="0">
              <a:ln>
                <a:noFill/>
              </a:ln>
              <a:solidFill>
                <a:schemeClr val="bg1"/>
              </a:solidFill>
              <a:effectLst/>
              <a:uLnTx/>
              <a:uFillTx/>
              <a:latin typeface="Calibri" pitchFamily="34" charset="0"/>
              <a:ea typeface="+mn-ea"/>
              <a:cs typeface="+mn-cs"/>
            </a:endParaRPr>
          </a:p>
          <a:p>
            <a:pPr marL="339976" marR="0" lvl="0" indent="-339976" algn="l" defTabSz="914400" rtl="0" eaLnBrk="1" fontAlgn="auto" latinLnBrk="0" hangingPunct="1">
              <a:lnSpc>
                <a:spcPct val="90000"/>
              </a:lnSpc>
              <a:spcBef>
                <a:spcPct val="20000"/>
              </a:spcBef>
              <a:spcAft>
                <a:spcPts val="0"/>
              </a:spcAft>
              <a:buClrTx/>
              <a:buSzTx/>
              <a:buFont typeface="Segoe" pitchFamily="34" charset="0"/>
              <a:buNone/>
              <a:tabLst/>
              <a:defRPr/>
            </a:pPr>
            <a:endParaRPr kumimoji="0" lang="en-US" sz="2800" b="0" i="0" u="none" strike="noStrike" kern="1200" cap="none" spc="0" normalizeH="0" baseline="0" noProof="0" dirty="0" smtClean="0">
              <a:ln>
                <a:noFill/>
              </a:ln>
              <a:solidFill>
                <a:schemeClr val="bg1"/>
              </a:solidFill>
              <a:effectLst/>
              <a:uLnTx/>
              <a:uFillTx/>
              <a:latin typeface="Calibri" pitchFamily="34" charset="0"/>
              <a:ea typeface="+mn-ea"/>
              <a:cs typeface="+mn-cs"/>
            </a:endParaRPr>
          </a:p>
          <a:p>
            <a:pPr marL="339976" marR="0" lvl="0" indent="-339976" algn="l" defTabSz="914400" rtl="0" eaLnBrk="1" fontAlgn="auto" latinLnBrk="0" hangingPunct="1">
              <a:lnSpc>
                <a:spcPct val="90000"/>
              </a:lnSpc>
              <a:spcBef>
                <a:spcPct val="20000"/>
              </a:spcBef>
              <a:spcAft>
                <a:spcPts val="0"/>
              </a:spcAft>
              <a:buClrTx/>
              <a:buSzTx/>
              <a:buFont typeface="Segoe" pitchFamily="34" charset="0"/>
              <a:buNone/>
              <a:tabLst/>
              <a:defRPr/>
            </a:pPr>
            <a:endParaRPr kumimoji="0" lang="en-US" sz="2800" b="0" i="0" u="none" strike="noStrike" kern="1200" cap="none" spc="0" normalizeH="0" baseline="0" noProof="0" dirty="0" smtClean="0">
              <a:ln>
                <a:noFill/>
              </a:ln>
              <a:solidFill>
                <a:schemeClr val="bg1"/>
              </a:solidFill>
              <a:effectLst/>
              <a:uLnTx/>
              <a:uFillTx/>
              <a:latin typeface="Calibri" pitchFamily="34" charset="0"/>
              <a:ea typeface="+mn-ea"/>
              <a:cs typeface="+mn-cs"/>
            </a:endParaRPr>
          </a:p>
          <a:p>
            <a:pPr marL="339976" marR="0" lvl="0" indent="-339976" algn="l" defTabSz="914400" rtl="0" eaLnBrk="1" fontAlgn="auto" latinLnBrk="0" hangingPunct="1">
              <a:lnSpc>
                <a:spcPct val="90000"/>
              </a:lnSpc>
              <a:spcBef>
                <a:spcPct val="20000"/>
              </a:spcBef>
              <a:spcAft>
                <a:spcPts val="0"/>
              </a:spcAft>
              <a:buClrTx/>
              <a:buSzTx/>
              <a:buFont typeface="Segoe" pitchFamily="34" charset="0"/>
              <a:buNone/>
              <a:tabLst/>
              <a:defRPr/>
            </a:pPr>
            <a:endParaRPr kumimoji="0" lang="en-US" sz="2800" b="0" i="0" u="none" strike="noStrike" kern="1200" cap="none" spc="0" normalizeH="0" baseline="0" noProof="0" dirty="0" smtClean="0">
              <a:ln>
                <a:noFill/>
              </a:ln>
              <a:solidFill>
                <a:schemeClr val="bg1"/>
              </a:solidFill>
              <a:effectLst/>
              <a:uLnTx/>
              <a:uFillTx/>
              <a:latin typeface="Calibri" pitchFamily="34" charset="0"/>
              <a:ea typeface="+mn-ea"/>
              <a:cs typeface="+mn-cs"/>
            </a:endParaRPr>
          </a:p>
          <a:p>
            <a:pPr marL="339976" marR="0" lvl="0" indent="-339976" algn="l" defTabSz="914400" rtl="0" eaLnBrk="1" fontAlgn="auto" latinLnBrk="0" hangingPunct="1">
              <a:lnSpc>
                <a:spcPct val="90000"/>
              </a:lnSpc>
              <a:spcBef>
                <a:spcPct val="20000"/>
              </a:spcBef>
              <a:spcAft>
                <a:spcPts val="0"/>
              </a:spcAft>
              <a:buClrTx/>
              <a:buSzTx/>
              <a:buFont typeface="Segoe" pitchFamily="34" charset="0"/>
              <a:buNone/>
              <a:tabLst/>
              <a:defRPr/>
            </a:pPr>
            <a:endParaRPr kumimoji="0" lang="en-US" sz="2800" b="0" i="0" u="none" strike="noStrike" kern="1200" cap="none" spc="0" normalizeH="0" baseline="0" noProof="0" dirty="0">
              <a:ln>
                <a:noFill/>
              </a:ln>
              <a:solidFill>
                <a:schemeClr val="bg1"/>
              </a:solidFill>
              <a:effectLst/>
              <a:uLnTx/>
              <a:uFillTx/>
              <a:latin typeface="Calibri" pitchFamily="34" charset="0"/>
              <a:ea typeface="+mn-ea"/>
              <a:cs typeface="+mn-cs"/>
            </a:endParaRPr>
          </a:p>
        </p:txBody>
      </p:sp>
      <p:sp>
        <p:nvSpPr>
          <p:cNvPr id="113" name="Rectangle 112"/>
          <p:cNvSpPr/>
          <p:nvPr/>
        </p:nvSpPr>
        <p:spPr>
          <a:xfrm>
            <a:off x="158043" y="4690326"/>
            <a:ext cx="4312356" cy="313932"/>
          </a:xfrm>
          <a:prstGeom prst="rect">
            <a:avLst/>
          </a:prstGeom>
        </p:spPr>
        <p:txBody>
          <a:bodyPr wrap="square">
            <a:spAutoFit/>
          </a:bodyPr>
          <a:lstStyle/>
          <a:p>
            <a:pPr indent="-339976">
              <a:lnSpc>
                <a:spcPct val="90000"/>
              </a:lnSpc>
              <a:spcBef>
                <a:spcPct val="20000"/>
              </a:spcBef>
            </a:pPr>
            <a:r>
              <a:rPr lang="en-US" sz="1600" dirty="0" smtClean="0">
                <a:gradFill flip="none" rotWithShape="1">
                  <a:gsLst>
                    <a:gs pos="0">
                      <a:prstClr val="white">
                        <a:shade val="30000"/>
                        <a:satMod val="115000"/>
                      </a:prstClr>
                    </a:gs>
                    <a:gs pos="50000">
                      <a:prstClr val="white">
                        <a:shade val="67500"/>
                        <a:satMod val="115000"/>
                      </a:prstClr>
                    </a:gs>
                    <a:gs pos="100000">
                      <a:prstClr val="white">
                        <a:shade val="100000"/>
                        <a:satMod val="115000"/>
                      </a:prstClr>
                    </a:gs>
                  </a:gsLst>
                  <a:lin ang="16200000" scaled="1"/>
                  <a:tileRect/>
                </a:gradFill>
                <a:effectLst>
                  <a:outerShdw blurRad="279400" algn="ctr" rotWithShape="0">
                    <a:prstClr val="black">
                      <a:alpha val="75000"/>
                    </a:prstClr>
                  </a:outerShdw>
                  <a:reflection blurRad="6350" stA="55000" endA="300" endPos="45500" dir="5400000" sy="-100000" algn="bl" rotWithShape="0"/>
                </a:effectLst>
                <a:latin typeface="Segoe Semibold" pitchFamily="34" charset="0"/>
              </a:rPr>
              <a:t>Data cached in cache pool</a:t>
            </a:r>
          </a:p>
        </p:txBody>
      </p:sp>
    </p:spTree>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7" descr="blue sphere 4 copy"/>
          <p:cNvPicPr>
            <a:picLocks noChangeAspect="1" noChangeArrowheads="1"/>
          </p:cNvPicPr>
          <p:nvPr/>
        </p:nvPicPr>
        <p:blipFill>
          <a:blip r:embed="rId3" cstate="print"/>
          <a:srcRect/>
          <a:stretch>
            <a:fillRect/>
          </a:stretch>
        </p:blipFill>
        <p:spPr bwMode="auto">
          <a:xfrm>
            <a:off x="2757086" y="2467325"/>
            <a:ext cx="6330473" cy="3685117"/>
          </a:xfrm>
          <a:prstGeom prst="rect">
            <a:avLst/>
          </a:prstGeom>
          <a:noFill/>
        </p:spPr>
      </p:pic>
      <p:pic>
        <p:nvPicPr>
          <p:cNvPr id="4" name="Picture 67" descr="clear bubble"/>
          <p:cNvPicPr>
            <a:picLocks noChangeAspect="1" noChangeArrowheads="1"/>
          </p:cNvPicPr>
          <p:nvPr/>
        </p:nvPicPr>
        <p:blipFill>
          <a:blip r:embed="rId4" cstate="print"/>
          <a:srcRect/>
          <a:stretch>
            <a:fillRect/>
          </a:stretch>
        </p:blipFill>
        <p:spPr bwMode="auto">
          <a:xfrm>
            <a:off x="225248" y="963070"/>
            <a:ext cx="3301964" cy="1993557"/>
          </a:xfrm>
          <a:prstGeom prst="rect">
            <a:avLst/>
          </a:prstGeom>
          <a:noFill/>
        </p:spPr>
      </p:pic>
      <p:grpSp>
        <p:nvGrpSpPr>
          <p:cNvPr id="2" name="Group 29"/>
          <p:cNvGrpSpPr/>
          <p:nvPr/>
        </p:nvGrpSpPr>
        <p:grpSpPr>
          <a:xfrm>
            <a:off x="2295944" y="2987732"/>
            <a:ext cx="2096642" cy="1633491"/>
            <a:chOff x="2438400" y="3570303"/>
            <a:chExt cx="2096642" cy="1633491"/>
          </a:xfrm>
        </p:grpSpPr>
        <p:sp>
          <p:nvSpPr>
            <p:cNvPr id="9" name="Freeform 8"/>
            <p:cNvSpPr/>
            <p:nvPr/>
          </p:nvSpPr>
          <p:spPr>
            <a:xfrm>
              <a:off x="2438400" y="3570303"/>
              <a:ext cx="2096642" cy="1633491"/>
            </a:xfrm>
            <a:custGeom>
              <a:avLst/>
              <a:gdLst>
                <a:gd name="connsiteX0" fmla="*/ 2032986 w 2032986"/>
                <a:gd name="connsiteY0" fmla="*/ 1491448 h 1491448"/>
                <a:gd name="connsiteX1" fmla="*/ 852256 w 2032986"/>
                <a:gd name="connsiteY1" fmla="*/ 142043 h 1491448"/>
                <a:gd name="connsiteX2" fmla="*/ 0 w 2032986"/>
                <a:gd name="connsiteY2" fmla="*/ 639192 h 1491448"/>
                <a:gd name="connsiteX0" fmla="*/ 1804326 w 1804326"/>
                <a:gd name="connsiteY0" fmla="*/ 2288959 h 2288959"/>
                <a:gd name="connsiteX1" fmla="*/ 623596 w 1804326"/>
                <a:gd name="connsiteY1" fmla="*/ 939554 h 2288959"/>
                <a:gd name="connsiteX2" fmla="*/ 0 w 1804326"/>
                <a:gd name="connsiteY2" fmla="*/ 65103 h 2288959"/>
                <a:gd name="connsiteX0" fmla="*/ 1918656 w 1918656"/>
                <a:gd name="connsiteY0" fmla="*/ 2288959 h 2288959"/>
                <a:gd name="connsiteX1" fmla="*/ 623596 w 1918656"/>
                <a:gd name="connsiteY1" fmla="*/ 939554 h 2288959"/>
                <a:gd name="connsiteX2" fmla="*/ 0 w 1918656"/>
                <a:gd name="connsiteY2" fmla="*/ 65103 h 2288959"/>
                <a:gd name="connsiteX0" fmla="*/ 2072155 w 2072155"/>
                <a:gd name="connsiteY0" fmla="*/ 2288959 h 2288959"/>
                <a:gd name="connsiteX1" fmla="*/ 319776 w 2072155"/>
                <a:gd name="connsiteY1" fmla="*/ 1853954 h 2288959"/>
                <a:gd name="connsiteX2" fmla="*/ 153499 w 2072155"/>
                <a:gd name="connsiteY2" fmla="*/ 65103 h 2288959"/>
                <a:gd name="connsiteX0" fmla="*/ 2433140 w 2433140"/>
                <a:gd name="connsiteY0" fmla="*/ 1984159 h 1984159"/>
                <a:gd name="connsiteX1" fmla="*/ 680761 w 2433140"/>
                <a:gd name="connsiteY1" fmla="*/ 1549154 h 1984159"/>
                <a:gd name="connsiteX2" fmla="*/ 0 w 2433140"/>
                <a:gd name="connsiteY2" fmla="*/ 65103 h 1984159"/>
                <a:gd name="connsiteX0" fmla="*/ 2433140 w 2433140"/>
                <a:gd name="connsiteY0" fmla="*/ 1984159 h 2210844"/>
                <a:gd name="connsiteX1" fmla="*/ 680761 w 2433140"/>
                <a:gd name="connsiteY1" fmla="*/ 1549154 h 2210844"/>
                <a:gd name="connsiteX2" fmla="*/ 0 w 2433140"/>
                <a:gd name="connsiteY2" fmla="*/ 65103 h 2210844"/>
                <a:gd name="connsiteX0" fmla="*/ 2433140 w 2433140"/>
                <a:gd name="connsiteY0" fmla="*/ 1984159 h 2210844"/>
                <a:gd name="connsiteX1" fmla="*/ 909421 w 2433140"/>
                <a:gd name="connsiteY1" fmla="*/ 1549154 h 2210844"/>
                <a:gd name="connsiteX2" fmla="*/ 0 w 2433140"/>
                <a:gd name="connsiteY2" fmla="*/ 65103 h 2210844"/>
                <a:gd name="connsiteX0" fmla="*/ 2844949 w 2844949"/>
                <a:gd name="connsiteY0" fmla="*/ 1984159 h 2210844"/>
                <a:gd name="connsiteX1" fmla="*/ 1321230 w 2844949"/>
                <a:gd name="connsiteY1" fmla="*/ 1549154 h 2210844"/>
                <a:gd name="connsiteX2" fmla="*/ 411809 w 2844949"/>
                <a:gd name="connsiteY2" fmla="*/ 65103 h 2210844"/>
                <a:gd name="connsiteX0" fmla="*/ 2844949 w 2844949"/>
                <a:gd name="connsiteY0" fmla="*/ 1984159 h 2210844"/>
                <a:gd name="connsiteX1" fmla="*/ 1321230 w 2844949"/>
                <a:gd name="connsiteY1" fmla="*/ 1549154 h 2210844"/>
                <a:gd name="connsiteX2" fmla="*/ 411809 w 2844949"/>
                <a:gd name="connsiteY2" fmla="*/ 65103 h 2210844"/>
                <a:gd name="connsiteX0" fmla="*/ 2433140 w 2433140"/>
                <a:gd name="connsiteY0" fmla="*/ 1919056 h 1919056"/>
                <a:gd name="connsiteX1" fmla="*/ 0 w 2433140"/>
                <a:gd name="connsiteY1" fmla="*/ 0 h 1919056"/>
                <a:gd name="connsiteX0" fmla="*/ 2433140 w 2433140"/>
                <a:gd name="connsiteY0" fmla="*/ 1919056 h 1919056"/>
                <a:gd name="connsiteX1" fmla="*/ 1150777 w 2433140"/>
                <a:gd name="connsiteY1" fmla="*/ 9062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2303593"/>
                <a:gd name="connsiteX1" fmla="*/ 693458 w 2433140"/>
                <a:gd name="connsiteY1" fmla="*/ 1592068 h 2303593"/>
                <a:gd name="connsiteX2" fmla="*/ 0 w 2433140"/>
                <a:gd name="connsiteY2" fmla="*/ 0 h 2303593"/>
                <a:gd name="connsiteX0" fmla="*/ 2645799 w 2645799"/>
                <a:gd name="connsiteY0" fmla="*/ 1919056 h 2303593"/>
                <a:gd name="connsiteX1" fmla="*/ 906117 w 2645799"/>
                <a:gd name="connsiteY1" fmla="*/ 1592068 h 2303593"/>
                <a:gd name="connsiteX2" fmla="*/ 212659 w 2645799"/>
                <a:gd name="connsiteY2" fmla="*/ 0 h 2303593"/>
                <a:gd name="connsiteX0" fmla="*/ 2645799 w 2645799"/>
                <a:gd name="connsiteY0" fmla="*/ 1919056 h 2303593"/>
                <a:gd name="connsiteX1" fmla="*/ 906117 w 2645799"/>
                <a:gd name="connsiteY1" fmla="*/ 1592068 h 2303593"/>
                <a:gd name="connsiteX2" fmla="*/ 212659 w 2645799"/>
                <a:gd name="connsiteY2" fmla="*/ 0 h 2303593"/>
                <a:gd name="connsiteX0" fmla="*/ 2433140 w 2433140"/>
                <a:gd name="connsiteY0" fmla="*/ 1919056 h 1919056"/>
                <a:gd name="connsiteX1" fmla="*/ 0 w 2433140"/>
                <a:gd name="connsiteY1" fmla="*/ 0 h 1919056"/>
                <a:gd name="connsiteX0" fmla="*/ 2433140 w 2433140"/>
                <a:gd name="connsiteY0" fmla="*/ 1919056 h 1919056"/>
                <a:gd name="connsiteX1" fmla="*/ 0 w 2433140"/>
                <a:gd name="connsiteY1" fmla="*/ 0 h 1919056"/>
                <a:gd name="connsiteX0" fmla="*/ 2433140 w 2433140"/>
                <a:gd name="connsiteY0" fmla="*/ 1919056 h 1919056"/>
                <a:gd name="connsiteX1" fmla="*/ 0 w 2433140"/>
                <a:gd name="connsiteY1" fmla="*/ 0 h 1919056"/>
                <a:gd name="connsiteX0" fmla="*/ 2890459 w 2890459"/>
                <a:gd name="connsiteY0" fmla="*/ 1766656 h 1766656"/>
                <a:gd name="connsiteX1" fmla="*/ 0 w 2890459"/>
                <a:gd name="connsiteY1" fmla="*/ 0 h 1766656"/>
                <a:gd name="connsiteX0" fmla="*/ 2318810 w 2318810"/>
                <a:gd name="connsiteY0" fmla="*/ 1766656 h 1766656"/>
                <a:gd name="connsiteX1" fmla="*/ 0 w 2318810"/>
                <a:gd name="connsiteY1" fmla="*/ 0 h 1766656"/>
                <a:gd name="connsiteX0" fmla="*/ 2318810 w 2318810"/>
                <a:gd name="connsiteY0" fmla="*/ 1766656 h 1766656"/>
                <a:gd name="connsiteX1" fmla="*/ 0 w 2318810"/>
                <a:gd name="connsiteY1" fmla="*/ 0 h 1766656"/>
                <a:gd name="connsiteX0" fmla="*/ 2462797 w 2462797"/>
                <a:gd name="connsiteY0" fmla="*/ 1766656 h 1766656"/>
                <a:gd name="connsiteX1" fmla="*/ 1520939 w 2462797"/>
                <a:gd name="connsiteY1" fmla="*/ 1344568 h 1766656"/>
                <a:gd name="connsiteX2" fmla="*/ 143987 w 2462797"/>
                <a:gd name="connsiteY2" fmla="*/ 0 h 1766656"/>
                <a:gd name="connsiteX0" fmla="*/ 2318810 w 2318810"/>
                <a:gd name="connsiteY0" fmla="*/ 1766656 h 1766656"/>
                <a:gd name="connsiteX1" fmla="*/ 0 w 2318810"/>
                <a:gd name="connsiteY1" fmla="*/ 0 h 1766656"/>
                <a:gd name="connsiteX0" fmla="*/ 1572891 w 1572891"/>
                <a:gd name="connsiteY0" fmla="*/ 1633491 h 1633491"/>
                <a:gd name="connsiteX1" fmla="*/ 0 w 1572891"/>
                <a:gd name="connsiteY1" fmla="*/ 0 h 1633491"/>
                <a:gd name="connsiteX0" fmla="*/ 1572891 w 1572891"/>
                <a:gd name="connsiteY0" fmla="*/ 1633491 h 1633491"/>
                <a:gd name="connsiteX1" fmla="*/ 0 w 1572891"/>
                <a:gd name="connsiteY1" fmla="*/ 0 h 1633491"/>
                <a:gd name="connsiteX0" fmla="*/ 1572891 w 1572891"/>
                <a:gd name="connsiteY0" fmla="*/ 1633491 h 1633491"/>
                <a:gd name="connsiteX1" fmla="*/ 0 w 1572891"/>
                <a:gd name="connsiteY1" fmla="*/ 0 h 1633491"/>
              </a:gdLst>
              <a:ahLst/>
              <a:cxnLst>
                <a:cxn ang="0">
                  <a:pos x="connsiteX0" y="connsiteY0"/>
                </a:cxn>
                <a:cxn ang="0">
                  <a:pos x="connsiteX1" y="connsiteY1"/>
                </a:cxn>
              </a:cxnLst>
              <a:rect l="l" t="t" r="r" b="b"/>
              <a:pathLst>
                <a:path w="1572891" h="1633491">
                  <a:moveTo>
                    <a:pt x="1572891" y="1633491"/>
                  </a:moveTo>
                  <a:cubicBezTo>
                    <a:pt x="1008635" y="1435223"/>
                    <a:pt x="304518" y="801949"/>
                    <a:pt x="0" y="0"/>
                  </a:cubicBezTo>
                </a:path>
              </a:pathLst>
            </a:custGeom>
            <a:ln>
              <a:headEnd type="oval" w="med" len="med"/>
              <a:tailEnd type="triangle" w="med" len="med"/>
            </a:ln>
          </p:spPr>
          <p:style>
            <a:lnRef idx="2">
              <a:schemeClr val="accent4"/>
            </a:lnRef>
            <a:fillRef idx="0">
              <a:schemeClr val="accent4"/>
            </a:fillRef>
            <a:effectRef idx="1">
              <a:schemeClr val="accent4"/>
            </a:effectRef>
            <a:fontRef idx="minor">
              <a:schemeClr val="tx1"/>
            </a:fontRef>
          </p:style>
          <p:txBody>
            <a:bodyPr rtlCol="0" anchor="ctr"/>
            <a:lstStyle/>
            <a:p>
              <a:pPr algn="ctr"/>
              <a:endParaRPr lang="en-US" dirty="0">
                <a:latin typeface="Calibri" pitchFamily="34" charset="0"/>
              </a:endParaRPr>
            </a:p>
          </p:txBody>
        </p:sp>
        <p:sp>
          <p:nvSpPr>
            <p:cNvPr id="13" name="TextBox 12"/>
            <p:cNvSpPr txBox="1"/>
            <p:nvPr/>
          </p:nvSpPr>
          <p:spPr>
            <a:xfrm rot="1645353">
              <a:off x="3253757" y="4756963"/>
              <a:ext cx="521681" cy="369332"/>
            </a:xfrm>
            <a:prstGeom prst="rect">
              <a:avLst/>
            </a:prstGeom>
            <a:noFill/>
          </p:spPr>
          <p:txBody>
            <a:bodyPr wrap="none" rtlCol="0">
              <a:spAutoFit/>
            </a:bodyPr>
            <a:lstStyle/>
            <a:p>
              <a:r>
                <a:rPr lang="en-US" dirty="0" smtClean="0">
                  <a:latin typeface="Calibri" pitchFamily="34" charset="0"/>
                </a:rPr>
                <a:t>Get</a:t>
              </a:r>
              <a:endParaRPr lang="en-US" dirty="0">
                <a:latin typeface="Calibri" pitchFamily="34" charset="0"/>
              </a:endParaRPr>
            </a:p>
          </p:txBody>
        </p:sp>
      </p:grpSp>
      <p:grpSp>
        <p:nvGrpSpPr>
          <p:cNvPr id="3" name="Group 28"/>
          <p:cNvGrpSpPr/>
          <p:nvPr/>
        </p:nvGrpSpPr>
        <p:grpSpPr>
          <a:xfrm>
            <a:off x="2600743" y="2474434"/>
            <a:ext cx="4016439" cy="827714"/>
            <a:chOff x="2743199" y="3057005"/>
            <a:chExt cx="4016439" cy="827714"/>
          </a:xfrm>
        </p:grpSpPr>
        <p:sp>
          <p:nvSpPr>
            <p:cNvPr id="17" name="Freeform 16"/>
            <p:cNvSpPr/>
            <p:nvPr/>
          </p:nvSpPr>
          <p:spPr>
            <a:xfrm>
              <a:off x="2743199" y="3134448"/>
              <a:ext cx="4016439" cy="750271"/>
            </a:xfrm>
            <a:custGeom>
              <a:avLst/>
              <a:gdLst>
                <a:gd name="connsiteX0" fmla="*/ 2032986 w 2032986"/>
                <a:gd name="connsiteY0" fmla="*/ 1491448 h 1491448"/>
                <a:gd name="connsiteX1" fmla="*/ 852256 w 2032986"/>
                <a:gd name="connsiteY1" fmla="*/ 142043 h 1491448"/>
                <a:gd name="connsiteX2" fmla="*/ 0 w 2032986"/>
                <a:gd name="connsiteY2" fmla="*/ 639192 h 1491448"/>
                <a:gd name="connsiteX0" fmla="*/ 1804326 w 1804326"/>
                <a:gd name="connsiteY0" fmla="*/ 2288959 h 2288959"/>
                <a:gd name="connsiteX1" fmla="*/ 623596 w 1804326"/>
                <a:gd name="connsiteY1" fmla="*/ 939554 h 2288959"/>
                <a:gd name="connsiteX2" fmla="*/ 0 w 1804326"/>
                <a:gd name="connsiteY2" fmla="*/ 65103 h 2288959"/>
                <a:gd name="connsiteX0" fmla="*/ 1918656 w 1918656"/>
                <a:gd name="connsiteY0" fmla="*/ 2288959 h 2288959"/>
                <a:gd name="connsiteX1" fmla="*/ 623596 w 1918656"/>
                <a:gd name="connsiteY1" fmla="*/ 939554 h 2288959"/>
                <a:gd name="connsiteX2" fmla="*/ 0 w 1918656"/>
                <a:gd name="connsiteY2" fmla="*/ 65103 h 2288959"/>
                <a:gd name="connsiteX0" fmla="*/ 2072155 w 2072155"/>
                <a:gd name="connsiteY0" fmla="*/ 2288959 h 2288959"/>
                <a:gd name="connsiteX1" fmla="*/ 319776 w 2072155"/>
                <a:gd name="connsiteY1" fmla="*/ 1853954 h 2288959"/>
                <a:gd name="connsiteX2" fmla="*/ 153499 w 2072155"/>
                <a:gd name="connsiteY2" fmla="*/ 65103 h 2288959"/>
                <a:gd name="connsiteX0" fmla="*/ 2433140 w 2433140"/>
                <a:gd name="connsiteY0" fmla="*/ 1984159 h 1984159"/>
                <a:gd name="connsiteX1" fmla="*/ 680761 w 2433140"/>
                <a:gd name="connsiteY1" fmla="*/ 1549154 h 1984159"/>
                <a:gd name="connsiteX2" fmla="*/ 0 w 2433140"/>
                <a:gd name="connsiteY2" fmla="*/ 65103 h 1984159"/>
                <a:gd name="connsiteX0" fmla="*/ 2433140 w 2433140"/>
                <a:gd name="connsiteY0" fmla="*/ 1984159 h 2210844"/>
                <a:gd name="connsiteX1" fmla="*/ 680761 w 2433140"/>
                <a:gd name="connsiteY1" fmla="*/ 1549154 h 2210844"/>
                <a:gd name="connsiteX2" fmla="*/ 0 w 2433140"/>
                <a:gd name="connsiteY2" fmla="*/ 65103 h 2210844"/>
                <a:gd name="connsiteX0" fmla="*/ 2433140 w 2433140"/>
                <a:gd name="connsiteY0" fmla="*/ 1984159 h 2210844"/>
                <a:gd name="connsiteX1" fmla="*/ 909421 w 2433140"/>
                <a:gd name="connsiteY1" fmla="*/ 1549154 h 2210844"/>
                <a:gd name="connsiteX2" fmla="*/ 0 w 2433140"/>
                <a:gd name="connsiteY2" fmla="*/ 65103 h 2210844"/>
                <a:gd name="connsiteX0" fmla="*/ 2844949 w 2844949"/>
                <a:gd name="connsiteY0" fmla="*/ 1984159 h 2210844"/>
                <a:gd name="connsiteX1" fmla="*/ 1321230 w 2844949"/>
                <a:gd name="connsiteY1" fmla="*/ 1549154 h 2210844"/>
                <a:gd name="connsiteX2" fmla="*/ 411809 w 2844949"/>
                <a:gd name="connsiteY2" fmla="*/ 65103 h 2210844"/>
                <a:gd name="connsiteX0" fmla="*/ 2844949 w 2844949"/>
                <a:gd name="connsiteY0" fmla="*/ 1984159 h 2210844"/>
                <a:gd name="connsiteX1" fmla="*/ 1321230 w 2844949"/>
                <a:gd name="connsiteY1" fmla="*/ 1549154 h 2210844"/>
                <a:gd name="connsiteX2" fmla="*/ 411809 w 2844949"/>
                <a:gd name="connsiteY2" fmla="*/ 65103 h 2210844"/>
                <a:gd name="connsiteX0" fmla="*/ 2433140 w 2433140"/>
                <a:gd name="connsiteY0" fmla="*/ 1919056 h 1919056"/>
                <a:gd name="connsiteX1" fmla="*/ 0 w 2433140"/>
                <a:gd name="connsiteY1" fmla="*/ 0 h 1919056"/>
                <a:gd name="connsiteX0" fmla="*/ 2433140 w 2433140"/>
                <a:gd name="connsiteY0" fmla="*/ 1919056 h 1919056"/>
                <a:gd name="connsiteX1" fmla="*/ 1150777 w 2433140"/>
                <a:gd name="connsiteY1" fmla="*/ 9062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2303593"/>
                <a:gd name="connsiteX1" fmla="*/ 693458 w 2433140"/>
                <a:gd name="connsiteY1" fmla="*/ 1592068 h 2303593"/>
                <a:gd name="connsiteX2" fmla="*/ 0 w 2433140"/>
                <a:gd name="connsiteY2" fmla="*/ 0 h 2303593"/>
                <a:gd name="connsiteX0" fmla="*/ 2645799 w 2645799"/>
                <a:gd name="connsiteY0" fmla="*/ 1919056 h 2303593"/>
                <a:gd name="connsiteX1" fmla="*/ 906117 w 2645799"/>
                <a:gd name="connsiteY1" fmla="*/ 1592068 h 2303593"/>
                <a:gd name="connsiteX2" fmla="*/ 212659 w 2645799"/>
                <a:gd name="connsiteY2" fmla="*/ 0 h 2303593"/>
                <a:gd name="connsiteX0" fmla="*/ 2645799 w 2645799"/>
                <a:gd name="connsiteY0" fmla="*/ 1919056 h 2303593"/>
                <a:gd name="connsiteX1" fmla="*/ 906117 w 2645799"/>
                <a:gd name="connsiteY1" fmla="*/ 1592068 h 2303593"/>
                <a:gd name="connsiteX2" fmla="*/ 212659 w 2645799"/>
                <a:gd name="connsiteY2" fmla="*/ 0 h 2303593"/>
                <a:gd name="connsiteX0" fmla="*/ 2433140 w 2433140"/>
                <a:gd name="connsiteY0" fmla="*/ 1919056 h 1919056"/>
                <a:gd name="connsiteX1" fmla="*/ 0 w 2433140"/>
                <a:gd name="connsiteY1" fmla="*/ 0 h 1919056"/>
                <a:gd name="connsiteX0" fmla="*/ 2433140 w 2433140"/>
                <a:gd name="connsiteY0" fmla="*/ 1919056 h 1919056"/>
                <a:gd name="connsiteX1" fmla="*/ 0 w 2433140"/>
                <a:gd name="connsiteY1" fmla="*/ 0 h 1919056"/>
                <a:gd name="connsiteX0" fmla="*/ 2433140 w 2433140"/>
                <a:gd name="connsiteY0" fmla="*/ 1919056 h 1919056"/>
                <a:gd name="connsiteX1" fmla="*/ 0 w 2433140"/>
                <a:gd name="connsiteY1" fmla="*/ 0 h 1919056"/>
                <a:gd name="connsiteX0" fmla="*/ 2890459 w 2890459"/>
                <a:gd name="connsiteY0" fmla="*/ 1766656 h 1766656"/>
                <a:gd name="connsiteX1" fmla="*/ 0 w 2890459"/>
                <a:gd name="connsiteY1" fmla="*/ 0 h 1766656"/>
                <a:gd name="connsiteX0" fmla="*/ 2890459 w 2890459"/>
                <a:gd name="connsiteY0" fmla="*/ 1816332 h 1816332"/>
                <a:gd name="connsiteX1" fmla="*/ 0 w 2890459"/>
                <a:gd name="connsiteY1" fmla="*/ 49676 h 1816332"/>
                <a:gd name="connsiteX0" fmla="*/ 2890459 w 2890459"/>
                <a:gd name="connsiteY0" fmla="*/ 1816332 h 1816332"/>
                <a:gd name="connsiteX1" fmla="*/ 0 w 2890459"/>
                <a:gd name="connsiteY1" fmla="*/ 49676 h 1816332"/>
                <a:gd name="connsiteX0" fmla="*/ 2947624 w 2947624"/>
                <a:gd name="connsiteY0" fmla="*/ 1282932 h 1282932"/>
                <a:gd name="connsiteX1" fmla="*/ 0 w 2947624"/>
                <a:gd name="connsiteY1" fmla="*/ 49676 h 1282932"/>
                <a:gd name="connsiteX0" fmla="*/ 3347778 w 3347778"/>
                <a:gd name="connsiteY0" fmla="*/ 978132 h 978132"/>
                <a:gd name="connsiteX1" fmla="*/ 0 w 3347778"/>
                <a:gd name="connsiteY1" fmla="*/ 49676 h 978132"/>
                <a:gd name="connsiteX0" fmla="*/ 3347778 w 3347778"/>
                <a:gd name="connsiteY0" fmla="*/ 982229 h 982229"/>
                <a:gd name="connsiteX1" fmla="*/ 0 w 3347778"/>
                <a:gd name="connsiteY1" fmla="*/ 53773 h 982229"/>
                <a:gd name="connsiteX0" fmla="*/ 3347778 w 3347778"/>
                <a:gd name="connsiteY0" fmla="*/ 978132 h 978132"/>
                <a:gd name="connsiteX1" fmla="*/ 0 w 3347778"/>
                <a:gd name="connsiteY1" fmla="*/ 49676 h 978132"/>
                <a:gd name="connsiteX0" fmla="*/ 3061954 w 3061954"/>
                <a:gd name="connsiteY0" fmla="*/ 978132 h 978132"/>
                <a:gd name="connsiteX1" fmla="*/ 0 w 3061954"/>
                <a:gd name="connsiteY1" fmla="*/ 49676 h 978132"/>
                <a:gd name="connsiteX0" fmla="*/ 3061954 w 3061954"/>
                <a:gd name="connsiteY0" fmla="*/ 978132 h 978132"/>
                <a:gd name="connsiteX1" fmla="*/ 0 w 3061954"/>
                <a:gd name="connsiteY1" fmla="*/ 49676 h 978132"/>
                <a:gd name="connsiteX0" fmla="*/ 3519273 w 3519273"/>
                <a:gd name="connsiteY0" fmla="*/ 1282932 h 1282932"/>
                <a:gd name="connsiteX1" fmla="*/ 0 w 3519273"/>
                <a:gd name="connsiteY1" fmla="*/ 49676 h 1282932"/>
                <a:gd name="connsiteX0" fmla="*/ 3013114 w 3013114"/>
                <a:gd name="connsiteY0" fmla="*/ 789949 h 789949"/>
                <a:gd name="connsiteX1" fmla="*/ 0 w 3013114"/>
                <a:gd name="connsiteY1" fmla="*/ 258029 h 789949"/>
                <a:gd name="connsiteX0" fmla="*/ 3013114 w 3013114"/>
                <a:gd name="connsiteY0" fmla="*/ 581596 h 581596"/>
                <a:gd name="connsiteX1" fmla="*/ 0 w 3013114"/>
                <a:gd name="connsiteY1" fmla="*/ 49676 h 581596"/>
                <a:gd name="connsiteX0" fmla="*/ 3013114 w 3013114"/>
                <a:gd name="connsiteY0" fmla="*/ 581596 h 581596"/>
                <a:gd name="connsiteX1" fmla="*/ 0 w 3013114"/>
                <a:gd name="connsiteY1" fmla="*/ 49676 h 581596"/>
                <a:gd name="connsiteX0" fmla="*/ 3013114 w 3013114"/>
                <a:gd name="connsiteY0" fmla="*/ 625984 h 625984"/>
                <a:gd name="connsiteX1" fmla="*/ 0 w 3013114"/>
                <a:gd name="connsiteY1" fmla="*/ 94064 h 625984"/>
                <a:gd name="connsiteX0" fmla="*/ 3013114 w 3013114"/>
                <a:gd name="connsiteY0" fmla="*/ 759149 h 759149"/>
                <a:gd name="connsiteX1" fmla="*/ 0 w 3013114"/>
                <a:gd name="connsiteY1" fmla="*/ 227229 h 759149"/>
                <a:gd name="connsiteX0" fmla="*/ 3013114 w 3013114"/>
                <a:gd name="connsiteY0" fmla="*/ 750271 h 750271"/>
                <a:gd name="connsiteX1" fmla="*/ 0 w 3013114"/>
                <a:gd name="connsiteY1" fmla="*/ 218351 h 750271"/>
                <a:gd name="connsiteX0" fmla="*/ 3013114 w 3013114"/>
                <a:gd name="connsiteY0" fmla="*/ 750271 h 750271"/>
                <a:gd name="connsiteX1" fmla="*/ 0 w 3013114"/>
                <a:gd name="connsiteY1" fmla="*/ 218351 h 750271"/>
              </a:gdLst>
              <a:ahLst/>
              <a:cxnLst>
                <a:cxn ang="0">
                  <a:pos x="connsiteX0" y="connsiteY0"/>
                </a:cxn>
                <a:cxn ang="0">
                  <a:pos x="connsiteX1" y="connsiteY1"/>
                </a:cxn>
              </a:cxnLst>
              <a:rect l="l" t="t" r="r" b="b"/>
              <a:pathLst>
                <a:path w="3013114" h="750271">
                  <a:moveTo>
                    <a:pt x="3013114" y="750271"/>
                  </a:moveTo>
                  <a:cubicBezTo>
                    <a:pt x="2265414" y="279918"/>
                    <a:pt x="990518" y="0"/>
                    <a:pt x="0" y="218351"/>
                  </a:cubicBezTo>
                </a:path>
              </a:pathLst>
            </a:custGeom>
            <a:ln>
              <a:headEnd type="oval" w="med" len="med"/>
              <a:tailEnd type="triangle" w="med" len="med"/>
            </a:ln>
          </p:spPr>
          <p:style>
            <a:lnRef idx="2">
              <a:schemeClr val="accent4"/>
            </a:lnRef>
            <a:fillRef idx="0">
              <a:schemeClr val="accent4"/>
            </a:fillRef>
            <a:effectRef idx="1">
              <a:schemeClr val="accent4"/>
            </a:effectRef>
            <a:fontRef idx="minor">
              <a:schemeClr val="tx1"/>
            </a:fontRef>
          </p:style>
          <p:txBody>
            <a:bodyPr rtlCol="0" anchor="ctr"/>
            <a:lstStyle/>
            <a:p>
              <a:pPr algn="ctr"/>
              <a:endParaRPr lang="en-US" dirty="0">
                <a:latin typeface="Calibri" pitchFamily="34" charset="0"/>
              </a:endParaRPr>
            </a:p>
          </p:txBody>
        </p:sp>
        <p:sp>
          <p:nvSpPr>
            <p:cNvPr id="18" name="TextBox 17"/>
            <p:cNvSpPr txBox="1"/>
            <p:nvPr/>
          </p:nvSpPr>
          <p:spPr>
            <a:xfrm rot="485127">
              <a:off x="4962173" y="3057005"/>
              <a:ext cx="521681" cy="369332"/>
            </a:xfrm>
            <a:prstGeom prst="rect">
              <a:avLst/>
            </a:prstGeom>
            <a:noFill/>
          </p:spPr>
          <p:txBody>
            <a:bodyPr wrap="none" rtlCol="0">
              <a:spAutoFit/>
            </a:bodyPr>
            <a:lstStyle/>
            <a:p>
              <a:r>
                <a:rPr lang="en-US" dirty="0" smtClean="0">
                  <a:latin typeface="Calibri" pitchFamily="34" charset="0"/>
                </a:rPr>
                <a:t>Get</a:t>
              </a:r>
              <a:endParaRPr lang="en-US" dirty="0">
                <a:latin typeface="Calibri" pitchFamily="34" charset="0"/>
              </a:endParaRPr>
            </a:p>
          </p:txBody>
        </p:sp>
      </p:grpSp>
      <p:pic>
        <p:nvPicPr>
          <p:cNvPr id="5" name="Picture 24" descr="application server"/>
          <p:cNvPicPr>
            <a:picLocks noChangeAspect="1" noChangeArrowheads="1"/>
          </p:cNvPicPr>
          <p:nvPr/>
        </p:nvPicPr>
        <p:blipFill>
          <a:blip r:embed="rId5" cstate="print"/>
          <a:srcRect/>
          <a:stretch>
            <a:fillRect/>
          </a:stretch>
        </p:blipFill>
        <p:spPr bwMode="auto">
          <a:xfrm>
            <a:off x="1179577" y="1213385"/>
            <a:ext cx="1277961" cy="1354138"/>
          </a:xfrm>
          <a:prstGeom prst="rect">
            <a:avLst/>
          </a:prstGeom>
          <a:noFill/>
        </p:spPr>
      </p:pic>
      <p:pic>
        <p:nvPicPr>
          <p:cNvPr id="8" name="Picture 6" descr="laptop"/>
          <p:cNvPicPr>
            <a:picLocks noChangeAspect="1" noChangeArrowheads="1"/>
          </p:cNvPicPr>
          <p:nvPr/>
        </p:nvPicPr>
        <p:blipFill>
          <a:blip r:embed="rId6" cstate="print"/>
          <a:srcRect/>
          <a:stretch>
            <a:fillRect/>
          </a:stretch>
        </p:blipFill>
        <p:spPr bwMode="auto">
          <a:xfrm>
            <a:off x="6142705" y="3285754"/>
            <a:ext cx="1466009" cy="857941"/>
          </a:xfrm>
          <a:prstGeom prst="rect">
            <a:avLst/>
          </a:prstGeom>
          <a:noFill/>
        </p:spPr>
      </p:pic>
      <p:grpSp>
        <p:nvGrpSpPr>
          <p:cNvPr id="12" name="Group 14"/>
          <p:cNvGrpSpPr/>
          <p:nvPr/>
        </p:nvGrpSpPr>
        <p:grpSpPr>
          <a:xfrm>
            <a:off x="2201659" y="2454641"/>
            <a:ext cx="330569" cy="381000"/>
            <a:chOff x="916933" y="3052763"/>
            <a:chExt cx="330569" cy="381000"/>
          </a:xfrm>
        </p:grpSpPr>
        <p:pic>
          <p:nvPicPr>
            <p:cNvPr id="10" name="Picture 19" descr="page"/>
            <p:cNvPicPr>
              <a:picLocks noChangeAspect="1" noChangeArrowheads="1"/>
            </p:cNvPicPr>
            <p:nvPr/>
          </p:nvPicPr>
          <p:blipFill>
            <a:blip r:embed="rId7" cstate="print"/>
            <a:srcRect/>
            <a:stretch>
              <a:fillRect/>
            </a:stretch>
          </p:blipFill>
          <p:spPr bwMode="auto">
            <a:xfrm>
              <a:off x="928681" y="3052763"/>
              <a:ext cx="318821" cy="381000"/>
            </a:xfrm>
            <a:prstGeom prst="rect">
              <a:avLst/>
            </a:prstGeom>
            <a:noFill/>
            <a:ln w="9525">
              <a:noFill/>
              <a:miter lim="800000"/>
              <a:headEnd/>
              <a:tailEnd/>
            </a:ln>
          </p:spPr>
        </p:pic>
        <p:sp>
          <p:nvSpPr>
            <p:cNvPr id="11" name="TextBox 10"/>
            <p:cNvSpPr txBox="1"/>
            <p:nvPr/>
          </p:nvSpPr>
          <p:spPr>
            <a:xfrm>
              <a:off x="916933" y="3124200"/>
              <a:ext cx="295274" cy="246221"/>
            </a:xfrm>
            <a:prstGeom prst="rect">
              <a:avLst/>
            </a:prstGeom>
            <a:noFill/>
          </p:spPr>
          <p:txBody>
            <a:bodyPr wrap="none" rtlCol="0">
              <a:spAutoFit/>
            </a:bodyPr>
            <a:lstStyle/>
            <a:p>
              <a:r>
                <a:rPr lang="en-US" sz="1000" dirty="0" smtClean="0">
                  <a:solidFill>
                    <a:schemeClr val="bg1"/>
                  </a:solidFill>
                  <a:latin typeface="Calibri" pitchFamily="34" charset="0"/>
                </a:rPr>
                <a:t>ID</a:t>
              </a:r>
              <a:endParaRPr lang="en-US" sz="1000" dirty="0">
                <a:solidFill>
                  <a:schemeClr val="bg1"/>
                </a:solidFill>
                <a:latin typeface="Calibri" pitchFamily="34" charset="0"/>
              </a:endParaRPr>
            </a:p>
          </p:txBody>
        </p:sp>
      </p:grpSp>
      <p:grpSp>
        <p:nvGrpSpPr>
          <p:cNvPr id="14" name="Group 31"/>
          <p:cNvGrpSpPr/>
          <p:nvPr/>
        </p:nvGrpSpPr>
        <p:grpSpPr>
          <a:xfrm rot="18881222" flipV="1">
            <a:off x="6495674" y="4379972"/>
            <a:ext cx="1249555" cy="559393"/>
            <a:chOff x="5956187" y="4210940"/>
            <a:chExt cx="1249555" cy="504773"/>
          </a:xfrm>
        </p:grpSpPr>
        <p:sp>
          <p:nvSpPr>
            <p:cNvPr id="22" name="Freeform 21"/>
            <p:cNvSpPr/>
            <p:nvPr/>
          </p:nvSpPr>
          <p:spPr>
            <a:xfrm>
              <a:off x="5956187" y="4450742"/>
              <a:ext cx="1249555" cy="264971"/>
            </a:xfrm>
            <a:custGeom>
              <a:avLst/>
              <a:gdLst>
                <a:gd name="connsiteX0" fmla="*/ 2032986 w 2032986"/>
                <a:gd name="connsiteY0" fmla="*/ 1491448 h 1491448"/>
                <a:gd name="connsiteX1" fmla="*/ 852256 w 2032986"/>
                <a:gd name="connsiteY1" fmla="*/ 142043 h 1491448"/>
                <a:gd name="connsiteX2" fmla="*/ 0 w 2032986"/>
                <a:gd name="connsiteY2" fmla="*/ 639192 h 1491448"/>
                <a:gd name="connsiteX0" fmla="*/ 1804326 w 1804326"/>
                <a:gd name="connsiteY0" fmla="*/ 2288959 h 2288959"/>
                <a:gd name="connsiteX1" fmla="*/ 623596 w 1804326"/>
                <a:gd name="connsiteY1" fmla="*/ 939554 h 2288959"/>
                <a:gd name="connsiteX2" fmla="*/ 0 w 1804326"/>
                <a:gd name="connsiteY2" fmla="*/ 65103 h 2288959"/>
                <a:gd name="connsiteX0" fmla="*/ 1918656 w 1918656"/>
                <a:gd name="connsiteY0" fmla="*/ 2288959 h 2288959"/>
                <a:gd name="connsiteX1" fmla="*/ 623596 w 1918656"/>
                <a:gd name="connsiteY1" fmla="*/ 939554 h 2288959"/>
                <a:gd name="connsiteX2" fmla="*/ 0 w 1918656"/>
                <a:gd name="connsiteY2" fmla="*/ 65103 h 2288959"/>
                <a:gd name="connsiteX0" fmla="*/ 2072155 w 2072155"/>
                <a:gd name="connsiteY0" fmla="*/ 2288959 h 2288959"/>
                <a:gd name="connsiteX1" fmla="*/ 319776 w 2072155"/>
                <a:gd name="connsiteY1" fmla="*/ 1853954 h 2288959"/>
                <a:gd name="connsiteX2" fmla="*/ 153499 w 2072155"/>
                <a:gd name="connsiteY2" fmla="*/ 65103 h 2288959"/>
                <a:gd name="connsiteX0" fmla="*/ 2433140 w 2433140"/>
                <a:gd name="connsiteY0" fmla="*/ 1984159 h 1984159"/>
                <a:gd name="connsiteX1" fmla="*/ 680761 w 2433140"/>
                <a:gd name="connsiteY1" fmla="*/ 1549154 h 1984159"/>
                <a:gd name="connsiteX2" fmla="*/ 0 w 2433140"/>
                <a:gd name="connsiteY2" fmla="*/ 65103 h 1984159"/>
                <a:gd name="connsiteX0" fmla="*/ 2433140 w 2433140"/>
                <a:gd name="connsiteY0" fmla="*/ 1984159 h 2210844"/>
                <a:gd name="connsiteX1" fmla="*/ 680761 w 2433140"/>
                <a:gd name="connsiteY1" fmla="*/ 1549154 h 2210844"/>
                <a:gd name="connsiteX2" fmla="*/ 0 w 2433140"/>
                <a:gd name="connsiteY2" fmla="*/ 65103 h 2210844"/>
                <a:gd name="connsiteX0" fmla="*/ 2433140 w 2433140"/>
                <a:gd name="connsiteY0" fmla="*/ 1984159 h 2210844"/>
                <a:gd name="connsiteX1" fmla="*/ 909421 w 2433140"/>
                <a:gd name="connsiteY1" fmla="*/ 1549154 h 2210844"/>
                <a:gd name="connsiteX2" fmla="*/ 0 w 2433140"/>
                <a:gd name="connsiteY2" fmla="*/ 65103 h 2210844"/>
                <a:gd name="connsiteX0" fmla="*/ 2844949 w 2844949"/>
                <a:gd name="connsiteY0" fmla="*/ 1984159 h 2210844"/>
                <a:gd name="connsiteX1" fmla="*/ 1321230 w 2844949"/>
                <a:gd name="connsiteY1" fmla="*/ 1549154 h 2210844"/>
                <a:gd name="connsiteX2" fmla="*/ 411809 w 2844949"/>
                <a:gd name="connsiteY2" fmla="*/ 65103 h 2210844"/>
                <a:gd name="connsiteX0" fmla="*/ 2844949 w 2844949"/>
                <a:gd name="connsiteY0" fmla="*/ 1984159 h 2210844"/>
                <a:gd name="connsiteX1" fmla="*/ 1321230 w 2844949"/>
                <a:gd name="connsiteY1" fmla="*/ 1549154 h 2210844"/>
                <a:gd name="connsiteX2" fmla="*/ 411809 w 2844949"/>
                <a:gd name="connsiteY2" fmla="*/ 65103 h 2210844"/>
                <a:gd name="connsiteX0" fmla="*/ 2433140 w 2433140"/>
                <a:gd name="connsiteY0" fmla="*/ 1919056 h 1919056"/>
                <a:gd name="connsiteX1" fmla="*/ 0 w 2433140"/>
                <a:gd name="connsiteY1" fmla="*/ 0 h 1919056"/>
                <a:gd name="connsiteX0" fmla="*/ 2433140 w 2433140"/>
                <a:gd name="connsiteY0" fmla="*/ 1919056 h 1919056"/>
                <a:gd name="connsiteX1" fmla="*/ 1150777 w 2433140"/>
                <a:gd name="connsiteY1" fmla="*/ 9062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2303593"/>
                <a:gd name="connsiteX1" fmla="*/ 693458 w 2433140"/>
                <a:gd name="connsiteY1" fmla="*/ 1592068 h 2303593"/>
                <a:gd name="connsiteX2" fmla="*/ 0 w 2433140"/>
                <a:gd name="connsiteY2" fmla="*/ 0 h 2303593"/>
                <a:gd name="connsiteX0" fmla="*/ 2645799 w 2645799"/>
                <a:gd name="connsiteY0" fmla="*/ 1919056 h 2303593"/>
                <a:gd name="connsiteX1" fmla="*/ 906117 w 2645799"/>
                <a:gd name="connsiteY1" fmla="*/ 1592068 h 2303593"/>
                <a:gd name="connsiteX2" fmla="*/ 212659 w 2645799"/>
                <a:gd name="connsiteY2" fmla="*/ 0 h 2303593"/>
                <a:gd name="connsiteX0" fmla="*/ 2645799 w 2645799"/>
                <a:gd name="connsiteY0" fmla="*/ 1919056 h 2303593"/>
                <a:gd name="connsiteX1" fmla="*/ 906117 w 2645799"/>
                <a:gd name="connsiteY1" fmla="*/ 1592068 h 2303593"/>
                <a:gd name="connsiteX2" fmla="*/ 212659 w 2645799"/>
                <a:gd name="connsiteY2" fmla="*/ 0 h 2303593"/>
                <a:gd name="connsiteX0" fmla="*/ 2433140 w 2433140"/>
                <a:gd name="connsiteY0" fmla="*/ 1919056 h 1919056"/>
                <a:gd name="connsiteX1" fmla="*/ 0 w 2433140"/>
                <a:gd name="connsiteY1" fmla="*/ 0 h 1919056"/>
                <a:gd name="connsiteX0" fmla="*/ 2433140 w 2433140"/>
                <a:gd name="connsiteY0" fmla="*/ 1919056 h 1919056"/>
                <a:gd name="connsiteX1" fmla="*/ 0 w 2433140"/>
                <a:gd name="connsiteY1" fmla="*/ 0 h 1919056"/>
                <a:gd name="connsiteX0" fmla="*/ 2433140 w 2433140"/>
                <a:gd name="connsiteY0" fmla="*/ 1919056 h 1919056"/>
                <a:gd name="connsiteX1" fmla="*/ 0 w 2433140"/>
                <a:gd name="connsiteY1" fmla="*/ 0 h 1919056"/>
                <a:gd name="connsiteX0" fmla="*/ 2890459 w 2890459"/>
                <a:gd name="connsiteY0" fmla="*/ 1766656 h 1766656"/>
                <a:gd name="connsiteX1" fmla="*/ 0 w 2890459"/>
                <a:gd name="connsiteY1" fmla="*/ 0 h 1766656"/>
                <a:gd name="connsiteX0" fmla="*/ 2890459 w 2890459"/>
                <a:gd name="connsiteY0" fmla="*/ 1816332 h 1816332"/>
                <a:gd name="connsiteX1" fmla="*/ 0 w 2890459"/>
                <a:gd name="connsiteY1" fmla="*/ 49676 h 1816332"/>
                <a:gd name="connsiteX0" fmla="*/ 2890459 w 2890459"/>
                <a:gd name="connsiteY0" fmla="*/ 1816332 h 1816332"/>
                <a:gd name="connsiteX1" fmla="*/ 0 w 2890459"/>
                <a:gd name="connsiteY1" fmla="*/ 49676 h 1816332"/>
                <a:gd name="connsiteX0" fmla="*/ 2947624 w 2947624"/>
                <a:gd name="connsiteY0" fmla="*/ 1282932 h 1282932"/>
                <a:gd name="connsiteX1" fmla="*/ 0 w 2947624"/>
                <a:gd name="connsiteY1" fmla="*/ 49676 h 1282932"/>
                <a:gd name="connsiteX0" fmla="*/ 3347778 w 3347778"/>
                <a:gd name="connsiteY0" fmla="*/ 978132 h 978132"/>
                <a:gd name="connsiteX1" fmla="*/ 0 w 3347778"/>
                <a:gd name="connsiteY1" fmla="*/ 49676 h 978132"/>
                <a:gd name="connsiteX0" fmla="*/ 3347778 w 3347778"/>
                <a:gd name="connsiteY0" fmla="*/ 982229 h 982229"/>
                <a:gd name="connsiteX1" fmla="*/ 0 w 3347778"/>
                <a:gd name="connsiteY1" fmla="*/ 53773 h 982229"/>
                <a:gd name="connsiteX0" fmla="*/ 3347778 w 3347778"/>
                <a:gd name="connsiteY0" fmla="*/ 978132 h 978132"/>
                <a:gd name="connsiteX1" fmla="*/ 0 w 3347778"/>
                <a:gd name="connsiteY1" fmla="*/ 49676 h 978132"/>
                <a:gd name="connsiteX0" fmla="*/ 3061954 w 3061954"/>
                <a:gd name="connsiteY0" fmla="*/ 978132 h 978132"/>
                <a:gd name="connsiteX1" fmla="*/ 0 w 3061954"/>
                <a:gd name="connsiteY1" fmla="*/ 49676 h 978132"/>
                <a:gd name="connsiteX0" fmla="*/ 3061954 w 3061954"/>
                <a:gd name="connsiteY0" fmla="*/ 978132 h 978132"/>
                <a:gd name="connsiteX1" fmla="*/ 0 w 3061954"/>
                <a:gd name="connsiteY1" fmla="*/ 49676 h 978132"/>
                <a:gd name="connsiteX0" fmla="*/ 1127322 w 1729317"/>
                <a:gd name="connsiteY0" fmla="*/ 789949 h 1385493"/>
                <a:gd name="connsiteX1" fmla="*/ 66139 w 1729317"/>
                <a:gd name="connsiteY1" fmla="*/ 1385493 h 1385493"/>
                <a:gd name="connsiteX0" fmla="*/ 1127322 w 1127322"/>
                <a:gd name="connsiteY0" fmla="*/ 789949 h 1385493"/>
                <a:gd name="connsiteX1" fmla="*/ 66139 w 1127322"/>
                <a:gd name="connsiteY1" fmla="*/ 1385493 h 1385493"/>
                <a:gd name="connsiteX0" fmla="*/ 1093720 w 1093720"/>
                <a:gd name="connsiteY0" fmla="*/ 302839 h 898383"/>
                <a:gd name="connsiteX1" fmla="*/ 32537 w 1093720"/>
                <a:gd name="connsiteY1" fmla="*/ 898383 h 898383"/>
                <a:gd name="connsiteX0" fmla="*/ 1379545 w 1379545"/>
                <a:gd name="connsiteY0" fmla="*/ 302839 h 745983"/>
                <a:gd name="connsiteX1" fmla="*/ 32537 w 1379545"/>
                <a:gd name="connsiteY1" fmla="*/ 745983 h 745983"/>
                <a:gd name="connsiteX0" fmla="*/ 1265215 w 1265215"/>
                <a:gd name="connsiteY0" fmla="*/ 302839 h 745983"/>
                <a:gd name="connsiteX1" fmla="*/ 32537 w 1265215"/>
                <a:gd name="connsiteY1" fmla="*/ 745983 h 745983"/>
                <a:gd name="connsiteX0" fmla="*/ 969947 w 969947"/>
                <a:gd name="connsiteY0" fmla="*/ 302839 h 432490"/>
                <a:gd name="connsiteX1" fmla="*/ 32537 w 969947"/>
                <a:gd name="connsiteY1" fmla="*/ 432490 h 432490"/>
                <a:gd name="connsiteX0" fmla="*/ 937410 w 937410"/>
                <a:gd name="connsiteY0" fmla="*/ 302839 h 432490"/>
                <a:gd name="connsiteX1" fmla="*/ 0 w 937410"/>
                <a:gd name="connsiteY1" fmla="*/ 432490 h 432490"/>
                <a:gd name="connsiteX0" fmla="*/ 937410 w 937410"/>
                <a:gd name="connsiteY0" fmla="*/ 135320 h 264971"/>
                <a:gd name="connsiteX1" fmla="*/ 0 w 937410"/>
                <a:gd name="connsiteY1" fmla="*/ 264971 h 264971"/>
              </a:gdLst>
              <a:ahLst/>
              <a:cxnLst>
                <a:cxn ang="0">
                  <a:pos x="connsiteX0" y="connsiteY0"/>
                </a:cxn>
                <a:cxn ang="0">
                  <a:pos x="connsiteX1" y="connsiteY1"/>
                </a:cxn>
              </a:cxnLst>
              <a:rect l="l" t="t" r="r" b="b"/>
              <a:pathLst>
                <a:path w="937410" h="264971">
                  <a:moveTo>
                    <a:pt x="937410" y="135320"/>
                  </a:moveTo>
                  <a:cubicBezTo>
                    <a:pt x="626953" y="0"/>
                    <a:pt x="236070" y="94373"/>
                    <a:pt x="0" y="264971"/>
                  </a:cubicBezTo>
                </a:path>
              </a:pathLst>
            </a:custGeom>
            <a:ln>
              <a:headEnd type="oval" w="med" len="med"/>
              <a:tailEnd type="triangle" w="med" len="med"/>
            </a:ln>
          </p:spPr>
          <p:style>
            <a:lnRef idx="2">
              <a:schemeClr val="accent4"/>
            </a:lnRef>
            <a:fillRef idx="0">
              <a:schemeClr val="accent4"/>
            </a:fillRef>
            <a:effectRef idx="1">
              <a:schemeClr val="accent4"/>
            </a:effectRef>
            <a:fontRef idx="minor">
              <a:schemeClr val="tx1"/>
            </a:fontRef>
          </p:style>
          <p:txBody>
            <a:bodyPr rtlCol="0" anchor="ctr"/>
            <a:lstStyle/>
            <a:p>
              <a:pPr algn="ctr"/>
              <a:endParaRPr lang="en-US" dirty="0">
                <a:latin typeface="Calibri" pitchFamily="34" charset="0"/>
              </a:endParaRPr>
            </a:p>
          </p:txBody>
        </p:sp>
        <p:sp>
          <p:nvSpPr>
            <p:cNvPr id="31" name="TextBox 30"/>
            <p:cNvSpPr txBox="1"/>
            <p:nvPr/>
          </p:nvSpPr>
          <p:spPr>
            <a:xfrm rot="21061309">
              <a:off x="6378990" y="4210940"/>
              <a:ext cx="521681" cy="333270"/>
            </a:xfrm>
            <a:prstGeom prst="rect">
              <a:avLst/>
            </a:prstGeom>
            <a:noFill/>
          </p:spPr>
          <p:txBody>
            <a:bodyPr wrap="none" rtlCol="0">
              <a:spAutoFit/>
            </a:bodyPr>
            <a:lstStyle/>
            <a:p>
              <a:r>
                <a:rPr lang="en-US" dirty="0" smtClean="0">
                  <a:latin typeface="Calibri" pitchFamily="34" charset="0"/>
                </a:rPr>
                <a:t>Get</a:t>
              </a:r>
              <a:endParaRPr lang="en-US" dirty="0">
                <a:latin typeface="Calibri" pitchFamily="34" charset="0"/>
              </a:endParaRPr>
            </a:p>
          </p:txBody>
        </p:sp>
      </p:grpSp>
      <p:grpSp>
        <p:nvGrpSpPr>
          <p:cNvPr id="15" name="Group 32"/>
          <p:cNvGrpSpPr/>
          <p:nvPr/>
        </p:nvGrpSpPr>
        <p:grpSpPr>
          <a:xfrm>
            <a:off x="2126167" y="2476792"/>
            <a:ext cx="428322" cy="381000"/>
            <a:chOff x="1737383" y="2443162"/>
            <a:chExt cx="428322" cy="381000"/>
          </a:xfrm>
        </p:grpSpPr>
        <p:pic>
          <p:nvPicPr>
            <p:cNvPr id="34" name="Picture 19" descr="page"/>
            <p:cNvPicPr>
              <a:picLocks noChangeAspect="1" noChangeArrowheads="1"/>
            </p:cNvPicPr>
            <p:nvPr/>
          </p:nvPicPr>
          <p:blipFill>
            <a:blip r:embed="rId7" cstate="print"/>
            <a:srcRect/>
            <a:stretch>
              <a:fillRect/>
            </a:stretch>
          </p:blipFill>
          <p:spPr bwMode="auto">
            <a:xfrm>
              <a:off x="1809750" y="2443162"/>
              <a:ext cx="318821" cy="381000"/>
            </a:xfrm>
            <a:prstGeom prst="rect">
              <a:avLst/>
            </a:prstGeom>
            <a:noFill/>
            <a:ln w="9525">
              <a:noFill/>
              <a:miter lim="800000"/>
              <a:headEnd/>
              <a:tailEnd/>
            </a:ln>
          </p:spPr>
        </p:pic>
        <p:sp>
          <p:nvSpPr>
            <p:cNvPr id="35" name="TextBox 34"/>
            <p:cNvSpPr txBox="1"/>
            <p:nvPr/>
          </p:nvSpPr>
          <p:spPr>
            <a:xfrm>
              <a:off x="1737383" y="2514602"/>
              <a:ext cx="428322" cy="246221"/>
            </a:xfrm>
            <a:prstGeom prst="rect">
              <a:avLst/>
            </a:prstGeom>
            <a:noFill/>
          </p:spPr>
          <p:txBody>
            <a:bodyPr wrap="none" rtlCol="0">
              <a:spAutoFit/>
            </a:bodyPr>
            <a:lstStyle/>
            <a:p>
              <a:r>
                <a:rPr lang="en-US" sz="1000" dirty="0" smtClean="0">
                  <a:solidFill>
                    <a:schemeClr val="bg2">
                      <a:lumMod val="50000"/>
                    </a:schemeClr>
                  </a:solidFill>
                  <a:latin typeface="Calibri" pitchFamily="34" charset="0"/>
                </a:rPr>
                <a:t>Data</a:t>
              </a:r>
              <a:endParaRPr lang="en-US" sz="1000" dirty="0">
                <a:solidFill>
                  <a:schemeClr val="bg2">
                    <a:lumMod val="50000"/>
                  </a:schemeClr>
                </a:solidFill>
                <a:latin typeface="Calibri" pitchFamily="34" charset="0"/>
              </a:endParaRPr>
            </a:p>
          </p:txBody>
        </p:sp>
      </p:grpSp>
      <p:pic>
        <p:nvPicPr>
          <p:cNvPr id="7" name="Picture 23" descr="XP icon my computer"/>
          <p:cNvPicPr>
            <a:picLocks noChangeAspect="1" noChangeArrowheads="1"/>
          </p:cNvPicPr>
          <p:nvPr/>
        </p:nvPicPr>
        <p:blipFill>
          <a:blip r:embed="rId8" cstate="print"/>
          <a:srcRect/>
          <a:stretch>
            <a:fillRect/>
          </a:stretch>
        </p:blipFill>
        <p:spPr bwMode="auto">
          <a:xfrm>
            <a:off x="4324526" y="4645424"/>
            <a:ext cx="1403154" cy="1052640"/>
          </a:xfrm>
          <a:prstGeom prst="rect">
            <a:avLst/>
          </a:prstGeom>
          <a:noFill/>
        </p:spPr>
      </p:pic>
      <p:sp>
        <p:nvSpPr>
          <p:cNvPr id="41" name="TextBox 40"/>
          <p:cNvSpPr txBox="1"/>
          <p:nvPr/>
        </p:nvSpPr>
        <p:spPr>
          <a:xfrm>
            <a:off x="6910623" y="5277145"/>
            <a:ext cx="1352195" cy="159486"/>
          </a:xfrm>
          <a:prstGeom prst="rect">
            <a:avLst/>
          </a:prstGeom>
          <a:noFill/>
        </p:spPr>
        <p:txBody>
          <a:bodyPr wrap="square" rtlCol="0">
            <a:prstTxWarp prst="textArchDown">
              <a:avLst/>
            </a:prstTxWarp>
            <a:spAutoFit/>
          </a:bodyPr>
          <a:lstStyle/>
          <a:p>
            <a:pPr algn="ctr"/>
            <a:r>
              <a:rPr lang="en-US" sz="1600" dirty="0" smtClean="0">
                <a:solidFill>
                  <a:schemeClr val="accent1">
                    <a:lumMod val="20000"/>
                    <a:lumOff val="80000"/>
                  </a:schemeClr>
                </a:solidFill>
                <a:latin typeface="Calibri" pitchFamily="34" charset="0"/>
              </a:rPr>
              <a:t>Branch Office</a:t>
            </a:r>
            <a:endParaRPr lang="en-US" sz="1600" dirty="0">
              <a:solidFill>
                <a:schemeClr val="accent1">
                  <a:lumMod val="20000"/>
                  <a:lumOff val="80000"/>
                </a:schemeClr>
              </a:solidFill>
              <a:latin typeface="Calibri" pitchFamily="34" charset="0"/>
            </a:endParaRPr>
          </a:p>
        </p:txBody>
      </p:sp>
      <p:sp>
        <p:nvSpPr>
          <p:cNvPr id="42" name="TextBox 41"/>
          <p:cNvSpPr txBox="1"/>
          <p:nvPr/>
        </p:nvSpPr>
        <p:spPr>
          <a:xfrm>
            <a:off x="149457" y="2314900"/>
            <a:ext cx="1352195" cy="159486"/>
          </a:xfrm>
          <a:prstGeom prst="rect">
            <a:avLst/>
          </a:prstGeom>
          <a:noFill/>
        </p:spPr>
        <p:txBody>
          <a:bodyPr wrap="square" rtlCol="0">
            <a:prstTxWarp prst="textArchDown">
              <a:avLst/>
            </a:prstTxWarp>
            <a:spAutoFit/>
          </a:bodyPr>
          <a:lstStyle/>
          <a:p>
            <a:pPr algn="ctr"/>
            <a:r>
              <a:rPr lang="en-US" sz="1600" dirty="0" smtClean="0">
                <a:solidFill>
                  <a:schemeClr val="tx1">
                    <a:lumMod val="85000"/>
                  </a:schemeClr>
                </a:solidFill>
                <a:latin typeface="Calibri" pitchFamily="34" charset="0"/>
              </a:rPr>
              <a:t>Main Office</a:t>
            </a:r>
            <a:endParaRPr lang="en-US" sz="1600" dirty="0">
              <a:solidFill>
                <a:schemeClr val="tx1">
                  <a:lumMod val="85000"/>
                </a:schemeClr>
              </a:solidFill>
              <a:latin typeface="Calibri" pitchFamily="34" charset="0"/>
            </a:endParaRPr>
          </a:p>
        </p:txBody>
      </p:sp>
      <p:grpSp>
        <p:nvGrpSpPr>
          <p:cNvPr id="16" name="Group 45"/>
          <p:cNvGrpSpPr/>
          <p:nvPr/>
        </p:nvGrpSpPr>
        <p:grpSpPr>
          <a:xfrm rot="21114929">
            <a:off x="5449160" y="4729993"/>
            <a:ext cx="978383" cy="730939"/>
            <a:chOff x="4691270" y="2128838"/>
            <a:chExt cx="978383" cy="730939"/>
          </a:xfrm>
        </p:grpSpPr>
        <p:sp>
          <p:nvSpPr>
            <p:cNvPr id="37" name="Arc 36"/>
            <p:cNvSpPr/>
            <p:nvPr/>
          </p:nvSpPr>
          <p:spPr>
            <a:xfrm>
              <a:off x="4691270" y="2305877"/>
              <a:ext cx="702365" cy="357809"/>
            </a:xfrm>
            <a:prstGeom prst="arc">
              <a:avLst>
                <a:gd name="adj1" fmla="val 17727811"/>
                <a:gd name="adj2" fmla="val 4183439"/>
              </a:avLst>
            </a:prstGeom>
            <a:ln w="254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Calibri" pitchFamily="34" charset="0"/>
              </a:endParaRPr>
            </a:p>
          </p:txBody>
        </p:sp>
        <p:sp>
          <p:nvSpPr>
            <p:cNvPr id="43" name="Arc 42"/>
            <p:cNvSpPr/>
            <p:nvPr/>
          </p:nvSpPr>
          <p:spPr>
            <a:xfrm>
              <a:off x="4838701" y="2214563"/>
              <a:ext cx="702365" cy="545201"/>
            </a:xfrm>
            <a:prstGeom prst="arc">
              <a:avLst>
                <a:gd name="adj1" fmla="val 17727811"/>
                <a:gd name="adj2" fmla="val 4183439"/>
              </a:avLst>
            </a:prstGeom>
            <a:ln w="317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Calibri" pitchFamily="34" charset="0"/>
              </a:endParaRPr>
            </a:p>
          </p:txBody>
        </p:sp>
        <p:sp>
          <p:nvSpPr>
            <p:cNvPr id="44" name="Arc 43"/>
            <p:cNvSpPr/>
            <p:nvPr/>
          </p:nvSpPr>
          <p:spPr>
            <a:xfrm>
              <a:off x="4967288" y="2128838"/>
              <a:ext cx="702365" cy="730939"/>
            </a:xfrm>
            <a:prstGeom prst="arc">
              <a:avLst>
                <a:gd name="adj1" fmla="val 17727811"/>
                <a:gd name="adj2" fmla="val 4183439"/>
              </a:avLst>
            </a:prstGeom>
            <a:ln w="412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Calibri" pitchFamily="34" charset="0"/>
              </a:endParaRPr>
            </a:p>
          </p:txBody>
        </p:sp>
      </p:grpSp>
      <p:sp>
        <p:nvSpPr>
          <p:cNvPr id="45" name="Title 44"/>
          <p:cNvSpPr>
            <a:spLocks noGrp="1"/>
          </p:cNvSpPr>
          <p:nvPr>
            <p:ph type="title"/>
          </p:nvPr>
        </p:nvSpPr>
        <p:spPr>
          <a:xfrm>
            <a:off x="381000" y="194676"/>
            <a:ext cx="8382000" cy="664797"/>
          </a:xfrm>
        </p:spPr>
        <p:txBody>
          <a:bodyPr/>
          <a:lstStyle/>
          <a:p>
            <a:r>
              <a:rPr smtClean="0"/>
              <a:t>BranchCache Distributed Cache</a:t>
            </a:r>
            <a:endParaRPr lang="en-US" dirty="0"/>
          </a:p>
        </p:txBody>
      </p:sp>
      <p:grpSp>
        <p:nvGrpSpPr>
          <p:cNvPr id="19" name="Group 46"/>
          <p:cNvGrpSpPr/>
          <p:nvPr/>
        </p:nvGrpSpPr>
        <p:grpSpPr>
          <a:xfrm rot="21114929" flipH="1">
            <a:off x="3508828" y="4738215"/>
            <a:ext cx="1198025" cy="730939"/>
            <a:chOff x="4691270" y="2128838"/>
            <a:chExt cx="978383" cy="730939"/>
          </a:xfrm>
        </p:grpSpPr>
        <p:sp>
          <p:nvSpPr>
            <p:cNvPr id="48" name="Arc 47"/>
            <p:cNvSpPr/>
            <p:nvPr/>
          </p:nvSpPr>
          <p:spPr>
            <a:xfrm>
              <a:off x="4691270" y="2305877"/>
              <a:ext cx="702365" cy="357809"/>
            </a:xfrm>
            <a:prstGeom prst="arc">
              <a:avLst>
                <a:gd name="adj1" fmla="val 17727811"/>
                <a:gd name="adj2" fmla="val 4183439"/>
              </a:avLst>
            </a:prstGeom>
            <a:ln w="254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Calibri" pitchFamily="34" charset="0"/>
              </a:endParaRPr>
            </a:p>
          </p:txBody>
        </p:sp>
        <p:sp>
          <p:nvSpPr>
            <p:cNvPr id="49" name="Arc 48"/>
            <p:cNvSpPr/>
            <p:nvPr/>
          </p:nvSpPr>
          <p:spPr>
            <a:xfrm>
              <a:off x="4838701" y="2214563"/>
              <a:ext cx="702365" cy="545201"/>
            </a:xfrm>
            <a:prstGeom prst="arc">
              <a:avLst>
                <a:gd name="adj1" fmla="val 17727811"/>
                <a:gd name="adj2" fmla="val 4183439"/>
              </a:avLst>
            </a:prstGeom>
            <a:ln w="317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Calibri" pitchFamily="34" charset="0"/>
              </a:endParaRPr>
            </a:p>
          </p:txBody>
        </p:sp>
        <p:sp>
          <p:nvSpPr>
            <p:cNvPr id="50" name="Arc 49"/>
            <p:cNvSpPr/>
            <p:nvPr/>
          </p:nvSpPr>
          <p:spPr>
            <a:xfrm>
              <a:off x="4967288" y="2128838"/>
              <a:ext cx="702365" cy="730939"/>
            </a:xfrm>
            <a:prstGeom prst="arc">
              <a:avLst>
                <a:gd name="adj1" fmla="val 17727811"/>
                <a:gd name="adj2" fmla="val 4183439"/>
              </a:avLst>
            </a:prstGeom>
            <a:ln w="412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Calibri" pitchFamily="34" charset="0"/>
              </a:endParaRPr>
            </a:p>
          </p:txBody>
        </p:sp>
      </p:grpSp>
      <p:grpSp>
        <p:nvGrpSpPr>
          <p:cNvPr id="20" name="Group 29"/>
          <p:cNvGrpSpPr/>
          <p:nvPr/>
        </p:nvGrpSpPr>
        <p:grpSpPr>
          <a:xfrm flipH="1" flipV="1">
            <a:off x="2520874" y="2910015"/>
            <a:ext cx="1956754" cy="1524504"/>
            <a:chOff x="4614025" y="2052546"/>
            <a:chExt cx="2294426" cy="1787584"/>
          </a:xfrm>
        </p:grpSpPr>
        <p:sp>
          <p:nvSpPr>
            <p:cNvPr id="52" name="Freeform 51"/>
            <p:cNvSpPr/>
            <p:nvPr/>
          </p:nvSpPr>
          <p:spPr>
            <a:xfrm rot="21446118">
              <a:off x="4614025" y="2052546"/>
              <a:ext cx="2294426" cy="1787584"/>
            </a:xfrm>
            <a:custGeom>
              <a:avLst/>
              <a:gdLst>
                <a:gd name="connsiteX0" fmla="*/ 2032986 w 2032986"/>
                <a:gd name="connsiteY0" fmla="*/ 1491448 h 1491448"/>
                <a:gd name="connsiteX1" fmla="*/ 852256 w 2032986"/>
                <a:gd name="connsiteY1" fmla="*/ 142043 h 1491448"/>
                <a:gd name="connsiteX2" fmla="*/ 0 w 2032986"/>
                <a:gd name="connsiteY2" fmla="*/ 639192 h 1491448"/>
                <a:gd name="connsiteX0" fmla="*/ 1804326 w 1804326"/>
                <a:gd name="connsiteY0" fmla="*/ 2288959 h 2288959"/>
                <a:gd name="connsiteX1" fmla="*/ 623596 w 1804326"/>
                <a:gd name="connsiteY1" fmla="*/ 939554 h 2288959"/>
                <a:gd name="connsiteX2" fmla="*/ 0 w 1804326"/>
                <a:gd name="connsiteY2" fmla="*/ 65103 h 2288959"/>
                <a:gd name="connsiteX0" fmla="*/ 1918656 w 1918656"/>
                <a:gd name="connsiteY0" fmla="*/ 2288959 h 2288959"/>
                <a:gd name="connsiteX1" fmla="*/ 623596 w 1918656"/>
                <a:gd name="connsiteY1" fmla="*/ 939554 h 2288959"/>
                <a:gd name="connsiteX2" fmla="*/ 0 w 1918656"/>
                <a:gd name="connsiteY2" fmla="*/ 65103 h 2288959"/>
                <a:gd name="connsiteX0" fmla="*/ 2072155 w 2072155"/>
                <a:gd name="connsiteY0" fmla="*/ 2288959 h 2288959"/>
                <a:gd name="connsiteX1" fmla="*/ 319776 w 2072155"/>
                <a:gd name="connsiteY1" fmla="*/ 1853954 h 2288959"/>
                <a:gd name="connsiteX2" fmla="*/ 153499 w 2072155"/>
                <a:gd name="connsiteY2" fmla="*/ 65103 h 2288959"/>
                <a:gd name="connsiteX0" fmla="*/ 2433140 w 2433140"/>
                <a:gd name="connsiteY0" fmla="*/ 1984159 h 1984159"/>
                <a:gd name="connsiteX1" fmla="*/ 680761 w 2433140"/>
                <a:gd name="connsiteY1" fmla="*/ 1549154 h 1984159"/>
                <a:gd name="connsiteX2" fmla="*/ 0 w 2433140"/>
                <a:gd name="connsiteY2" fmla="*/ 65103 h 1984159"/>
                <a:gd name="connsiteX0" fmla="*/ 2433140 w 2433140"/>
                <a:gd name="connsiteY0" fmla="*/ 1984159 h 2210844"/>
                <a:gd name="connsiteX1" fmla="*/ 680761 w 2433140"/>
                <a:gd name="connsiteY1" fmla="*/ 1549154 h 2210844"/>
                <a:gd name="connsiteX2" fmla="*/ 0 w 2433140"/>
                <a:gd name="connsiteY2" fmla="*/ 65103 h 2210844"/>
                <a:gd name="connsiteX0" fmla="*/ 2433140 w 2433140"/>
                <a:gd name="connsiteY0" fmla="*/ 1984159 h 2210844"/>
                <a:gd name="connsiteX1" fmla="*/ 909421 w 2433140"/>
                <a:gd name="connsiteY1" fmla="*/ 1549154 h 2210844"/>
                <a:gd name="connsiteX2" fmla="*/ 0 w 2433140"/>
                <a:gd name="connsiteY2" fmla="*/ 65103 h 2210844"/>
                <a:gd name="connsiteX0" fmla="*/ 2844949 w 2844949"/>
                <a:gd name="connsiteY0" fmla="*/ 1984159 h 2210844"/>
                <a:gd name="connsiteX1" fmla="*/ 1321230 w 2844949"/>
                <a:gd name="connsiteY1" fmla="*/ 1549154 h 2210844"/>
                <a:gd name="connsiteX2" fmla="*/ 411809 w 2844949"/>
                <a:gd name="connsiteY2" fmla="*/ 65103 h 2210844"/>
                <a:gd name="connsiteX0" fmla="*/ 2844949 w 2844949"/>
                <a:gd name="connsiteY0" fmla="*/ 1984159 h 2210844"/>
                <a:gd name="connsiteX1" fmla="*/ 1321230 w 2844949"/>
                <a:gd name="connsiteY1" fmla="*/ 1549154 h 2210844"/>
                <a:gd name="connsiteX2" fmla="*/ 411809 w 2844949"/>
                <a:gd name="connsiteY2" fmla="*/ 65103 h 2210844"/>
                <a:gd name="connsiteX0" fmla="*/ 2433140 w 2433140"/>
                <a:gd name="connsiteY0" fmla="*/ 1919056 h 1919056"/>
                <a:gd name="connsiteX1" fmla="*/ 0 w 2433140"/>
                <a:gd name="connsiteY1" fmla="*/ 0 h 1919056"/>
                <a:gd name="connsiteX0" fmla="*/ 2433140 w 2433140"/>
                <a:gd name="connsiteY0" fmla="*/ 1919056 h 1919056"/>
                <a:gd name="connsiteX1" fmla="*/ 1150777 w 2433140"/>
                <a:gd name="connsiteY1" fmla="*/ 9062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2303593"/>
                <a:gd name="connsiteX1" fmla="*/ 693458 w 2433140"/>
                <a:gd name="connsiteY1" fmla="*/ 1592068 h 2303593"/>
                <a:gd name="connsiteX2" fmla="*/ 0 w 2433140"/>
                <a:gd name="connsiteY2" fmla="*/ 0 h 2303593"/>
                <a:gd name="connsiteX0" fmla="*/ 2645799 w 2645799"/>
                <a:gd name="connsiteY0" fmla="*/ 1919056 h 2303593"/>
                <a:gd name="connsiteX1" fmla="*/ 906117 w 2645799"/>
                <a:gd name="connsiteY1" fmla="*/ 1592068 h 2303593"/>
                <a:gd name="connsiteX2" fmla="*/ 212659 w 2645799"/>
                <a:gd name="connsiteY2" fmla="*/ 0 h 2303593"/>
                <a:gd name="connsiteX0" fmla="*/ 2645799 w 2645799"/>
                <a:gd name="connsiteY0" fmla="*/ 1919056 h 2303593"/>
                <a:gd name="connsiteX1" fmla="*/ 906117 w 2645799"/>
                <a:gd name="connsiteY1" fmla="*/ 1592068 h 2303593"/>
                <a:gd name="connsiteX2" fmla="*/ 212659 w 2645799"/>
                <a:gd name="connsiteY2" fmla="*/ 0 h 2303593"/>
                <a:gd name="connsiteX0" fmla="*/ 2433140 w 2433140"/>
                <a:gd name="connsiteY0" fmla="*/ 1919056 h 1919056"/>
                <a:gd name="connsiteX1" fmla="*/ 0 w 2433140"/>
                <a:gd name="connsiteY1" fmla="*/ 0 h 1919056"/>
                <a:gd name="connsiteX0" fmla="*/ 2433140 w 2433140"/>
                <a:gd name="connsiteY0" fmla="*/ 1919056 h 1919056"/>
                <a:gd name="connsiteX1" fmla="*/ 0 w 2433140"/>
                <a:gd name="connsiteY1" fmla="*/ 0 h 1919056"/>
                <a:gd name="connsiteX0" fmla="*/ 2433140 w 2433140"/>
                <a:gd name="connsiteY0" fmla="*/ 1919056 h 1919056"/>
                <a:gd name="connsiteX1" fmla="*/ 0 w 2433140"/>
                <a:gd name="connsiteY1" fmla="*/ 0 h 1919056"/>
                <a:gd name="connsiteX0" fmla="*/ 2890459 w 2890459"/>
                <a:gd name="connsiteY0" fmla="*/ 1766656 h 1766656"/>
                <a:gd name="connsiteX1" fmla="*/ 0 w 2890459"/>
                <a:gd name="connsiteY1" fmla="*/ 0 h 1766656"/>
                <a:gd name="connsiteX0" fmla="*/ 2318810 w 2318810"/>
                <a:gd name="connsiteY0" fmla="*/ 1766656 h 1766656"/>
                <a:gd name="connsiteX1" fmla="*/ 0 w 2318810"/>
                <a:gd name="connsiteY1" fmla="*/ 0 h 1766656"/>
                <a:gd name="connsiteX0" fmla="*/ 2318810 w 2318810"/>
                <a:gd name="connsiteY0" fmla="*/ 1766656 h 1766656"/>
                <a:gd name="connsiteX1" fmla="*/ 0 w 2318810"/>
                <a:gd name="connsiteY1" fmla="*/ 0 h 1766656"/>
                <a:gd name="connsiteX0" fmla="*/ 2462797 w 2462797"/>
                <a:gd name="connsiteY0" fmla="*/ 1766656 h 1766656"/>
                <a:gd name="connsiteX1" fmla="*/ 1520939 w 2462797"/>
                <a:gd name="connsiteY1" fmla="*/ 1344568 h 1766656"/>
                <a:gd name="connsiteX2" fmla="*/ 143987 w 2462797"/>
                <a:gd name="connsiteY2" fmla="*/ 0 h 1766656"/>
                <a:gd name="connsiteX0" fmla="*/ 2318810 w 2318810"/>
                <a:gd name="connsiteY0" fmla="*/ 1766656 h 1766656"/>
                <a:gd name="connsiteX1" fmla="*/ 0 w 2318810"/>
                <a:gd name="connsiteY1" fmla="*/ 0 h 1766656"/>
                <a:gd name="connsiteX0" fmla="*/ 1572891 w 1572891"/>
                <a:gd name="connsiteY0" fmla="*/ 1633491 h 1633491"/>
                <a:gd name="connsiteX1" fmla="*/ 0 w 1572891"/>
                <a:gd name="connsiteY1" fmla="*/ 0 h 1633491"/>
                <a:gd name="connsiteX0" fmla="*/ 1572891 w 1572891"/>
                <a:gd name="connsiteY0" fmla="*/ 1633491 h 1633491"/>
                <a:gd name="connsiteX1" fmla="*/ 0 w 1572891"/>
                <a:gd name="connsiteY1" fmla="*/ 0 h 1633491"/>
                <a:gd name="connsiteX0" fmla="*/ 1572891 w 1572891"/>
                <a:gd name="connsiteY0" fmla="*/ 1633491 h 1633491"/>
                <a:gd name="connsiteX1" fmla="*/ 0 w 1572891"/>
                <a:gd name="connsiteY1" fmla="*/ 0 h 1633491"/>
              </a:gdLst>
              <a:ahLst/>
              <a:cxnLst>
                <a:cxn ang="0">
                  <a:pos x="connsiteX0" y="connsiteY0"/>
                </a:cxn>
                <a:cxn ang="0">
                  <a:pos x="connsiteX1" y="connsiteY1"/>
                </a:cxn>
              </a:cxnLst>
              <a:rect l="l" t="t" r="r" b="b"/>
              <a:pathLst>
                <a:path w="1572891" h="1633491">
                  <a:moveTo>
                    <a:pt x="1572891" y="1633491"/>
                  </a:moveTo>
                  <a:cubicBezTo>
                    <a:pt x="1008635" y="1435223"/>
                    <a:pt x="304518" y="801949"/>
                    <a:pt x="0" y="0"/>
                  </a:cubicBezTo>
                </a:path>
              </a:pathLst>
            </a:custGeom>
            <a:ln>
              <a:headEnd type="triangle" w="med" len="med"/>
              <a:tailEnd type="oval" w="med" len="med"/>
            </a:ln>
          </p:spPr>
          <p:style>
            <a:lnRef idx="2">
              <a:schemeClr val="accent4"/>
            </a:lnRef>
            <a:fillRef idx="0">
              <a:schemeClr val="accent4"/>
            </a:fillRef>
            <a:effectRef idx="1">
              <a:schemeClr val="accent4"/>
            </a:effectRef>
            <a:fontRef idx="minor">
              <a:schemeClr val="tx1"/>
            </a:fontRef>
          </p:style>
          <p:txBody>
            <a:bodyPr rtlCol="0" anchor="ctr"/>
            <a:lstStyle/>
            <a:p>
              <a:pPr algn="ctr"/>
              <a:endParaRPr lang="en-US" dirty="0">
                <a:latin typeface="Calibri" pitchFamily="34" charset="0"/>
              </a:endParaRPr>
            </a:p>
          </p:txBody>
        </p:sp>
        <p:sp>
          <p:nvSpPr>
            <p:cNvPr id="53" name="TextBox 52"/>
            <p:cNvSpPr txBox="1"/>
            <p:nvPr/>
          </p:nvSpPr>
          <p:spPr>
            <a:xfrm rot="13007782">
              <a:off x="4884704" y="2924222"/>
              <a:ext cx="611706" cy="433067"/>
            </a:xfrm>
            <a:prstGeom prst="rect">
              <a:avLst/>
            </a:prstGeom>
            <a:noFill/>
          </p:spPr>
          <p:txBody>
            <a:bodyPr wrap="none" rtlCol="0">
              <a:spAutoFit/>
            </a:bodyPr>
            <a:lstStyle/>
            <a:p>
              <a:r>
                <a:rPr lang="en-US" dirty="0" smtClean="0">
                  <a:latin typeface="Calibri" pitchFamily="34" charset="0"/>
                </a:rPr>
                <a:t>Get</a:t>
              </a:r>
              <a:endParaRPr lang="en-US" dirty="0">
                <a:latin typeface="Calibri" pitchFamily="34" charset="0"/>
              </a:endParaRPr>
            </a:p>
          </p:txBody>
        </p:sp>
      </p:grpSp>
      <p:grpSp>
        <p:nvGrpSpPr>
          <p:cNvPr id="21" name="Group 53"/>
          <p:cNvGrpSpPr/>
          <p:nvPr/>
        </p:nvGrpSpPr>
        <p:grpSpPr>
          <a:xfrm>
            <a:off x="7247720" y="3548246"/>
            <a:ext cx="978383" cy="730939"/>
            <a:chOff x="4691270" y="2128838"/>
            <a:chExt cx="978383" cy="730939"/>
          </a:xfrm>
        </p:grpSpPr>
        <p:sp>
          <p:nvSpPr>
            <p:cNvPr id="55" name="Arc 54"/>
            <p:cNvSpPr/>
            <p:nvPr/>
          </p:nvSpPr>
          <p:spPr>
            <a:xfrm>
              <a:off x="4691270" y="2305877"/>
              <a:ext cx="702365" cy="357809"/>
            </a:xfrm>
            <a:prstGeom prst="arc">
              <a:avLst>
                <a:gd name="adj1" fmla="val 17727811"/>
                <a:gd name="adj2" fmla="val 4183439"/>
              </a:avLst>
            </a:prstGeom>
            <a:ln w="254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Calibri" pitchFamily="34" charset="0"/>
              </a:endParaRPr>
            </a:p>
          </p:txBody>
        </p:sp>
        <p:sp>
          <p:nvSpPr>
            <p:cNvPr id="56" name="Arc 55"/>
            <p:cNvSpPr/>
            <p:nvPr/>
          </p:nvSpPr>
          <p:spPr>
            <a:xfrm>
              <a:off x="4838701" y="2214563"/>
              <a:ext cx="702365" cy="545201"/>
            </a:xfrm>
            <a:prstGeom prst="arc">
              <a:avLst>
                <a:gd name="adj1" fmla="val 17727811"/>
                <a:gd name="adj2" fmla="val 4183439"/>
              </a:avLst>
            </a:prstGeom>
            <a:ln w="317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Calibri" pitchFamily="34" charset="0"/>
              </a:endParaRPr>
            </a:p>
          </p:txBody>
        </p:sp>
        <p:sp>
          <p:nvSpPr>
            <p:cNvPr id="57" name="Arc 56"/>
            <p:cNvSpPr/>
            <p:nvPr/>
          </p:nvSpPr>
          <p:spPr>
            <a:xfrm>
              <a:off x="4967288" y="2128838"/>
              <a:ext cx="702365" cy="730939"/>
            </a:xfrm>
            <a:prstGeom prst="arc">
              <a:avLst>
                <a:gd name="adj1" fmla="val 17727811"/>
                <a:gd name="adj2" fmla="val 4183439"/>
              </a:avLst>
            </a:prstGeom>
            <a:ln w="412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Calibri" pitchFamily="34" charset="0"/>
              </a:endParaRPr>
            </a:p>
          </p:txBody>
        </p:sp>
      </p:grpSp>
      <p:grpSp>
        <p:nvGrpSpPr>
          <p:cNvPr id="23" name="Group 57"/>
          <p:cNvGrpSpPr/>
          <p:nvPr/>
        </p:nvGrpSpPr>
        <p:grpSpPr>
          <a:xfrm rot="21114929" flipH="1">
            <a:off x="5431213" y="3394543"/>
            <a:ext cx="1198025" cy="730939"/>
            <a:chOff x="4691270" y="2128838"/>
            <a:chExt cx="978383" cy="730939"/>
          </a:xfrm>
        </p:grpSpPr>
        <p:sp>
          <p:nvSpPr>
            <p:cNvPr id="59" name="Arc 58"/>
            <p:cNvSpPr/>
            <p:nvPr/>
          </p:nvSpPr>
          <p:spPr>
            <a:xfrm>
              <a:off x="4691270" y="2305877"/>
              <a:ext cx="702365" cy="357809"/>
            </a:xfrm>
            <a:prstGeom prst="arc">
              <a:avLst>
                <a:gd name="adj1" fmla="val 17727811"/>
                <a:gd name="adj2" fmla="val 4183439"/>
              </a:avLst>
            </a:prstGeom>
            <a:ln w="254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Calibri" pitchFamily="34" charset="0"/>
              </a:endParaRPr>
            </a:p>
          </p:txBody>
        </p:sp>
        <p:sp>
          <p:nvSpPr>
            <p:cNvPr id="60" name="Arc 59"/>
            <p:cNvSpPr/>
            <p:nvPr/>
          </p:nvSpPr>
          <p:spPr>
            <a:xfrm>
              <a:off x="4838701" y="2214563"/>
              <a:ext cx="702365" cy="545201"/>
            </a:xfrm>
            <a:prstGeom prst="arc">
              <a:avLst>
                <a:gd name="adj1" fmla="val 17727811"/>
                <a:gd name="adj2" fmla="val 4183439"/>
              </a:avLst>
            </a:prstGeom>
            <a:ln w="317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Calibri" pitchFamily="34" charset="0"/>
              </a:endParaRPr>
            </a:p>
          </p:txBody>
        </p:sp>
        <p:sp>
          <p:nvSpPr>
            <p:cNvPr id="61" name="Arc 60"/>
            <p:cNvSpPr/>
            <p:nvPr/>
          </p:nvSpPr>
          <p:spPr>
            <a:xfrm>
              <a:off x="4967288" y="2128838"/>
              <a:ext cx="702365" cy="730939"/>
            </a:xfrm>
            <a:prstGeom prst="arc">
              <a:avLst>
                <a:gd name="adj1" fmla="val 17727811"/>
                <a:gd name="adj2" fmla="val 4183439"/>
              </a:avLst>
            </a:prstGeom>
            <a:ln w="412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Calibri" pitchFamily="34" charset="0"/>
              </a:endParaRPr>
            </a:p>
          </p:txBody>
        </p:sp>
      </p:grpSp>
      <p:grpSp>
        <p:nvGrpSpPr>
          <p:cNvPr id="26" name="Group 25"/>
          <p:cNvGrpSpPr/>
          <p:nvPr/>
        </p:nvGrpSpPr>
        <p:grpSpPr>
          <a:xfrm>
            <a:off x="2203402" y="2449877"/>
            <a:ext cx="318821" cy="381000"/>
            <a:chOff x="1504950" y="3033712"/>
            <a:chExt cx="318821" cy="381000"/>
          </a:xfrm>
        </p:grpSpPr>
        <p:pic>
          <p:nvPicPr>
            <p:cNvPr id="27" name="Picture 26" descr="page"/>
            <p:cNvPicPr>
              <a:picLocks noChangeAspect="1" noChangeArrowheads="1"/>
            </p:cNvPicPr>
            <p:nvPr/>
          </p:nvPicPr>
          <p:blipFill>
            <a:blip r:embed="rId7" cstate="print"/>
            <a:srcRect/>
            <a:stretch>
              <a:fillRect/>
            </a:stretch>
          </p:blipFill>
          <p:spPr bwMode="auto">
            <a:xfrm>
              <a:off x="1504950" y="3033712"/>
              <a:ext cx="318821" cy="381000"/>
            </a:xfrm>
            <a:prstGeom prst="rect">
              <a:avLst/>
            </a:prstGeom>
            <a:noFill/>
            <a:ln w="9525">
              <a:noFill/>
              <a:miter lim="800000"/>
              <a:headEnd/>
              <a:tailEnd/>
            </a:ln>
          </p:spPr>
        </p:pic>
        <p:sp>
          <p:nvSpPr>
            <p:cNvPr id="28" name="TextBox 27"/>
            <p:cNvSpPr txBox="1"/>
            <p:nvPr/>
          </p:nvSpPr>
          <p:spPr>
            <a:xfrm>
              <a:off x="1513546" y="3124200"/>
              <a:ext cx="284052" cy="230832"/>
            </a:xfrm>
            <a:prstGeom prst="rect">
              <a:avLst/>
            </a:prstGeom>
            <a:noFill/>
          </p:spPr>
          <p:txBody>
            <a:bodyPr wrap="none" rtlCol="0">
              <a:spAutoFit/>
            </a:bodyPr>
            <a:lstStyle/>
            <a:p>
              <a:r>
                <a:rPr lang="en-US" sz="900" dirty="0" smtClean="0">
                  <a:solidFill>
                    <a:schemeClr val="bg2"/>
                  </a:solidFill>
                  <a:latin typeface="Calibri" pitchFamily="34" charset="0"/>
                </a:rPr>
                <a:t>ID</a:t>
              </a:r>
              <a:endParaRPr lang="en-US" sz="900" dirty="0">
                <a:solidFill>
                  <a:schemeClr val="bg2"/>
                </a:solidFill>
                <a:latin typeface="Calibri" pitchFamily="34" charset="0"/>
              </a:endParaRPr>
            </a:p>
          </p:txBody>
        </p:sp>
      </p:grpSp>
      <p:grpSp>
        <p:nvGrpSpPr>
          <p:cNvPr id="29" name="Group 32"/>
          <p:cNvGrpSpPr/>
          <p:nvPr/>
        </p:nvGrpSpPr>
        <p:grpSpPr>
          <a:xfrm>
            <a:off x="2137730" y="2475529"/>
            <a:ext cx="428322" cy="381000"/>
            <a:chOff x="441979" y="3205162"/>
            <a:chExt cx="428322" cy="381000"/>
          </a:xfrm>
        </p:grpSpPr>
        <p:pic>
          <p:nvPicPr>
            <p:cNvPr id="63" name="Picture 19" descr="page"/>
            <p:cNvPicPr>
              <a:picLocks noChangeAspect="1" noChangeArrowheads="1"/>
            </p:cNvPicPr>
            <p:nvPr/>
          </p:nvPicPr>
          <p:blipFill>
            <a:blip r:embed="rId7" cstate="print"/>
            <a:srcRect/>
            <a:stretch>
              <a:fillRect/>
            </a:stretch>
          </p:blipFill>
          <p:spPr bwMode="auto">
            <a:xfrm>
              <a:off x="514350" y="3205162"/>
              <a:ext cx="318821" cy="381000"/>
            </a:xfrm>
            <a:prstGeom prst="rect">
              <a:avLst/>
            </a:prstGeom>
            <a:noFill/>
            <a:ln w="9525">
              <a:noFill/>
              <a:miter lim="800000"/>
              <a:headEnd/>
              <a:tailEnd/>
            </a:ln>
          </p:spPr>
        </p:pic>
        <p:sp>
          <p:nvSpPr>
            <p:cNvPr id="64" name="TextBox 63"/>
            <p:cNvSpPr txBox="1"/>
            <p:nvPr/>
          </p:nvSpPr>
          <p:spPr>
            <a:xfrm>
              <a:off x="441979" y="3267075"/>
              <a:ext cx="428322" cy="246221"/>
            </a:xfrm>
            <a:prstGeom prst="rect">
              <a:avLst/>
            </a:prstGeom>
            <a:noFill/>
          </p:spPr>
          <p:txBody>
            <a:bodyPr wrap="none" rtlCol="0">
              <a:spAutoFit/>
            </a:bodyPr>
            <a:lstStyle/>
            <a:p>
              <a:r>
                <a:rPr lang="en-US" sz="1000" dirty="0" smtClean="0">
                  <a:solidFill>
                    <a:schemeClr val="bg2">
                      <a:lumMod val="50000"/>
                    </a:schemeClr>
                  </a:solidFill>
                  <a:latin typeface="Calibri" pitchFamily="34" charset="0"/>
                </a:rPr>
                <a:t>Data</a:t>
              </a:r>
              <a:endParaRPr lang="en-US" sz="1000" dirty="0">
                <a:solidFill>
                  <a:schemeClr val="bg2">
                    <a:lumMod val="50000"/>
                  </a:schemeClr>
                </a:solidFill>
                <a:latin typeface="Calibri" pitchFamily="34" charset="0"/>
              </a:endParaRPr>
            </a:p>
          </p:txBody>
        </p:sp>
      </p:grpSp>
      <p:grpSp>
        <p:nvGrpSpPr>
          <p:cNvPr id="30" name="Group 22"/>
          <p:cNvGrpSpPr/>
          <p:nvPr/>
        </p:nvGrpSpPr>
        <p:grpSpPr>
          <a:xfrm>
            <a:off x="5688527" y="4718773"/>
            <a:ext cx="402674" cy="381000"/>
            <a:chOff x="1818735" y="3243944"/>
            <a:chExt cx="402674" cy="381000"/>
          </a:xfrm>
        </p:grpSpPr>
        <p:pic>
          <p:nvPicPr>
            <p:cNvPr id="24" name="Picture 23" descr="page"/>
            <p:cNvPicPr>
              <a:picLocks noChangeAspect="1" noChangeArrowheads="1"/>
            </p:cNvPicPr>
            <p:nvPr/>
          </p:nvPicPr>
          <p:blipFill>
            <a:blip r:embed="rId7" cstate="print"/>
            <a:srcRect/>
            <a:stretch>
              <a:fillRect/>
            </a:stretch>
          </p:blipFill>
          <p:spPr bwMode="auto">
            <a:xfrm>
              <a:off x="1886339" y="3243944"/>
              <a:ext cx="318821" cy="381000"/>
            </a:xfrm>
            <a:prstGeom prst="rect">
              <a:avLst/>
            </a:prstGeom>
            <a:noFill/>
            <a:ln w="9525">
              <a:noFill/>
              <a:miter lim="800000"/>
              <a:headEnd/>
              <a:tailEnd/>
            </a:ln>
          </p:spPr>
        </p:pic>
        <p:sp>
          <p:nvSpPr>
            <p:cNvPr id="25" name="TextBox 24"/>
            <p:cNvSpPr txBox="1"/>
            <p:nvPr/>
          </p:nvSpPr>
          <p:spPr>
            <a:xfrm>
              <a:off x="1818735" y="3320144"/>
              <a:ext cx="402674" cy="230832"/>
            </a:xfrm>
            <a:prstGeom prst="rect">
              <a:avLst/>
            </a:prstGeom>
            <a:noFill/>
          </p:spPr>
          <p:txBody>
            <a:bodyPr wrap="none" rtlCol="0">
              <a:spAutoFit/>
            </a:bodyPr>
            <a:lstStyle/>
            <a:p>
              <a:r>
                <a:rPr lang="en-US" sz="900" dirty="0" smtClean="0">
                  <a:solidFill>
                    <a:schemeClr val="bg2"/>
                  </a:solidFill>
                  <a:latin typeface="Calibri" pitchFamily="34" charset="0"/>
                </a:rPr>
                <a:t>Data</a:t>
              </a:r>
              <a:endParaRPr lang="en-US" sz="900" dirty="0">
                <a:solidFill>
                  <a:schemeClr val="bg2"/>
                </a:solidFill>
                <a:latin typeface="Calibri" pitchFamily="34" charset="0"/>
              </a:endParaRP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0" presetClass="path" presetSubtype="0" accel="50000" decel="50000" fill="hold" nodeType="clickEffect">
                                  <p:stCondLst>
                                    <p:cond delay="0"/>
                                  </p:stCondLst>
                                  <p:childTnLst>
                                    <p:animMotion origin="layout" path="M 0.00157 0.02477 C 0.05851 0.17917 0.10261 0.20718 0.22709 0.27917 " pathEditMode="relative" rAng="0" ptsTypes="ss">
                                      <p:cBhvr>
                                        <p:cTn id="10" dur="500" fill="hold"/>
                                        <p:tgtEl>
                                          <p:spTgt spid="12"/>
                                        </p:tgtEl>
                                        <p:attrNameLst>
                                          <p:attrName>ppt_x</p:attrName>
                                          <p:attrName>ppt_y</p:attrName>
                                        </p:attrNameLst>
                                      </p:cBhvr>
                                      <p:rCtr x="113" y="127"/>
                                    </p:animMotion>
                                  </p:childTnLst>
                                </p:cTn>
                              </p:par>
                            </p:childTnLst>
                          </p:cTn>
                        </p:par>
                      </p:childTnLst>
                    </p:cTn>
                  </p:par>
                  <p:par>
                    <p:cTn id="11" fill="hold">
                      <p:stCondLst>
                        <p:cond delay="indefinite"/>
                      </p:stCondLst>
                      <p:childTnLst>
                        <p:par>
                          <p:cTn id="12" fill="hold">
                            <p:stCondLst>
                              <p:cond delay="0"/>
                            </p:stCondLst>
                            <p:childTnLst>
                              <p:par>
                                <p:cTn id="13" presetID="3" presetClass="entr" presetSubtype="5" fill="hold"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blinds(vertical)">
                                      <p:cBhvr>
                                        <p:cTn id="15" dur="500"/>
                                        <p:tgtEl>
                                          <p:spTgt spid="16"/>
                                        </p:tgtEl>
                                      </p:cBhvr>
                                    </p:animEffect>
                                  </p:childTnLst>
                                </p:cTn>
                              </p:par>
                              <p:par>
                                <p:cTn id="16" presetID="3" presetClass="entr" presetSubtype="5"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blinds(vertical)">
                                      <p:cBhvr>
                                        <p:cTn id="18" dur="500"/>
                                        <p:tgtEl>
                                          <p:spTgt spid="19"/>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0" presetClass="path" presetSubtype="0" accel="50000" decel="50000" fill="hold" nodeType="clickEffect">
                                  <p:stCondLst>
                                    <p:cond delay="0"/>
                                  </p:stCondLst>
                                  <p:childTnLst>
                                    <p:animMotion origin="layout" path="M 0.01909 0.03797 C 0.0401 0.05093 0.10972 0.08102 0.14566 0.11551 C 0.18159 0.15 0.21597 0.21783 0.23437 0.24468 " pathEditMode="relative" rAng="0" ptsTypes="aaa">
                                      <p:cBhvr>
                                        <p:cTn id="26" dur="2000" fill="hold"/>
                                        <p:tgtEl>
                                          <p:spTgt spid="29"/>
                                        </p:tgtEl>
                                        <p:attrNameLst>
                                          <p:attrName>ppt_x</p:attrName>
                                          <p:attrName>ppt_y</p:attrName>
                                        </p:attrNameLst>
                                      </p:cBhvr>
                                      <p:rCtr x="108" y="103"/>
                                    </p:animMotion>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0" presetClass="path" presetSubtype="0" accel="50000" decel="50000" fill="hold" nodeType="clickEffect">
                                  <p:stCondLst>
                                    <p:cond delay="0"/>
                                  </p:stCondLst>
                                  <p:childTnLst>
                                    <p:animMotion origin="layout" path="M 0.0283 0.0044 C 0.22205 -0.02569 0.3493 0.02153 0.46649 0.08773 " pathEditMode="relative" rAng="0" ptsTypes="ss">
                                      <p:cBhvr>
                                        <p:cTn id="34" dur="1000" fill="hold"/>
                                        <p:tgtEl>
                                          <p:spTgt spid="26"/>
                                        </p:tgtEl>
                                        <p:attrNameLst>
                                          <p:attrName>ppt_x</p:attrName>
                                          <p:attrName>ppt_y</p:attrName>
                                        </p:attrNameLst>
                                      </p:cBhvr>
                                      <p:rCtr x="219" y="27"/>
                                    </p:animMotion>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nodeType="click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blinds(horizontal)">
                                      <p:cBhvr>
                                        <p:cTn id="39" dur="500"/>
                                        <p:tgtEl>
                                          <p:spTgt spid="23"/>
                                        </p:tgtEl>
                                      </p:cBhvr>
                                    </p:animEffect>
                                  </p:childTnLst>
                                </p:cTn>
                              </p:par>
                              <p:par>
                                <p:cTn id="40" presetID="3" presetClass="entr" presetSubtype="10"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blinds(horizontal)">
                                      <p:cBhvr>
                                        <p:cTn id="42" dur="500"/>
                                        <p:tgtEl>
                                          <p:spTgt spid="21"/>
                                        </p:tgtEl>
                                      </p:cBhvr>
                                    </p:animEffec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4"/>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30"/>
                                        </p:tgtEl>
                                        <p:attrNameLst>
                                          <p:attrName>style.visibility</p:attrName>
                                        </p:attrNameLst>
                                      </p:cBhvr>
                                      <p:to>
                                        <p:strVal val="visible"/>
                                      </p:to>
                                    </p:set>
                                  </p:childTnLst>
                                </p:cTn>
                              </p:par>
                            </p:childTnLst>
                          </p:cTn>
                        </p:par>
                        <p:par>
                          <p:cTn id="51" fill="hold">
                            <p:stCondLst>
                              <p:cond delay="0"/>
                            </p:stCondLst>
                            <p:childTnLst>
                              <p:par>
                                <p:cTn id="52" presetID="0" presetClass="path" presetSubtype="0" accel="50000" decel="50000" fill="hold" nodeType="afterEffect">
                                  <p:stCondLst>
                                    <p:cond delay="0"/>
                                  </p:stCondLst>
                                  <p:childTnLst>
                                    <p:animMotion origin="layout" path="M 0.04149 0.00463 C 0.10347 -0.00694 0.14045 -0.03171 0.17413 -0.11435 " pathEditMode="relative" rAng="0" ptsTypes="ss">
                                      <p:cBhvr>
                                        <p:cTn id="53" dur="1000" fill="hold"/>
                                        <p:tgtEl>
                                          <p:spTgt spid="30"/>
                                        </p:tgtEl>
                                        <p:attrNameLst>
                                          <p:attrName>ppt_x</p:attrName>
                                          <p:attrName>ppt_y</p:attrName>
                                        </p:attrNameLst>
                                      </p:cBhvr>
                                      <p:rCtr x="66" y="-59"/>
                                    </p:animMotion>
                                  </p:childTnLst>
                                </p:cTn>
                              </p:par>
                            </p:childTnLst>
                          </p:cTn>
                        </p:par>
                      </p:childTnLst>
                    </p:cTn>
                  </p:par>
                  <p:par>
                    <p:cTn id="54" fill="hold">
                      <p:stCondLst>
                        <p:cond delay="indefinite"/>
                      </p:stCondLst>
                      <p:childTnLst>
                        <p:par>
                          <p:cTn id="55" fill="hold">
                            <p:stCondLst>
                              <p:cond delay="0"/>
                            </p:stCondLst>
                            <p:childTnLst>
                              <p:par>
                                <p:cTn id="56" presetID="1" presetClass="entr" presetSubtype="0" fill="hold" nodeType="clickEffect">
                                  <p:stCondLst>
                                    <p:cond delay="0"/>
                                  </p:stCondLst>
                                  <p:childTnLst>
                                    <p:set>
                                      <p:cBhvr>
                                        <p:cTn id="57"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7" descr="blue sphere 4 copy"/>
          <p:cNvPicPr>
            <a:picLocks noChangeAspect="1" noChangeArrowheads="1"/>
          </p:cNvPicPr>
          <p:nvPr/>
        </p:nvPicPr>
        <p:blipFill>
          <a:blip r:embed="rId3" cstate="print"/>
          <a:srcRect/>
          <a:stretch>
            <a:fillRect/>
          </a:stretch>
        </p:blipFill>
        <p:spPr bwMode="auto">
          <a:xfrm>
            <a:off x="3131859" y="2245460"/>
            <a:ext cx="6012141" cy="4359230"/>
          </a:xfrm>
          <a:prstGeom prst="rect">
            <a:avLst/>
          </a:prstGeom>
          <a:noFill/>
        </p:spPr>
      </p:pic>
      <p:pic>
        <p:nvPicPr>
          <p:cNvPr id="4" name="Picture 67" descr="clear bubble"/>
          <p:cNvPicPr>
            <a:picLocks noChangeAspect="1" noChangeArrowheads="1"/>
          </p:cNvPicPr>
          <p:nvPr/>
        </p:nvPicPr>
        <p:blipFill>
          <a:blip r:embed="rId4" cstate="print"/>
          <a:srcRect/>
          <a:stretch>
            <a:fillRect/>
          </a:stretch>
        </p:blipFill>
        <p:spPr bwMode="auto">
          <a:xfrm rot="153767">
            <a:off x="225248" y="963070"/>
            <a:ext cx="3301964" cy="1993557"/>
          </a:xfrm>
          <a:prstGeom prst="rect">
            <a:avLst/>
          </a:prstGeom>
          <a:noFill/>
        </p:spPr>
      </p:pic>
      <p:grpSp>
        <p:nvGrpSpPr>
          <p:cNvPr id="2" name="Group 29"/>
          <p:cNvGrpSpPr/>
          <p:nvPr/>
        </p:nvGrpSpPr>
        <p:grpSpPr>
          <a:xfrm>
            <a:off x="2295944" y="2987732"/>
            <a:ext cx="2096642" cy="1633491"/>
            <a:chOff x="2438400" y="3570303"/>
            <a:chExt cx="2096642" cy="1633491"/>
          </a:xfrm>
        </p:grpSpPr>
        <p:sp>
          <p:nvSpPr>
            <p:cNvPr id="9" name="Freeform 8"/>
            <p:cNvSpPr/>
            <p:nvPr/>
          </p:nvSpPr>
          <p:spPr>
            <a:xfrm>
              <a:off x="2438400" y="3570303"/>
              <a:ext cx="2096642" cy="1633491"/>
            </a:xfrm>
            <a:custGeom>
              <a:avLst/>
              <a:gdLst>
                <a:gd name="connsiteX0" fmla="*/ 2032986 w 2032986"/>
                <a:gd name="connsiteY0" fmla="*/ 1491448 h 1491448"/>
                <a:gd name="connsiteX1" fmla="*/ 852256 w 2032986"/>
                <a:gd name="connsiteY1" fmla="*/ 142043 h 1491448"/>
                <a:gd name="connsiteX2" fmla="*/ 0 w 2032986"/>
                <a:gd name="connsiteY2" fmla="*/ 639192 h 1491448"/>
                <a:gd name="connsiteX0" fmla="*/ 1804326 w 1804326"/>
                <a:gd name="connsiteY0" fmla="*/ 2288959 h 2288959"/>
                <a:gd name="connsiteX1" fmla="*/ 623596 w 1804326"/>
                <a:gd name="connsiteY1" fmla="*/ 939554 h 2288959"/>
                <a:gd name="connsiteX2" fmla="*/ 0 w 1804326"/>
                <a:gd name="connsiteY2" fmla="*/ 65103 h 2288959"/>
                <a:gd name="connsiteX0" fmla="*/ 1918656 w 1918656"/>
                <a:gd name="connsiteY0" fmla="*/ 2288959 h 2288959"/>
                <a:gd name="connsiteX1" fmla="*/ 623596 w 1918656"/>
                <a:gd name="connsiteY1" fmla="*/ 939554 h 2288959"/>
                <a:gd name="connsiteX2" fmla="*/ 0 w 1918656"/>
                <a:gd name="connsiteY2" fmla="*/ 65103 h 2288959"/>
                <a:gd name="connsiteX0" fmla="*/ 2072155 w 2072155"/>
                <a:gd name="connsiteY0" fmla="*/ 2288959 h 2288959"/>
                <a:gd name="connsiteX1" fmla="*/ 319776 w 2072155"/>
                <a:gd name="connsiteY1" fmla="*/ 1853954 h 2288959"/>
                <a:gd name="connsiteX2" fmla="*/ 153499 w 2072155"/>
                <a:gd name="connsiteY2" fmla="*/ 65103 h 2288959"/>
                <a:gd name="connsiteX0" fmla="*/ 2433140 w 2433140"/>
                <a:gd name="connsiteY0" fmla="*/ 1984159 h 1984159"/>
                <a:gd name="connsiteX1" fmla="*/ 680761 w 2433140"/>
                <a:gd name="connsiteY1" fmla="*/ 1549154 h 1984159"/>
                <a:gd name="connsiteX2" fmla="*/ 0 w 2433140"/>
                <a:gd name="connsiteY2" fmla="*/ 65103 h 1984159"/>
                <a:gd name="connsiteX0" fmla="*/ 2433140 w 2433140"/>
                <a:gd name="connsiteY0" fmla="*/ 1984159 h 2210844"/>
                <a:gd name="connsiteX1" fmla="*/ 680761 w 2433140"/>
                <a:gd name="connsiteY1" fmla="*/ 1549154 h 2210844"/>
                <a:gd name="connsiteX2" fmla="*/ 0 w 2433140"/>
                <a:gd name="connsiteY2" fmla="*/ 65103 h 2210844"/>
                <a:gd name="connsiteX0" fmla="*/ 2433140 w 2433140"/>
                <a:gd name="connsiteY0" fmla="*/ 1984159 h 2210844"/>
                <a:gd name="connsiteX1" fmla="*/ 909421 w 2433140"/>
                <a:gd name="connsiteY1" fmla="*/ 1549154 h 2210844"/>
                <a:gd name="connsiteX2" fmla="*/ 0 w 2433140"/>
                <a:gd name="connsiteY2" fmla="*/ 65103 h 2210844"/>
                <a:gd name="connsiteX0" fmla="*/ 2844949 w 2844949"/>
                <a:gd name="connsiteY0" fmla="*/ 1984159 h 2210844"/>
                <a:gd name="connsiteX1" fmla="*/ 1321230 w 2844949"/>
                <a:gd name="connsiteY1" fmla="*/ 1549154 h 2210844"/>
                <a:gd name="connsiteX2" fmla="*/ 411809 w 2844949"/>
                <a:gd name="connsiteY2" fmla="*/ 65103 h 2210844"/>
                <a:gd name="connsiteX0" fmla="*/ 2844949 w 2844949"/>
                <a:gd name="connsiteY0" fmla="*/ 1984159 h 2210844"/>
                <a:gd name="connsiteX1" fmla="*/ 1321230 w 2844949"/>
                <a:gd name="connsiteY1" fmla="*/ 1549154 h 2210844"/>
                <a:gd name="connsiteX2" fmla="*/ 411809 w 2844949"/>
                <a:gd name="connsiteY2" fmla="*/ 65103 h 2210844"/>
                <a:gd name="connsiteX0" fmla="*/ 2433140 w 2433140"/>
                <a:gd name="connsiteY0" fmla="*/ 1919056 h 1919056"/>
                <a:gd name="connsiteX1" fmla="*/ 0 w 2433140"/>
                <a:gd name="connsiteY1" fmla="*/ 0 h 1919056"/>
                <a:gd name="connsiteX0" fmla="*/ 2433140 w 2433140"/>
                <a:gd name="connsiteY0" fmla="*/ 1919056 h 1919056"/>
                <a:gd name="connsiteX1" fmla="*/ 1150777 w 2433140"/>
                <a:gd name="connsiteY1" fmla="*/ 9062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2303593"/>
                <a:gd name="connsiteX1" fmla="*/ 693458 w 2433140"/>
                <a:gd name="connsiteY1" fmla="*/ 1592068 h 2303593"/>
                <a:gd name="connsiteX2" fmla="*/ 0 w 2433140"/>
                <a:gd name="connsiteY2" fmla="*/ 0 h 2303593"/>
                <a:gd name="connsiteX0" fmla="*/ 2645799 w 2645799"/>
                <a:gd name="connsiteY0" fmla="*/ 1919056 h 2303593"/>
                <a:gd name="connsiteX1" fmla="*/ 906117 w 2645799"/>
                <a:gd name="connsiteY1" fmla="*/ 1592068 h 2303593"/>
                <a:gd name="connsiteX2" fmla="*/ 212659 w 2645799"/>
                <a:gd name="connsiteY2" fmla="*/ 0 h 2303593"/>
                <a:gd name="connsiteX0" fmla="*/ 2645799 w 2645799"/>
                <a:gd name="connsiteY0" fmla="*/ 1919056 h 2303593"/>
                <a:gd name="connsiteX1" fmla="*/ 906117 w 2645799"/>
                <a:gd name="connsiteY1" fmla="*/ 1592068 h 2303593"/>
                <a:gd name="connsiteX2" fmla="*/ 212659 w 2645799"/>
                <a:gd name="connsiteY2" fmla="*/ 0 h 2303593"/>
                <a:gd name="connsiteX0" fmla="*/ 2433140 w 2433140"/>
                <a:gd name="connsiteY0" fmla="*/ 1919056 h 1919056"/>
                <a:gd name="connsiteX1" fmla="*/ 0 w 2433140"/>
                <a:gd name="connsiteY1" fmla="*/ 0 h 1919056"/>
                <a:gd name="connsiteX0" fmla="*/ 2433140 w 2433140"/>
                <a:gd name="connsiteY0" fmla="*/ 1919056 h 1919056"/>
                <a:gd name="connsiteX1" fmla="*/ 0 w 2433140"/>
                <a:gd name="connsiteY1" fmla="*/ 0 h 1919056"/>
                <a:gd name="connsiteX0" fmla="*/ 2433140 w 2433140"/>
                <a:gd name="connsiteY0" fmla="*/ 1919056 h 1919056"/>
                <a:gd name="connsiteX1" fmla="*/ 0 w 2433140"/>
                <a:gd name="connsiteY1" fmla="*/ 0 h 1919056"/>
                <a:gd name="connsiteX0" fmla="*/ 2890459 w 2890459"/>
                <a:gd name="connsiteY0" fmla="*/ 1766656 h 1766656"/>
                <a:gd name="connsiteX1" fmla="*/ 0 w 2890459"/>
                <a:gd name="connsiteY1" fmla="*/ 0 h 1766656"/>
                <a:gd name="connsiteX0" fmla="*/ 2318810 w 2318810"/>
                <a:gd name="connsiteY0" fmla="*/ 1766656 h 1766656"/>
                <a:gd name="connsiteX1" fmla="*/ 0 w 2318810"/>
                <a:gd name="connsiteY1" fmla="*/ 0 h 1766656"/>
                <a:gd name="connsiteX0" fmla="*/ 2318810 w 2318810"/>
                <a:gd name="connsiteY0" fmla="*/ 1766656 h 1766656"/>
                <a:gd name="connsiteX1" fmla="*/ 0 w 2318810"/>
                <a:gd name="connsiteY1" fmla="*/ 0 h 1766656"/>
                <a:gd name="connsiteX0" fmla="*/ 2462797 w 2462797"/>
                <a:gd name="connsiteY0" fmla="*/ 1766656 h 1766656"/>
                <a:gd name="connsiteX1" fmla="*/ 1520939 w 2462797"/>
                <a:gd name="connsiteY1" fmla="*/ 1344568 h 1766656"/>
                <a:gd name="connsiteX2" fmla="*/ 143987 w 2462797"/>
                <a:gd name="connsiteY2" fmla="*/ 0 h 1766656"/>
                <a:gd name="connsiteX0" fmla="*/ 2318810 w 2318810"/>
                <a:gd name="connsiteY0" fmla="*/ 1766656 h 1766656"/>
                <a:gd name="connsiteX1" fmla="*/ 0 w 2318810"/>
                <a:gd name="connsiteY1" fmla="*/ 0 h 1766656"/>
                <a:gd name="connsiteX0" fmla="*/ 1572891 w 1572891"/>
                <a:gd name="connsiteY0" fmla="*/ 1633491 h 1633491"/>
                <a:gd name="connsiteX1" fmla="*/ 0 w 1572891"/>
                <a:gd name="connsiteY1" fmla="*/ 0 h 1633491"/>
                <a:gd name="connsiteX0" fmla="*/ 1572891 w 1572891"/>
                <a:gd name="connsiteY0" fmla="*/ 1633491 h 1633491"/>
                <a:gd name="connsiteX1" fmla="*/ 0 w 1572891"/>
                <a:gd name="connsiteY1" fmla="*/ 0 h 1633491"/>
                <a:gd name="connsiteX0" fmla="*/ 1572891 w 1572891"/>
                <a:gd name="connsiteY0" fmla="*/ 1633491 h 1633491"/>
                <a:gd name="connsiteX1" fmla="*/ 0 w 1572891"/>
                <a:gd name="connsiteY1" fmla="*/ 0 h 1633491"/>
              </a:gdLst>
              <a:ahLst/>
              <a:cxnLst>
                <a:cxn ang="0">
                  <a:pos x="connsiteX0" y="connsiteY0"/>
                </a:cxn>
                <a:cxn ang="0">
                  <a:pos x="connsiteX1" y="connsiteY1"/>
                </a:cxn>
              </a:cxnLst>
              <a:rect l="l" t="t" r="r" b="b"/>
              <a:pathLst>
                <a:path w="1572891" h="1633491">
                  <a:moveTo>
                    <a:pt x="1572891" y="1633491"/>
                  </a:moveTo>
                  <a:cubicBezTo>
                    <a:pt x="1008635" y="1435223"/>
                    <a:pt x="304518" y="801949"/>
                    <a:pt x="0" y="0"/>
                  </a:cubicBezTo>
                </a:path>
              </a:pathLst>
            </a:custGeom>
            <a:ln>
              <a:headEnd type="oval" w="med" len="med"/>
              <a:tailEnd type="triangle" w="med" len="med"/>
            </a:ln>
          </p:spPr>
          <p:style>
            <a:lnRef idx="2">
              <a:schemeClr val="accent4"/>
            </a:lnRef>
            <a:fillRef idx="0">
              <a:schemeClr val="accent4"/>
            </a:fillRef>
            <a:effectRef idx="1">
              <a:schemeClr val="accent4"/>
            </a:effectRef>
            <a:fontRef idx="minor">
              <a:schemeClr val="tx1"/>
            </a:fontRef>
          </p:style>
          <p:txBody>
            <a:bodyPr rtlCol="0" anchor="ctr"/>
            <a:lstStyle/>
            <a:p>
              <a:pPr algn="ctr"/>
              <a:endParaRPr lang="en-US" dirty="0">
                <a:latin typeface="Calibri" pitchFamily="34" charset="0"/>
              </a:endParaRPr>
            </a:p>
          </p:txBody>
        </p:sp>
        <p:sp>
          <p:nvSpPr>
            <p:cNvPr id="13" name="TextBox 12"/>
            <p:cNvSpPr txBox="1"/>
            <p:nvPr/>
          </p:nvSpPr>
          <p:spPr>
            <a:xfrm rot="1645353">
              <a:off x="3253757" y="4756963"/>
              <a:ext cx="521681" cy="369332"/>
            </a:xfrm>
            <a:prstGeom prst="rect">
              <a:avLst/>
            </a:prstGeom>
            <a:noFill/>
          </p:spPr>
          <p:txBody>
            <a:bodyPr wrap="none" rtlCol="0">
              <a:spAutoFit/>
            </a:bodyPr>
            <a:lstStyle/>
            <a:p>
              <a:r>
                <a:rPr lang="en-US" dirty="0" smtClean="0">
                  <a:latin typeface="Calibri" pitchFamily="34" charset="0"/>
                </a:rPr>
                <a:t>Get</a:t>
              </a:r>
              <a:endParaRPr lang="en-US" dirty="0">
                <a:latin typeface="Calibri" pitchFamily="34" charset="0"/>
              </a:endParaRPr>
            </a:p>
          </p:txBody>
        </p:sp>
      </p:grpSp>
      <p:grpSp>
        <p:nvGrpSpPr>
          <p:cNvPr id="3" name="Group 28"/>
          <p:cNvGrpSpPr/>
          <p:nvPr/>
        </p:nvGrpSpPr>
        <p:grpSpPr>
          <a:xfrm>
            <a:off x="2600743" y="2499750"/>
            <a:ext cx="3742907" cy="767328"/>
            <a:chOff x="2743199" y="3079266"/>
            <a:chExt cx="4016439" cy="674824"/>
          </a:xfrm>
        </p:grpSpPr>
        <p:sp>
          <p:nvSpPr>
            <p:cNvPr id="17" name="Freeform 16"/>
            <p:cNvSpPr/>
            <p:nvPr/>
          </p:nvSpPr>
          <p:spPr>
            <a:xfrm>
              <a:off x="2743199" y="3134448"/>
              <a:ext cx="4016439" cy="619642"/>
            </a:xfrm>
            <a:custGeom>
              <a:avLst/>
              <a:gdLst>
                <a:gd name="connsiteX0" fmla="*/ 2032986 w 2032986"/>
                <a:gd name="connsiteY0" fmla="*/ 1491448 h 1491448"/>
                <a:gd name="connsiteX1" fmla="*/ 852256 w 2032986"/>
                <a:gd name="connsiteY1" fmla="*/ 142043 h 1491448"/>
                <a:gd name="connsiteX2" fmla="*/ 0 w 2032986"/>
                <a:gd name="connsiteY2" fmla="*/ 639192 h 1491448"/>
                <a:gd name="connsiteX0" fmla="*/ 1804326 w 1804326"/>
                <a:gd name="connsiteY0" fmla="*/ 2288959 h 2288959"/>
                <a:gd name="connsiteX1" fmla="*/ 623596 w 1804326"/>
                <a:gd name="connsiteY1" fmla="*/ 939554 h 2288959"/>
                <a:gd name="connsiteX2" fmla="*/ 0 w 1804326"/>
                <a:gd name="connsiteY2" fmla="*/ 65103 h 2288959"/>
                <a:gd name="connsiteX0" fmla="*/ 1918656 w 1918656"/>
                <a:gd name="connsiteY0" fmla="*/ 2288959 h 2288959"/>
                <a:gd name="connsiteX1" fmla="*/ 623596 w 1918656"/>
                <a:gd name="connsiteY1" fmla="*/ 939554 h 2288959"/>
                <a:gd name="connsiteX2" fmla="*/ 0 w 1918656"/>
                <a:gd name="connsiteY2" fmla="*/ 65103 h 2288959"/>
                <a:gd name="connsiteX0" fmla="*/ 2072155 w 2072155"/>
                <a:gd name="connsiteY0" fmla="*/ 2288959 h 2288959"/>
                <a:gd name="connsiteX1" fmla="*/ 319776 w 2072155"/>
                <a:gd name="connsiteY1" fmla="*/ 1853954 h 2288959"/>
                <a:gd name="connsiteX2" fmla="*/ 153499 w 2072155"/>
                <a:gd name="connsiteY2" fmla="*/ 65103 h 2288959"/>
                <a:gd name="connsiteX0" fmla="*/ 2433140 w 2433140"/>
                <a:gd name="connsiteY0" fmla="*/ 1984159 h 1984159"/>
                <a:gd name="connsiteX1" fmla="*/ 680761 w 2433140"/>
                <a:gd name="connsiteY1" fmla="*/ 1549154 h 1984159"/>
                <a:gd name="connsiteX2" fmla="*/ 0 w 2433140"/>
                <a:gd name="connsiteY2" fmla="*/ 65103 h 1984159"/>
                <a:gd name="connsiteX0" fmla="*/ 2433140 w 2433140"/>
                <a:gd name="connsiteY0" fmla="*/ 1984159 h 2210844"/>
                <a:gd name="connsiteX1" fmla="*/ 680761 w 2433140"/>
                <a:gd name="connsiteY1" fmla="*/ 1549154 h 2210844"/>
                <a:gd name="connsiteX2" fmla="*/ 0 w 2433140"/>
                <a:gd name="connsiteY2" fmla="*/ 65103 h 2210844"/>
                <a:gd name="connsiteX0" fmla="*/ 2433140 w 2433140"/>
                <a:gd name="connsiteY0" fmla="*/ 1984159 h 2210844"/>
                <a:gd name="connsiteX1" fmla="*/ 909421 w 2433140"/>
                <a:gd name="connsiteY1" fmla="*/ 1549154 h 2210844"/>
                <a:gd name="connsiteX2" fmla="*/ 0 w 2433140"/>
                <a:gd name="connsiteY2" fmla="*/ 65103 h 2210844"/>
                <a:gd name="connsiteX0" fmla="*/ 2844949 w 2844949"/>
                <a:gd name="connsiteY0" fmla="*/ 1984159 h 2210844"/>
                <a:gd name="connsiteX1" fmla="*/ 1321230 w 2844949"/>
                <a:gd name="connsiteY1" fmla="*/ 1549154 h 2210844"/>
                <a:gd name="connsiteX2" fmla="*/ 411809 w 2844949"/>
                <a:gd name="connsiteY2" fmla="*/ 65103 h 2210844"/>
                <a:gd name="connsiteX0" fmla="*/ 2844949 w 2844949"/>
                <a:gd name="connsiteY0" fmla="*/ 1984159 h 2210844"/>
                <a:gd name="connsiteX1" fmla="*/ 1321230 w 2844949"/>
                <a:gd name="connsiteY1" fmla="*/ 1549154 h 2210844"/>
                <a:gd name="connsiteX2" fmla="*/ 411809 w 2844949"/>
                <a:gd name="connsiteY2" fmla="*/ 65103 h 2210844"/>
                <a:gd name="connsiteX0" fmla="*/ 2433140 w 2433140"/>
                <a:gd name="connsiteY0" fmla="*/ 1919056 h 1919056"/>
                <a:gd name="connsiteX1" fmla="*/ 0 w 2433140"/>
                <a:gd name="connsiteY1" fmla="*/ 0 h 1919056"/>
                <a:gd name="connsiteX0" fmla="*/ 2433140 w 2433140"/>
                <a:gd name="connsiteY0" fmla="*/ 1919056 h 1919056"/>
                <a:gd name="connsiteX1" fmla="*/ 1150777 w 2433140"/>
                <a:gd name="connsiteY1" fmla="*/ 9062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2303593"/>
                <a:gd name="connsiteX1" fmla="*/ 693458 w 2433140"/>
                <a:gd name="connsiteY1" fmla="*/ 1592068 h 2303593"/>
                <a:gd name="connsiteX2" fmla="*/ 0 w 2433140"/>
                <a:gd name="connsiteY2" fmla="*/ 0 h 2303593"/>
                <a:gd name="connsiteX0" fmla="*/ 2645799 w 2645799"/>
                <a:gd name="connsiteY0" fmla="*/ 1919056 h 2303593"/>
                <a:gd name="connsiteX1" fmla="*/ 906117 w 2645799"/>
                <a:gd name="connsiteY1" fmla="*/ 1592068 h 2303593"/>
                <a:gd name="connsiteX2" fmla="*/ 212659 w 2645799"/>
                <a:gd name="connsiteY2" fmla="*/ 0 h 2303593"/>
                <a:gd name="connsiteX0" fmla="*/ 2645799 w 2645799"/>
                <a:gd name="connsiteY0" fmla="*/ 1919056 h 2303593"/>
                <a:gd name="connsiteX1" fmla="*/ 906117 w 2645799"/>
                <a:gd name="connsiteY1" fmla="*/ 1592068 h 2303593"/>
                <a:gd name="connsiteX2" fmla="*/ 212659 w 2645799"/>
                <a:gd name="connsiteY2" fmla="*/ 0 h 2303593"/>
                <a:gd name="connsiteX0" fmla="*/ 2433140 w 2433140"/>
                <a:gd name="connsiteY0" fmla="*/ 1919056 h 1919056"/>
                <a:gd name="connsiteX1" fmla="*/ 0 w 2433140"/>
                <a:gd name="connsiteY1" fmla="*/ 0 h 1919056"/>
                <a:gd name="connsiteX0" fmla="*/ 2433140 w 2433140"/>
                <a:gd name="connsiteY0" fmla="*/ 1919056 h 1919056"/>
                <a:gd name="connsiteX1" fmla="*/ 0 w 2433140"/>
                <a:gd name="connsiteY1" fmla="*/ 0 h 1919056"/>
                <a:gd name="connsiteX0" fmla="*/ 2433140 w 2433140"/>
                <a:gd name="connsiteY0" fmla="*/ 1919056 h 1919056"/>
                <a:gd name="connsiteX1" fmla="*/ 0 w 2433140"/>
                <a:gd name="connsiteY1" fmla="*/ 0 h 1919056"/>
                <a:gd name="connsiteX0" fmla="*/ 2890459 w 2890459"/>
                <a:gd name="connsiteY0" fmla="*/ 1766656 h 1766656"/>
                <a:gd name="connsiteX1" fmla="*/ 0 w 2890459"/>
                <a:gd name="connsiteY1" fmla="*/ 0 h 1766656"/>
                <a:gd name="connsiteX0" fmla="*/ 2890459 w 2890459"/>
                <a:gd name="connsiteY0" fmla="*/ 1816332 h 1816332"/>
                <a:gd name="connsiteX1" fmla="*/ 0 w 2890459"/>
                <a:gd name="connsiteY1" fmla="*/ 49676 h 1816332"/>
                <a:gd name="connsiteX0" fmla="*/ 2890459 w 2890459"/>
                <a:gd name="connsiteY0" fmla="*/ 1816332 h 1816332"/>
                <a:gd name="connsiteX1" fmla="*/ 0 w 2890459"/>
                <a:gd name="connsiteY1" fmla="*/ 49676 h 1816332"/>
                <a:gd name="connsiteX0" fmla="*/ 2947624 w 2947624"/>
                <a:gd name="connsiteY0" fmla="*/ 1282932 h 1282932"/>
                <a:gd name="connsiteX1" fmla="*/ 0 w 2947624"/>
                <a:gd name="connsiteY1" fmla="*/ 49676 h 1282932"/>
                <a:gd name="connsiteX0" fmla="*/ 3347778 w 3347778"/>
                <a:gd name="connsiteY0" fmla="*/ 978132 h 978132"/>
                <a:gd name="connsiteX1" fmla="*/ 0 w 3347778"/>
                <a:gd name="connsiteY1" fmla="*/ 49676 h 978132"/>
                <a:gd name="connsiteX0" fmla="*/ 3347778 w 3347778"/>
                <a:gd name="connsiteY0" fmla="*/ 982229 h 982229"/>
                <a:gd name="connsiteX1" fmla="*/ 0 w 3347778"/>
                <a:gd name="connsiteY1" fmla="*/ 53773 h 982229"/>
                <a:gd name="connsiteX0" fmla="*/ 3347778 w 3347778"/>
                <a:gd name="connsiteY0" fmla="*/ 978132 h 978132"/>
                <a:gd name="connsiteX1" fmla="*/ 0 w 3347778"/>
                <a:gd name="connsiteY1" fmla="*/ 49676 h 978132"/>
                <a:gd name="connsiteX0" fmla="*/ 3061954 w 3061954"/>
                <a:gd name="connsiteY0" fmla="*/ 978132 h 978132"/>
                <a:gd name="connsiteX1" fmla="*/ 0 w 3061954"/>
                <a:gd name="connsiteY1" fmla="*/ 49676 h 978132"/>
                <a:gd name="connsiteX0" fmla="*/ 3061954 w 3061954"/>
                <a:gd name="connsiteY0" fmla="*/ 978132 h 978132"/>
                <a:gd name="connsiteX1" fmla="*/ 0 w 3061954"/>
                <a:gd name="connsiteY1" fmla="*/ 49676 h 978132"/>
                <a:gd name="connsiteX0" fmla="*/ 3519273 w 3519273"/>
                <a:gd name="connsiteY0" fmla="*/ 1282932 h 1282932"/>
                <a:gd name="connsiteX1" fmla="*/ 0 w 3519273"/>
                <a:gd name="connsiteY1" fmla="*/ 49676 h 1282932"/>
                <a:gd name="connsiteX0" fmla="*/ 3013114 w 3013114"/>
                <a:gd name="connsiteY0" fmla="*/ 789949 h 789949"/>
                <a:gd name="connsiteX1" fmla="*/ 0 w 3013114"/>
                <a:gd name="connsiteY1" fmla="*/ 258029 h 789949"/>
                <a:gd name="connsiteX0" fmla="*/ 3013114 w 3013114"/>
                <a:gd name="connsiteY0" fmla="*/ 581596 h 581596"/>
                <a:gd name="connsiteX1" fmla="*/ 0 w 3013114"/>
                <a:gd name="connsiteY1" fmla="*/ 49676 h 581596"/>
                <a:gd name="connsiteX0" fmla="*/ 3013114 w 3013114"/>
                <a:gd name="connsiteY0" fmla="*/ 581596 h 581596"/>
                <a:gd name="connsiteX1" fmla="*/ 0 w 3013114"/>
                <a:gd name="connsiteY1" fmla="*/ 49676 h 581596"/>
                <a:gd name="connsiteX0" fmla="*/ 3013114 w 3013114"/>
                <a:gd name="connsiteY0" fmla="*/ 625984 h 625984"/>
                <a:gd name="connsiteX1" fmla="*/ 0 w 3013114"/>
                <a:gd name="connsiteY1" fmla="*/ 94064 h 625984"/>
                <a:gd name="connsiteX0" fmla="*/ 3013114 w 3013114"/>
                <a:gd name="connsiteY0" fmla="*/ 759149 h 759149"/>
                <a:gd name="connsiteX1" fmla="*/ 0 w 3013114"/>
                <a:gd name="connsiteY1" fmla="*/ 227229 h 759149"/>
                <a:gd name="connsiteX0" fmla="*/ 3013114 w 3013114"/>
                <a:gd name="connsiteY0" fmla="*/ 750271 h 750271"/>
                <a:gd name="connsiteX1" fmla="*/ 0 w 3013114"/>
                <a:gd name="connsiteY1" fmla="*/ 218351 h 750271"/>
                <a:gd name="connsiteX0" fmla="*/ 3013114 w 3013114"/>
                <a:gd name="connsiteY0" fmla="*/ 750271 h 750271"/>
                <a:gd name="connsiteX1" fmla="*/ 0 w 3013114"/>
                <a:gd name="connsiteY1" fmla="*/ 218351 h 750271"/>
                <a:gd name="connsiteX0" fmla="*/ 3013114 w 3013114"/>
                <a:gd name="connsiteY0" fmla="*/ 619642 h 619642"/>
                <a:gd name="connsiteX1" fmla="*/ 0 w 3013114"/>
                <a:gd name="connsiteY1" fmla="*/ 218351 h 619642"/>
              </a:gdLst>
              <a:ahLst/>
              <a:cxnLst>
                <a:cxn ang="0">
                  <a:pos x="connsiteX0" y="connsiteY0"/>
                </a:cxn>
                <a:cxn ang="0">
                  <a:pos x="connsiteX1" y="connsiteY1"/>
                </a:cxn>
              </a:cxnLst>
              <a:rect l="l" t="t" r="r" b="b"/>
              <a:pathLst>
                <a:path w="3013114" h="619642">
                  <a:moveTo>
                    <a:pt x="3013114" y="619642"/>
                  </a:moveTo>
                  <a:cubicBezTo>
                    <a:pt x="2265414" y="149289"/>
                    <a:pt x="990518" y="0"/>
                    <a:pt x="0" y="218351"/>
                  </a:cubicBezTo>
                </a:path>
              </a:pathLst>
            </a:custGeom>
            <a:ln>
              <a:headEnd type="oval" w="med" len="med"/>
              <a:tailEnd type="triangle" w="med" len="med"/>
            </a:ln>
          </p:spPr>
          <p:style>
            <a:lnRef idx="2">
              <a:schemeClr val="accent4"/>
            </a:lnRef>
            <a:fillRef idx="0">
              <a:schemeClr val="accent4"/>
            </a:fillRef>
            <a:effectRef idx="1">
              <a:schemeClr val="accent4"/>
            </a:effectRef>
            <a:fontRef idx="minor">
              <a:schemeClr val="tx1"/>
            </a:fontRef>
          </p:style>
          <p:txBody>
            <a:bodyPr rtlCol="0" anchor="ctr"/>
            <a:lstStyle/>
            <a:p>
              <a:pPr algn="ctr"/>
              <a:endParaRPr lang="en-US" dirty="0">
                <a:latin typeface="Calibri" pitchFamily="34" charset="0"/>
              </a:endParaRPr>
            </a:p>
          </p:txBody>
        </p:sp>
        <p:sp>
          <p:nvSpPr>
            <p:cNvPr id="18" name="TextBox 17"/>
            <p:cNvSpPr txBox="1"/>
            <p:nvPr/>
          </p:nvSpPr>
          <p:spPr>
            <a:xfrm rot="485127">
              <a:off x="4943111" y="3079266"/>
              <a:ext cx="559805" cy="324808"/>
            </a:xfrm>
            <a:prstGeom prst="rect">
              <a:avLst/>
            </a:prstGeom>
            <a:noFill/>
          </p:spPr>
          <p:txBody>
            <a:bodyPr wrap="none" rtlCol="0">
              <a:spAutoFit/>
            </a:bodyPr>
            <a:lstStyle/>
            <a:p>
              <a:r>
                <a:rPr lang="en-US" dirty="0" smtClean="0">
                  <a:latin typeface="Calibri" pitchFamily="34" charset="0"/>
                </a:rPr>
                <a:t>Get</a:t>
              </a:r>
              <a:endParaRPr lang="en-US" dirty="0">
                <a:latin typeface="Calibri" pitchFamily="34" charset="0"/>
              </a:endParaRPr>
            </a:p>
          </p:txBody>
        </p:sp>
      </p:grpSp>
      <p:pic>
        <p:nvPicPr>
          <p:cNvPr id="5" name="Picture 24" descr="application server"/>
          <p:cNvPicPr>
            <a:picLocks noChangeAspect="1" noChangeArrowheads="1"/>
          </p:cNvPicPr>
          <p:nvPr/>
        </p:nvPicPr>
        <p:blipFill>
          <a:blip r:embed="rId5" cstate="print"/>
          <a:srcRect/>
          <a:stretch>
            <a:fillRect/>
          </a:stretch>
        </p:blipFill>
        <p:spPr bwMode="auto">
          <a:xfrm>
            <a:off x="1179577" y="1213385"/>
            <a:ext cx="1277961" cy="1354138"/>
          </a:xfrm>
          <a:prstGeom prst="rect">
            <a:avLst/>
          </a:prstGeom>
          <a:noFill/>
        </p:spPr>
      </p:pic>
      <p:pic>
        <p:nvPicPr>
          <p:cNvPr id="8" name="Picture 6" descr="laptop"/>
          <p:cNvPicPr>
            <a:picLocks noChangeAspect="1" noChangeArrowheads="1"/>
          </p:cNvPicPr>
          <p:nvPr/>
        </p:nvPicPr>
        <p:blipFill>
          <a:blip r:embed="rId6" cstate="print"/>
          <a:srcRect/>
          <a:stretch>
            <a:fillRect/>
          </a:stretch>
        </p:blipFill>
        <p:spPr bwMode="auto">
          <a:xfrm>
            <a:off x="5906245" y="2804695"/>
            <a:ext cx="1466009" cy="857941"/>
          </a:xfrm>
          <a:prstGeom prst="rect">
            <a:avLst/>
          </a:prstGeom>
          <a:noFill/>
        </p:spPr>
      </p:pic>
      <p:grpSp>
        <p:nvGrpSpPr>
          <p:cNvPr id="12" name="Group 14"/>
          <p:cNvGrpSpPr/>
          <p:nvPr/>
        </p:nvGrpSpPr>
        <p:grpSpPr>
          <a:xfrm>
            <a:off x="2239112" y="2663549"/>
            <a:ext cx="318821" cy="381000"/>
            <a:chOff x="1447800" y="3048000"/>
            <a:chExt cx="318821" cy="381000"/>
          </a:xfrm>
        </p:grpSpPr>
        <p:pic>
          <p:nvPicPr>
            <p:cNvPr id="10" name="Picture 19" descr="page"/>
            <p:cNvPicPr>
              <a:picLocks noChangeAspect="1" noChangeArrowheads="1"/>
            </p:cNvPicPr>
            <p:nvPr/>
          </p:nvPicPr>
          <p:blipFill>
            <a:blip r:embed="rId7" cstate="print"/>
            <a:srcRect/>
            <a:stretch>
              <a:fillRect/>
            </a:stretch>
          </p:blipFill>
          <p:spPr bwMode="auto">
            <a:xfrm>
              <a:off x="1447800" y="3048000"/>
              <a:ext cx="318821" cy="381000"/>
            </a:xfrm>
            <a:prstGeom prst="rect">
              <a:avLst/>
            </a:prstGeom>
            <a:noFill/>
            <a:ln w="9525">
              <a:noFill/>
              <a:miter lim="800000"/>
              <a:headEnd/>
              <a:tailEnd/>
            </a:ln>
          </p:spPr>
        </p:pic>
        <p:sp>
          <p:nvSpPr>
            <p:cNvPr id="11" name="TextBox 10"/>
            <p:cNvSpPr txBox="1"/>
            <p:nvPr/>
          </p:nvSpPr>
          <p:spPr>
            <a:xfrm>
              <a:off x="1458912" y="3116580"/>
              <a:ext cx="295274" cy="246221"/>
            </a:xfrm>
            <a:prstGeom prst="rect">
              <a:avLst/>
            </a:prstGeom>
            <a:noFill/>
          </p:spPr>
          <p:txBody>
            <a:bodyPr wrap="none" rtlCol="0">
              <a:spAutoFit/>
            </a:bodyPr>
            <a:lstStyle/>
            <a:p>
              <a:r>
                <a:rPr lang="en-US" sz="1000" dirty="0" smtClean="0">
                  <a:solidFill>
                    <a:schemeClr val="bg1"/>
                  </a:solidFill>
                  <a:latin typeface="Calibri" pitchFamily="34" charset="0"/>
                </a:rPr>
                <a:t>ID</a:t>
              </a:r>
              <a:endParaRPr lang="en-US" sz="1000" dirty="0">
                <a:solidFill>
                  <a:schemeClr val="bg1"/>
                </a:solidFill>
                <a:latin typeface="Calibri" pitchFamily="34" charset="0"/>
              </a:endParaRPr>
            </a:p>
          </p:txBody>
        </p:sp>
      </p:grpSp>
      <p:grpSp>
        <p:nvGrpSpPr>
          <p:cNvPr id="14" name="Group 31"/>
          <p:cNvGrpSpPr/>
          <p:nvPr/>
        </p:nvGrpSpPr>
        <p:grpSpPr>
          <a:xfrm rot="351145" flipH="1" flipV="1">
            <a:off x="5691936" y="5957373"/>
            <a:ext cx="1220530" cy="517646"/>
            <a:chOff x="6043190" y="4268065"/>
            <a:chExt cx="1292782" cy="467103"/>
          </a:xfrm>
        </p:grpSpPr>
        <p:sp>
          <p:nvSpPr>
            <p:cNvPr id="22" name="Freeform 21"/>
            <p:cNvSpPr/>
            <p:nvPr/>
          </p:nvSpPr>
          <p:spPr>
            <a:xfrm>
              <a:off x="6043190" y="4492387"/>
              <a:ext cx="1292782" cy="242781"/>
            </a:xfrm>
            <a:custGeom>
              <a:avLst/>
              <a:gdLst>
                <a:gd name="connsiteX0" fmla="*/ 2032986 w 2032986"/>
                <a:gd name="connsiteY0" fmla="*/ 1491448 h 1491448"/>
                <a:gd name="connsiteX1" fmla="*/ 852256 w 2032986"/>
                <a:gd name="connsiteY1" fmla="*/ 142043 h 1491448"/>
                <a:gd name="connsiteX2" fmla="*/ 0 w 2032986"/>
                <a:gd name="connsiteY2" fmla="*/ 639192 h 1491448"/>
                <a:gd name="connsiteX0" fmla="*/ 1804326 w 1804326"/>
                <a:gd name="connsiteY0" fmla="*/ 2288959 h 2288959"/>
                <a:gd name="connsiteX1" fmla="*/ 623596 w 1804326"/>
                <a:gd name="connsiteY1" fmla="*/ 939554 h 2288959"/>
                <a:gd name="connsiteX2" fmla="*/ 0 w 1804326"/>
                <a:gd name="connsiteY2" fmla="*/ 65103 h 2288959"/>
                <a:gd name="connsiteX0" fmla="*/ 1918656 w 1918656"/>
                <a:gd name="connsiteY0" fmla="*/ 2288959 h 2288959"/>
                <a:gd name="connsiteX1" fmla="*/ 623596 w 1918656"/>
                <a:gd name="connsiteY1" fmla="*/ 939554 h 2288959"/>
                <a:gd name="connsiteX2" fmla="*/ 0 w 1918656"/>
                <a:gd name="connsiteY2" fmla="*/ 65103 h 2288959"/>
                <a:gd name="connsiteX0" fmla="*/ 2072155 w 2072155"/>
                <a:gd name="connsiteY0" fmla="*/ 2288959 h 2288959"/>
                <a:gd name="connsiteX1" fmla="*/ 319776 w 2072155"/>
                <a:gd name="connsiteY1" fmla="*/ 1853954 h 2288959"/>
                <a:gd name="connsiteX2" fmla="*/ 153499 w 2072155"/>
                <a:gd name="connsiteY2" fmla="*/ 65103 h 2288959"/>
                <a:gd name="connsiteX0" fmla="*/ 2433140 w 2433140"/>
                <a:gd name="connsiteY0" fmla="*/ 1984159 h 1984159"/>
                <a:gd name="connsiteX1" fmla="*/ 680761 w 2433140"/>
                <a:gd name="connsiteY1" fmla="*/ 1549154 h 1984159"/>
                <a:gd name="connsiteX2" fmla="*/ 0 w 2433140"/>
                <a:gd name="connsiteY2" fmla="*/ 65103 h 1984159"/>
                <a:gd name="connsiteX0" fmla="*/ 2433140 w 2433140"/>
                <a:gd name="connsiteY0" fmla="*/ 1984159 h 2210844"/>
                <a:gd name="connsiteX1" fmla="*/ 680761 w 2433140"/>
                <a:gd name="connsiteY1" fmla="*/ 1549154 h 2210844"/>
                <a:gd name="connsiteX2" fmla="*/ 0 w 2433140"/>
                <a:gd name="connsiteY2" fmla="*/ 65103 h 2210844"/>
                <a:gd name="connsiteX0" fmla="*/ 2433140 w 2433140"/>
                <a:gd name="connsiteY0" fmla="*/ 1984159 h 2210844"/>
                <a:gd name="connsiteX1" fmla="*/ 909421 w 2433140"/>
                <a:gd name="connsiteY1" fmla="*/ 1549154 h 2210844"/>
                <a:gd name="connsiteX2" fmla="*/ 0 w 2433140"/>
                <a:gd name="connsiteY2" fmla="*/ 65103 h 2210844"/>
                <a:gd name="connsiteX0" fmla="*/ 2844949 w 2844949"/>
                <a:gd name="connsiteY0" fmla="*/ 1984159 h 2210844"/>
                <a:gd name="connsiteX1" fmla="*/ 1321230 w 2844949"/>
                <a:gd name="connsiteY1" fmla="*/ 1549154 h 2210844"/>
                <a:gd name="connsiteX2" fmla="*/ 411809 w 2844949"/>
                <a:gd name="connsiteY2" fmla="*/ 65103 h 2210844"/>
                <a:gd name="connsiteX0" fmla="*/ 2844949 w 2844949"/>
                <a:gd name="connsiteY0" fmla="*/ 1984159 h 2210844"/>
                <a:gd name="connsiteX1" fmla="*/ 1321230 w 2844949"/>
                <a:gd name="connsiteY1" fmla="*/ 1549154 h 2210844"/>
                <a:gd name="connsiteX2" fmla="*/ 411809 w 2844949"/>
                <a:gd name="connsiteY2" fmla="*/ 65103 h 2210844"/>
                <a:gd name="connsiteX0" fmla="*/ 2433140 w 2433140"/>
                <a:gd name="connsiteY0" fmla="*/ 1919056 h 1919056"/>
                <a:gd name="connsiteX1" fmla="*/ 0 w 2433140"/>
                <a:gd name="connsiteY1" fmla="*/ 0 h 1919056"/>
                <a:gd name="connsiteX0" fmla="*/ 2433140 w 2433140"/>
                <a:gd name="connsiteY0" fmla="*/ 1919056 h 1919056"/>
                <a:gd name="connsiteX1" fmla="*/ 1150777 w 2433140"/>
                <a:gd name="connsiteY1" fmla="*/ 9062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2303593"/>
                <a:gd name="connsiteX1" fmla="*/ 693458 w 2433140"/>
                <a:gd name="connsiteY1" fmla="*/ 1592068 h 2303593"/>
                <a:gd name="connsiteX2" fmla="*/ 0 w 2433140"/>
                <a:gd name="connsiteY2" fmla="*/ 0 h 2303593"/>
                <a:gd name="connsiteX0" fmla="*/ 2645799 w 2645799"/>
                <a:gd name="connsiteY0" fmla="*/ 1919056 h 2303593"/>
                <a:gd name="connsiteX1" fmla="*/ 906117 w 2645799"/>
                <a:gd name="connsiteY1" fmla="*/ 1592068 h 2303593"/>
                <a:gd name="connsiteX2" fmla="*/ 212659 w 2645799"/>
                <a:gd name="connsiteY2" fmla="*/ 0 h 2303593"/>
                <a:gd name="connsiteX0" fmla="*/ 2645799 w 2645799"/>
                <a:gd name="connsiteY0" fmla="*/ 1919056 h 2303593"/>
                <a:gd name="connsiteX1" fmla="*/ 906117 w 2645799"/>
                <a:gd name="connsiteY1" fmla="*/ 1592068 h 2303593"/>
                <a:gd name="connsiteX2" fmla="*/ 212659 w 2645799"/>
                <a:gd name="connsiteY2" fmla="*/ 0 h 2303593"/>
                <a:gd name="connsiteX0" fmla="*/ 2433140 w 2433140"/>
                <a:gd name="connsiteY0" fmla="*/ 1919056 h 1919056"/>
                <a:gd name="connsiteX1" fmla="*/ 0 w 2433140"/>
                <a:gd name="connsiteY1" fmla="*/ 0 h 1919056"/>
                <a:gd name="connsiteX0" fmla="*/ 2433140 w 2433140"/>
                <a:gd name="connsiteY0" fmla="*/ 1919056 h 1919056"/>
                <a:gd name="connsiteX1" fmla="*/ 0 w 2433140"/>
                <a:gd name="connsiteY1" fmla="*/ 0 h 1919056"/>
                <a:gd name="connsiteX0" fmla="*/ 2433140 w 2433140"/>
                <a:gd name="connsiteY0" fmla="*/ 1919056 h 1919056"/>
                <a:gd name="connsiteX1" fmla="*/ 0 w 2433140"/>
                <a:gd name="connsiteY1" fmla="*/ 0 h 1919056"/>
                <a:gd name="connsiteX0" fmla="*/ 2890459 w 2890459"/>
                <a:gd name="connsiteY0" fmla="*/ 1766656 h 1766656"/>
                <a:gd name="connsiteX1" fmla="*/ 0 w 2890459"/>
                <a:gd name="connsiteY1" fmla="*/ 0 h 1766656"/>
                <a:gd name="connsiteX0" fmla="*/ 2890459 w 2890459"/>
                <a:gd name="connsiteY0" fmla="*/ 1816332 h 1816332"/>
                <a:gd name="connsiteX1" fmla="*/ 0 w 2890459"/>
                <a:gd name="connsiteY1" fmla="*/ 49676 h 1816332"/>
                <a:gd name="connsiteX0" fmla="*/ 2890459 w 2890459"/>
                <a:gd name="connsiteY0" fmla="*/ 1816332 h 1816332"/>
                <a:gd name="connsiteX1" fmla="*/ 0 w 2890459"/>
                <a:gd name="connsiteY1" fmla="*/ 49676 h 1816332"/>
                <a:gd name="connsiteX0" fmla="*/ 2947624 w 2947624"/>
                <a:gd name="connsiteY0" fmla="*/ 1282932 h 1282932"/>
                <a:gd name="connsiteX1" fmla="*/ 0 w 2947624"/>
                <a:gd name="connsiteY1" fmla="*/ 49676 h 1282932"/>
                <a:gd name="connsiteX0" fmla="*/ 3347778 w 3347778"/>
                <a:gd name="connsiteY0" fmla="*/ 978132 h 978132"/>
                <a:gd name="connsiteX1" fmla="*/ 0 w 3347778"/>
                <a:gd name="connsiteY1" fmla="*/ 49676 h 978132"/>
                <a:gd name="connsiteX0" fmla="*/ 3347778 w 3347778"/>
                <a:gd name="connsiteY0" fmla="*/ 982229 h 982229"/>
                <a:gd name="connsiteX1" fmla="*/ 0 w 3347778"/>
                <a:gd name="connsiteY1" fmla="*/ 53773 h 982229"/>
                <a:gd name="connsiteX0" fmla="*/ 3347778 w 3347778"/>
                <a:gd name="connsiteY0" fmla="*/ 978132 h 978132"/>
                <a:gd name="connsiteX1" fmla="*/ 0 w 3347778"/>
                <a:gd name="connsiteY1" fmla="*/ 49676 h 978132"/>
                <a:gd name="connsiteX0" fmla="*/ 3061954 w 3061954"/>
                <a:gd name="connsiteY0" fmla="*/ 978132 h 978132"/>
                <a:gd name="connsiteX1" fmla="*/ 0 w 3061954"/>
                <a:gd name="connsiteY1" fmla="*/ 49676 h 978132"/>
                <a:gd name="connsiteX0" fmla="*/ 3061954 w 3061954"/>
                <a:gd name="connsiteY0" fmla="*/ 978132 h 978132"/>
                <a:gd name="connsiteX1" fmla="*/ 0 w 3061954"/>
                <a:gd name="connsiteY1" fmla="*/ 49676 h 978132"/>
                <a:gd name="connsiteX0" fmla="*/ 1127322 w 1729317"/>
                <a:gd name="connsiteY0" fmla="*/ 789949 h 1385493"/>
                <a:gd name="connsiteX1" fmla="*/ 66139 w 1729317"/>
                <a:gd name="connsiteY1" fmla="*/ 1385493 h 1385493"/>
                <a:gd name="connsiteX0" fmla="*/ 1127322 w 1127322"/>
                <a:gd name="connsiteY0" fmla="*/ 789949 h 1385493"/>
                <a:gd name="connsiteX1" fmla="*/ 66139 w 1127322"/>
                <a:gd name="connsiteY1" fmla="*/ 1385493 h 1385493"/>
                <a:gd name="connsiteX0" fmla="*/ 1093720 w 1093720"/>
                <a:gd name="connsiteY0" fmla="*/ 302839 h 898383"/>
                <a:gd name="connsiteX1" fmla="*/ 32537 w 1093720"/>
                <a:gd name="connsiteY1" fmla="*/ 898383 h 898383"/>
                <a:gd name="connsiteX0" fmla="*/ 1379545 w 1379545"/>
                <a:gd name="connsiteY0" fmla="*/ 302839 h 745983"/>
                <a:gd name="connsiteX1" fmla="*/ 32537 w 1379545"/>
                <a:gd name="connsiteY1" fmla="*/ 745983 h 745983"/>
                <a:gd name="connsiteX0" fmla="*/ 1265215 w 1265215"/>
                <a:gd name="connsiteY0" fmla="*/ 302839 h 745983"/>
                <a:gd name="connsiteX1" fmla="*/ 32537 w 1265215"/>
                <a:gd name="connsiteY1" fmla="*/ 745983 h 745983"/>
                <a:gd name="connsiteX0" fmla="*/ 969947 w 969947"/>
                <a:gd name="connsiteY0" fmla="*/ 302839 h 432490"/>
                <a:gd name="connsiteX1" fmla="*/ 32537 w 969947"/>
                <a:gd name="connsiteY1" fmla="*/ 432490 h 432490"/>
                <a:gd name="connsiteX0" fmla="*/ 937410 w 937410"/>
                <a:gd name="connsiteY0" fmla="*/ 302839 h 432490"/>
                <a:gd name="connsiteX1" fmla="*/ 0 w 937410"/>
                <a:gd name="connsiteY1" fmla="*/ 432490 h 432490"/>
                <a:gd name="connsiteX0" fmla="*/ 937410 w 937410"/>
                <a:gd name="connsiteY0" fmla="*/ 135320 h 264971"/>
                <a:gd name="connsiteX1" fmla="*/ 0 w 937410"/>
                <a:gd name="connsiteY1" fmla="*/ 264971 h 264971"/>
                <a:gd name="connsiteX0" fmla="*/ 1098764 w 1098764"/>
                <a:gd name="connsiteY0" fmla="*/ 157400 h 170598"/>
                <a:gd name="connsiteX1" fmla="*/ 0 w 1098764"/>
                <a:gd name="connsiteY1" fmla="*/ 170598 h 170598"/>
                <a:gd name="connsiteX0" fmla="*/ 1098764 w 1098764"/>
                <a:gd name="connsiteY0" fmla="*/ 349447 h 362645"/>
                <a:gd name="connsiteX1" fmla="*/ 0 w 1098764"/>
                <a:gd name="connsiteY1" fmla="*/ 362645 h 362645"/>
                <a:gd name="connsiteX0" fmla="*/ 1238570 w 1238570"/>
                <a:gd name="connsiteY0" fmla="*/ 349447 h 396951"/>
                <a:gd name="connsiteX1" fmla="*/ 0 w 1238570"/>
                <a:gd name="connsiteY1" fmla="*/ 396951 h 396951"/>
                <a:gd name="connsiteX0" fmla="*/ 1238570 w 1238570"/>
                <a:gd name="connsiteY0" fmla="*/ 349447 h 396951"/>
                <a:gd name="connsiteX1" fmla="*/ 0 w 1238570"/>
                <a:gd name="connsiteY1" fmla="*/ 396951 h 396951"/>
                <a:gd name="connsiteX0" fmla="*/ 1088491 w 1088491"/>
                <a:gd name="connsiteY0" fmla="*/ 349447 h 388498"/>
                <a:gd name="connsiteX1" fmla="*/ 0 w 1088491"/>
                <a:gd name="connsiteY1" fmla="*/ 388498 h 388498"/>
                <a:gd name="connsiteX0" fmla="*/ 1088491 w 1088491"/>
                <a:gd name="connsiteY0" fmla="*/ 349447 h 388498"/>
                <a:gd name="connsiteX1" fmla="*/ 0 w 1088491"/>
                <a:gd name="connsiteY1" fmla="*/ 388498 h 388498"/>
                <a:gd name="connsiteX0" fmla="*/ 1088491 w 1088491"/>
                <a:gd name="connsiteY0" fmla="*/ 208525 h 247576"/>
                <a:gd name="connsiteX1" fmla="*/ 0 w 1088491"/>
                <a:gd name="connsiteY1" fmla="*/ 247576 h 247576"/>
                <a:gd name="connsiteX0" fmla="*/ 1024834 w 1024834"/>
                <a:gd name="connsiteY0" fmla="*/ 208525 h 249183"/>
                <a:gd name="connsiteX1" fmla="*/ 0 w 1024834"/>
                <a:gd name="connsiteY1" fmla="*/ 249183 h 249183"/>
                <a:gd name="connsiteX0" fmla="*/ 969839 w 969839"/>
                <a:gd name="connsiteY0" fmla="*/ 208525 h 242782"/>
                <a:gd name="connsiteX1" fmla="*/ 0 w 969839"/>
                <a:gd name="connsiteY1" fmla="*/ 242782 h 242782"/>
              </a:gdLst>
              <a:ahLst/>
              <a:cxnLst>
                <a:cxn ang="0">
                  <a:pos x="connsiteX0" y="connsiteY0"/>
                </a:cxn>
                <a:cxn ang="0">
                  <a:pos x="connsiteX1" y="connsiteY1"/>
                </a:cxn>
              </a:cxnLst>
              <a:rect l="l" t="t" r="r" b="b"/>
              <a:pathLst>
                <a:path w="969839" h="242782">
                  <a:moveTo>
                    <a:pt x="969839" y="208525"/>
                  </a:moveTo>
                  <a:cubicBezTo>
                    <a:pt x="668653" y="0"/>
                    <a:pt x="173219" y="79499"/>
                    <a:pt x="0" y="242782"/>
                  </a:cubicBezTo>
                </a:path>
              </a:pathLst>
            </a:custGeom>
            <a:ln>
              <a:headEnd type="oval" w="med" len="med"/>
              <a:tailEnd type="triangle" w="med" len="med"/>
            </a:ln>
          </p:spPr>
          <p:style>
            <a:lnRef idx="2">
              <a:schemeClr val="accent4"/>
            </a:lnRef>
            <a:fillRef idx="0">
              <a:schemeClr val="accent4"/>
            </a:fillRef>
            <a:effectRef idx="1">
              <a:schemeClr val="accent4"/>
            </a:effectRef>
            <a:fontRef idx="minor">
              <a:schemeClr val="tx1"/>
            </a:fontRef>
          </p:style>
          <p:txBody>
            <a:bodyPr rtlCol="0" anchor="ctr"/>
            <a:lstStyle/>
            <a:p>
              <a:pPr algn="ctr"/>
              <a:endParaRPr lang="en-US" dirty="0">
                <a:latin typeface="Calibri" pitchFamily="34" charset="0"/>
              </a:endParaRPr>
            </a:p>
          </p:txBody>
        </p:sp>
        <p:sp>
          <p:nvSpPr>
            <p:cNvPr id="31" name="TextBox 30"/>
            <p:cNvSpPr txBox="1"/>
            <p:nvPr/>
          </p:nvSpPr>
          <p:spPr>
            <a:xfrm rot="10866129">
              <a:off x="6505991" y="4268065"/>
              <a:ext cx="530915" cy="333270"/>
            </a:xfrm>
            <a:prstGeom prst="rect">
              <a:avLst/>
            </a:prstGeom>
            <a:noFill/>
          </p:spPr>
          <p:txBody>
            <a:bodyPr wrap="none" rtlCol="0">
              <a:spAutoFit/>
            </a:bodyPr>
            <a:lstStyle/>
            <a:p>
              <a:r>
                <a:rPr lang="en-US" dirty="0" smtClean="0">
                  <a:latin typeface="Calibri" pitchFamily="34" charset="0"/>
                </a:rPr>
                <a:t>Put</a:t>
              </a:r>
              <a:endParaRPr lang="en-US" dirty="0">
                <a:latin typeface="Calibri" pitchFamily="34" charset="0"/>
              </a:endParaRPr>
            </a:p>
          </p:txBody>
        </p:sp>
      </p:grpSp>
      <p:grpSp>
        <p:nvGrpSpPr>
          <p:cNvPr id="15" name="Group 32"/>
          <p:cNvGrpSpPr/>
          <p:nvPr/>
        </p:nvGrpSpPr>
        <p:grpSpPr>
          <a:xfrm>
            <a:off x="2176244" y="2679715"/>
            <a:ext cx="428322" cy="381000"/>
            <a:chOff x="1380196" y="3048000"/>
            <a:chExt cx="428322" cy="381000"/>
          </a:xfrm>
        </p:grpSpPr>
        <p:pic>
          <p:nvPicPr>
            <p:cNvPr id="34" name="Picture 19" descr="page"/>
            <p:cNvPicPr>
              <a:picLocks noChangeAspect="1" noChangeArrowheads="1"/>
            </p:cNvPicPr>
            <p:nvPr/>
          </p:nvPicPr>
          <p:blipFill>
            <a:blip r:embed="rId7" cstate="print"/>
            <a:srcRect/>
            <a:stretch>
              <a:fillRect/>
            </a:stretch>
          </p:blipFill>
          <p:spPr bwMode="auto">
            <a:xfrm>
              <a:off x="1447800" y="3048000"/>
              <a:ext cx="318821" cy="381000"/>
            </a:xfrm>
            <a:prstGeom prst="rect">
              <a:avLst/>
            </a:prstGeom>
            <a:noFill/>
            <a:ln w="9525">
              <a:noFill/>
              <a:miter lim="800000"/>
              <a:headEnd/>
              <a:tailEnd/>
            </a:ln>
          </p:spPr>
        </p:pic>
        <p:sp>
          <p:nvSpPr>
            <p:cNvPr id="35" name="TextBox 34"/>
            <p:cNvSpPr txBox="1"/>
            <p:nvPr/>
          </p:nvSpPr>
          <p:spPr>
            <a:xfrm>
              <a:off x="1380196" y="3124200"/>
              <a:ext cx="428322" cy="246221"/>
            </a:xfrm>
            <a:prstGeom prst="rect">
              <a:avLst/>
            </a:prstGeom>
            <a:noFill/>
          </p:spPr>
          <p:txBody>
            <a:bodyPr wrap="none" rtlCol="0">
              <a:spAutoFit/>
            </a:bodyPr>
            <a:lstStyle/>
            <a:p>
              <a:r>
                <a:rPr lang="en-US" sz="1000" dirty="0" smtClean="0">
                  <a:solidFill>
                    <a:schemeClr val="bg2">
                      <a:lumMod val="50000"/>
                    </a:schemeClr>
                  </a:solidFill>
                  <a:latin typeface="Calibri" pitchFamily="34" charset="0"/>
                </a:rPr>
                <a:t>Data</a:t>
              </a:r>
              <a:endParaRPr lang="en-US" sz="1000" dirty="0">
                <a:solidFill>
                  <a:schemeClr val="bg2">
                    <a:lumMod val="50000"/>
                  </a:schemeClr>
                </a:solidFill>
                <a:latin typeface="Calibri" pitchFamily="34" charset="0"/>
              </a:endParaRPr>
            </a:p>
          </p:txBody>
        </p:sp>
      </p:grpSp>
      <p:pic>
        <p:nvPicPr>
          <p:cNvPr id="7" name="Picture 23" descr="XP icon my computer"/>
          <p:cNvPicPr>
            <a:picLocks noChangeAspect="1" noChangeArrowheads="1"/>
          </p:cNvPicPr>
          <p:nvPr/>
        </p:nvPicPr>
        <p:blipFill>
          <a:blip r:embed="rId8" cstate="print"/>
          <a:srcRect/>
          <a:stretch>
            <a:fillRect/>
          </a:stretch>
        </p:blipFill>
        <p:spPr bwMode="auto">
          <a:xfrm>
            <a:off x="4324526" y="4740674"/>
            <a:ext cx="1403154" cy="1052640"/>
          </a:xfrm>
          <a:prstGeom prst="rect">
            <a:avLst/>
          </a:prstGeom>
          <a:noFill/>
        </p:spPr>
      </p:pic>
      <p:sp>
        <p:nvSpPr>
          <p:cNvPr id="41" name="TextBox 40"/>
          <p:cNvSpPr txBox="1"/>
          <p:nvPr/>
        </p:nvSpPr>
        <p:spPr>
          <a:xfrm rot="459937">
            <a:off x="3406575" y="5538742"/>
            <a:ext cx="1352195" cy="159486"/>
          </a:xfrm>
          <a:prstGeom prst="rect">
            <a:avLst/>
          </a:prstGeom>
          <a:noFill/>
        </p:spPr>
        <p:txBody>
          <a:bodyPr wrap="square" rtlCol="0">
            <a:prstTxWarp prst="textArchDown">
              <a:avLst/>
            </a:prstTxWarp>
            <a:spAutoFit/>
          </a:bodyPr>
          <a:lstStyle/>
          <a:p>
            <a:pPr algn="ctr"/>
            <a:r>
              <a:rPr lang="en-US" sz="1600" dirty="0" smtClean="0">
                <a:solidFill>
                  <a:schemeClr val="accent1">
                    <a:lumMod val="20000"/>
                    <a:lumOff val="80000"/>
                  </a:schemeClr>
                </a:solidFill>
                <a:latin typeface="Calibri" pitchFamily="34" charset="0"/>
              </a:rPr>
              <a:t>Branch Office</a:t>
            </a:r>
            <a:endParaRPr lang="en-US" sz="1600" dirty="0">
              <a:solidFill>
                <a:schemeClr val="accent1">
                  <a:lumMod val="20000"/>
                  <a:lumOff val="80000"/>
                </a:schemeClr>
              </a:solidFill>
              <a:latin typeface="Calibri" pitchFamily="34" charset="0"/>
            </a:endParaRPr>
          </a:p>
        </p:txBody>
      </p:sp>
      <p:sp>
        <p:nvSpPr>
          <p:cNvPr id="42" name="TextBox 41"/>
          <p:cNvSpPr txBox="1"/>
          <p:nvPr/>
        </p:nvSpPr>
        <p:spPr>
          <a:xfrm>
            <a:off x="178032" y="2353000"/>
            <a:ext cx="1352195" cy="159486"/>
          </a:xfrm>
          <a:prstGeom prst="rect">
            <a:avLst/>
          </a:prstGeom>
          <a:noFill/>
        </p:spPr>
        <p:txBody>
          <a:bodyPr wrap="square" rtlCol="0">
            <a:prstTxWarp prst="textArchDown">
              <a:avLst/>
            </a:prstTxWarp>
            <a:spAutoFit/>
          </a:bodyPr>
          <a:lstStyle/>
          <a:p>
            <a:pPr algn="ctr"/>
            <a:r>
              <a:rPr lang="en-US" sz="1600" dirty="0" smtClean="0">
                <a:solidFill>
                  <a:schemeClr val="tx1">
                    <a:lumMod val="85000"/>
                  </a:schemeClr>
                </a:solidFill>
                <a:latin typeface="Calibri" pitchFamily="34" charset="0"/>
              </a:rPr>
              <a:t>Main Office</a:t>
            </a:r>
            <a:endParaRPr lang="en-US" sz="1600" dirty="0">
              <a:solidFill>
                <a:schemeClr val="tx1">
                  <a:lumMod val="85000"/>
                </a:schemeClr>
              </a:solidFill>
              <a:latin typeface="Calibri" pitchFamily="34" charset="0"/>
            </a:endParaRPr>
          </a:p>
        </p:txBody>
      </p:sp>
      <p:sp>
        <p:nvSpPr>
          <p:cNvPr id="45" name="Title 44"/>
          <p:cNvSpPr>
            <a:spLocks noGrp="1"/>
          </p:cNvSpPr>
          <p:nvPr>
            <p:ph type="title"/>
          </p:nvPr>
        </p:nvSpPr>
        <p:spPr>
          <a:xfrm>
            <a:off x="381000" y="194676"/>
            <a:ext cx="8382000" cy="664797"/>
          </a:xfrm>
        </p:spPr>
        <p:txBody>
          <a:bodyPr/>
          <a:lstStyle/>
          <a:p>
            <a:r>
              <a:rPr smtClean="0"/>
              <a:t>BranchCache Hosted Cache</a:t>
            </a:r>
            <a:endParaRPr lang="en-US" dirty="0"/>
          </a:p>
        </p:txBody>
      </p:sp>
      <p:grpSp>
        <p:nvGrpSpPr>
          <p:cNvPr id="16" name="Group 29"/>
          <p:cNvGrpSpPr/>
          <p:nvPr/>
        </p:nvGrpSpPr>
        <p:grpSpPr>
          <a:xfrm flipH="1" flipV="1">
            <a:off x="2521305" y="2909611"/>
            <a:ext cx="1974367" cy="1544246"/>
            <a:chOff x="4592866" y="2029871"/>
            <a:chExt cx="2315078" cy="1810733"/>
          </a:xfrm>
        </p:grpSpPr>
        <p:sp>
          <p:nvSpPr>
            <p:cNvPr id="52" name="Freeform 51"/>
            <p:cNvSpPr/>
            <p:nvPr/>
          </p:nvSpPr>
          <p:spPr>
            <a:xfrm rot="21446118">
              <a:off x="4592866" y="2029871"/>
              <a:ext cx="2315078" cy="1810733"/>
            </a:xfrm>
            <a:custGeom>
              <a:avLst/>
              <a:gdLst>
                <a:gd name="connsiteX0" fmla="*/ 2032986 w 2032986"/>
                <a:gd name="connsiteY0" fmla="*/ 1491448 h 1491448"/>
                <a:gd name="connsiteX1" fmla="*/ 852256 w 2032986"/>
                <a:gd name="connsiteY1" fmla="*/ 142043 h 1491448"/>
                <a:gd name="connsiteX2" fmla="*/ 0 w 2032986"/>
                <a:gd name="connsiteY2" fmla="*/ 639192 h 1491448"/>
                <a:gd name="connsiteX0" fmla="*/ 1804326 w 1804326"/>
                <a:gd name="connsiteY0" fmla="*/ 2288959 h 2288959"/>
                <a:gd name="connsiteX1" fmla="*/ 623596 w 1804326"/>
                <a:gd name="connsiteY1" fmla="*/ 939554 h 2288959"/>
                <a:gd name="connsiteX2" fmla="*/ 0 w 1804326"/>
                <a:gd name="connsiteY2" fmla="*/ 65103 h 2288959"/>
                <a:gd name="connsiteX0" fmla="*/ 1918656 w 1918656"/>
                <a:gd name="connsiteY0" fmla="*/ 2288959 h 2288959"/>
                <a:gd name="connsiteX1" fmla="*/ 623596 w 1918656"/>
                <a:gd name="connsiteY1" fmla="*/ 939554 h 2288959"/>
                <a:gd name="connsiteX2" fmla="*/ 0 w 1918656"/>
                <a:gd name="connsiteY2" fmla="*/ 65103 h 2288959"/>
                <a:gd name="connsiteX0" fmla="*/ 2072155 w 2072155"/>
                <a:gd name="connsiteY0" fmla="*/ 2288959 h 2288959"/>
                <a:gd name="connsiteX1" fmla="*/ 319776 w 2072155"/>
                <a:gd name="connsiteY1" fmla="*/ 1853954 h 2288959"/>
                <a:gd name="connsiteX2" fmla="*/ 153499 w 2072155"/>
                <a:gd name="connsiteY2" fmla="*/ 65103 h 2288959"/>
                <a:gd name="connsiteX0" fmla="*/ 2433140 w 2433140"/>
                <a:gd name="connsiteY0" fmla="*/ 1984159 h 1984159"/>
                <a:gd name="connsiteX1" fmla="*/ 680761 w 2433140"/>
                <a:gd name="connsiteY1" fmla="*/ 1549154 h 1984159"/>
                <a:gd name="connsiteX2" fmla="*/ 0 w 2433140"/>
                <a:gd name="connsiteY2" fmla="*/ 65103 h 1984159"/>
                <a:gd name="connsiteX0" fmla="*/ 2433140 w 2433140"/>
                <a:gd name="connsiteY0" fmla="*/ 1984159 h 2210844"/>
                <a:gd name="connsiteX1" fmla="*/ 680761 w 2433140"/>
                <a:gd name="connsiteY1" fmla="*/ 1549154 h 2210844"/>
                <a:gd name="connsiteX2" fmla="*/ 0 w 2433140"/>
                <a:gd name="connsiteY2" fmla="*/ 65103 h 2210844"/>
                <a:gd name="connsiteX0" fmla="*/ 2433140 w 2433140"/>
                <a:gd name="connsiteY0" fmla="*/ 1984159 h 2210844"/>
                <a:gd name="connsiteX1" fmla="*/ 909421 w 2433140"/>
                <a:gd name="connsiteY1" fmla="*/ 1549154 h 2210844"/>
                <a:gd name="connsiteX2" fmla="*/ 0 w 2433140"/>
                <a:gd name="connsiteY2" fmla="*/ 65103 h 2210844"/>
                <a:gd name="connsiteX0" fmla="*/ 2844949 w 2844949"/>
                <a:gd name="connsiteY0" fmla="*/ 1984159 h 2210844"/>
                <a:gd name="connsiteX1" fmla="*/ 1321230 w 2844949"/>
                <a:gd name="connsiteY1" fmla="*/ 1549154 h 2210844"/>
                <a:gd name="connsiteX2" fmla="*/ 411809 w 2844949"/>
                <a:gd name="connsiteY2" fmla="*/ 65103 h 2210844"/>
                <a:gd name="connsiteX0" fmla="*/ 2844949 w 2844949"/>
                <a:gd name="connsiteY0" fmla="*/ 1984159 h 2210844"/>
                <a:gd name="connsiteX1" fmla="*/ 1321230 w 2844949"/>
                <a:gd name="connsiteY1" fmla="*/ 1549154 h 2210844"/>
                <a:gd name="connsiteX2" fmla="*/ 411809 w 2844949"/>
                <a:gd name="connsiteY2" fmla="*/ 65103 h 2210844"/>
                <a:gd name="connsiteX0" fmla="*/ 2433140 w 2433140"/>
                <a:gd name="connsiteY0" fmla="*/ 1919056 h 1919056"/>
                <a:gd name="connsiteX1" fmla="*/ 0 w 2433140"/>
                <a:gd name="connsiteY1" fmla="*/ 0 h 1919056"/>
                <a:gd name="connsiteX0" fmla="*/ 2433140 w 2433140"/>
                <a:gd name="connsiteY0" fmla="*/ 1919056 h 1919056"/>
                <a:gd name="connsiteX1" fmla="*/ 1150777 w 2433140"/>
                <a:gd name="connsiteY1" fmla="*/ 9062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2303593"/>
                <a:gd name="connsiteX1" fmla="*/ 693458 w 2433140"/>
                <a:gd name="connsiteY1" fmla="*/ 1592068 h 2303593"/>
                <a:gd name="connsiteX2" fmla="*/ 0 w 2433140"/>
                <a:gd name="connsiteY2" fmla="*/ 0 h 2303593"/>
                <a:gd name="connsiteX0" fmla="*/ 2645799 w 2645799"/>
                <a:gd name="connsiteY0" fmla="*/ 1919056 h 2303593"/>
                <a:gd name="connsiteX1" fmla="*/ 906117 w 2645799"/>
                <a:gd name="connsiteY1" fmla="*/ 1592068 h 2303593"/>
                <a:gd name="connsiteX2" fmla="*/ 212659 w 2645799"/>
                <a:gd name="connsiteY2" fmla="*/ 0 h 2303593"/>
                <a:gd name="connsiteX0" fmla="*/ 2645799 w 2645799"/>
                <a:gd name="connsiteY0" fmla="*/ 1919056 h 2303593"/>
                <a:gd name="connsiteX1" fmla="*/ 906117 w 2645799"/>
                <a:gd name="connsiteY1" fmla="*/ 1592068 h 2303593"/>
                <a:gd name="connsiteX2" fmla="*/ 212659 w 2645799"/>
                <a:gd name="connsiteY2" fmla="*/ 0 h 2303593"/>
                <a:gd name="connsiteX0" fmla="*/ 2433140 w 2433140"/>
                <a:gd name="connsiteY0" fmla="*/ 1919056 h 1919056"/>
                <a:gd name="connsiteX1" fmla="*/ 0 w 2433140"/>
                <a:gd name="connsiteY1" fmla="*/ 0 h 1919056"/>
                <a:gd name="connsiteX0" fmla="*/ 2433140 w 2433140"/>
                <a:gd name="connsiteY0" fmla="*/ 1919056 h 1919056"/>
                <a:gd name="connsiteX1" fmla="*/ 0 w 2433140"/>
                <a:gd name="connsiteY1" fmla="*/ 0 h 1919056"/>
                <a:gd name="connsiteX0" fmla="*/ 2433140 w 2433140"/>
                <a:gd name="connsiteY0" fmla="*/ 1919056 h 1919056"/>
                <a:gd name="connsiteX1" fmla="*/ 0 w 2433140"/>
                <a:gd name="connsiteY1" fmla="*/ 0 h 1919056"/>
                <a:gd name="connsiteX0" fmla="*/ 2890459 w 2890459"/>
                <a:gd name="connsiteY0" fmla="*/ 1766656 h 1766656"/>
                <a:gd name="connsiteX1" fmla="*/ 0 w 2890459"/>
                <a:gd name="connsiteY1" fmla="*/ 0 h 1766656"/>
                <a:gd name="connsiteX0" fmla="*/ 2318810 w 2318810"/>
                <a:gd name="connsiteY0" fmla="*/ 1766656 h 1766656"/>
                <a:gd name="connsiteX1" fmla="*/ 0 w 2318810"/>
                <a:gd name="connsiteY1" fmla="*/ 0 h 1766656"/>
                <a:gd name="connsiteX0" fmla="*/ 2318810 w 2318810"/>
                <a:gd name="connsiteY0" fmla="*/ 1766656 h 1766656"/>
                <a:gd name="connsiteX1" fmla="*/ 0 w 2318810"/>
                <a:gd name="connsiteY1" fmla="*/ 0 h 1766656"/>
                <a:gd name="connsiteX0" fmla="*/ 2462797 w 2462797"/>
                <a:gd name="connsiteY0" fmla="*/ 1766656 h 1766656"/>
                <a:gd name="connsiteX1" fmla="*/ 1520939 w 2462797"/>
                <a:gd name="connsiteY1" fmla="*/ 1344568 h 1766656"/>
                <a:gd name="connsiteX2" fmla="*/ 143987 w 2462797"/>
                <a:gd name="connsiteY2" fmla="*/ 0 h 1766656"/>
                <a:gd name="connsiteX0" fmla="*/ 2318810 w 2318810"/>
                <a:gd name="connsiteY0" fmla="*/ 1766656 h 1766656"/>
                <a:gd name="connsiteX1" fmla="*/ 0 w 2318810"/>
                <a:gd name="connsiteY1" fmla="*/ 0 h 1766656"/>
                <a:gd name="connsiteX0" fmla="*/ 1572891 w 1572891"/>
                <a:gd name="connsiteY0" fmla="*/ 1633491 h 1633491"/>
                <a:gd name="connsiteX1" fmla="*/ 0 w 1572891"/>
                <a:gd name="connsiteY1" fmla="*/ 0 h 1633491"/>
                <a:gd name="connsiteX0" fmla="*/ 1572891 w 1572891"/>
                <a:gd name="connsiteY0" fmla="*/ 1633491 h 1633491"/>
                <a:gd name="connsiteX1" fmla="*/ 0 w 1572891"/>
                <a:gd name="connsiteY1" fmla="*/ 0 h 1633491"/>
                <a:gd name="connsiteX0" fmla="*/ 1572891 w 1572891"/>
                <a:gd name="connsiteY0" fmla="*/ 1633491 h 1633491"/>
                <a:gd name="connsiteX1" fmla="*/ 0 w 1572891"/>
                <a:gd name="connsiteY1" fmla="*/ 0 h 1633491"/>
                <a:gd name="connsiteX0" fmla="*/ 1716212 w 1716212"/>
                <a:gd name="connsiteY0" fmla="*/ 1832486 h 1832486"/>
                <a:gd name="connsiteX1" fmla="*/ 0 w 1716212"/>
                <a:gd name="connsiteY1" fmla="*/ 0 h 1832486"/>
                <a:gd name="connsiteX0" fmla="*/ 1587049 w 1587049"/>
                <a:gd name="connsiteY0" fmla="*/ 1654644 h 1654644"/>
                <a:gd name="connsiteX1" fmla="*/ 0 w 1587049"/>
                <a:gd name="connsiteY1" fmla="*/ 0 h 1654644"/>
              </a:gdLst>
              <a:ahLst/>
              <a:cxnLst>
                <a:cxn ang="0">
                  <a:pos x="connsiteX0" y="connsiteY0"/>
                </a:cxn>
                <a:cxn ang="0">
                  <a:pos x="connsiteX1" y="connsiteY1"/>
                </a:cxn>
              </a:cxnLst>
              <a:rect l="l" t="t" r="r" b="b"/>
              <a:pathLst>
                <a:path w="1587049" h="1654644">
                  <a:moveTo>
                    <a:pt x="1587049" y="1654644"/>
                  </a:moveTo>
                  <a:cubicBezTo>
                    <a:pt x="1022793" y="1456376"/>
                    <a:pt x="304518" y="801949"/>
                    <a:pt x="0" y="0"/>
                  </a:cubicBezTo>
                </a:path>
              </a:pathLst>
            </a:custGeom>
            <a:ln>
              <a:headEnd type="triangle" w="med" len="med"/>
              <a:tailEnd type="oval" w="med" len="med"/>
            </a:ln>
          </p:spPr>
          <p:style>
            <a:lnRef idx="2">
              <a:schemeClr val="accent4"/>
            </a:lnRef>
            <a:fillRef idx="0">
              <a:schemeClr val="accent4"/>
            </a:fillRef>
            <a:effectRef idx="1">
              <a:schemeClr val="accent4"/>
            </a:effectRef>
            <a:fontRef idx="minor">
              <a:schemeClr val="tx1"/>
            </a:fontRef>
          </p:style>
          <p:txBody>
            <a:bodyPr rtlCol="0" anchor="ctr"/>
            <a:lstStyle/>
            <a:p>
              <a:pPr algn="ctr"/>
              <a:endParaRPr lang="en-US" dirty="0">
                <a:latin typeface="Calibri" pitchFamily="34" charset="0"/>
              </a:endParaRPr>
            </a:p>
          </p:txBody>
        </p:sp>
        <p:sp>
          <p:nvSpPr>
            <p:cNvPr id="53" name="TextBox 52"/>
            <p:cNvSpPr txBox="1"/>
            <p:nvPr/>
          </p:nvSpPr>
          <p:spPr>
            <a:xfrm rot="13007782">
              <a:off x="4884704" y="2924222"/>
              <a:ext cx="611706" cy="433067"/>
            </a:xfrm>
            <a:prstGeom prst="rect">
              <a:avLst/>
            </a:prstGeom>
            <a:noFill/>
          </p:spPr>
          <p:txBody>
            <a:bodyPr wrap="none" rtlCol="0">
              <a:spAutoFit/>
            </a:bodyPr>
            <a:lstStyle/>
            <a:p>
              <a:r>
                <a:rPr lang="en-US" dirty="0" smtClean="0">
                  <a:latin typeface="Calibri" pitchFamily="34" charset="0"/>
                </a:rPr>
                <a:t>Get</a:t>
              </a:r>
              <a:endParaRPr lang="en-US" dirty="0">
                <a:latin typeface="Calibri" pitchFamily="34" charset="0"/>
              </a:endParaRPr>
            </a:p>
          </p:txBody>
        </p:sp>
      </p:grpSp>
      <p:grpSp>
        <p:nvGrpSpPr>
          <p:cNvPr id="19" name="Group 32"/>
          <p:cNvGrpSpPr/>
          <p:nvPr/>
        </p:nvGrpSpPr>
        <p:grpSpPr>
          <a:xfrm>
            <a:off x="2167924" y="2667974"/>
            <a:ext cx="428322" cy="381000"/>
            <a:chOff x="1460206" y="3169920"/>
            <a:chExt cx="428322" cy="381000"/>
          </a:xfrm>
        </p:grpSpPr>
        <p:pic>
          <p:nvPicPr>
            <p:cNvPr id="63" name="Picture 19" descr="page"/>
            <p:cNvPicPr>
              <a:picLocks noChangeAspect="1" noChangeArrowheads="1"/>
            </p:cNvPicPr>
            <p:nvPr/>
          </p:nvPicPr>
          <p:blipFill>
            <a:blip r:embed="rId7" cstate="print"/>
            <a:srcRect/>
            <a:stretch>
              <a:fillRect/>
            </a:stretch>
          </p:blipFill>
          <p:spPr bwMode="auto">
            <a:xfrm>
              <a:off x="1527810" y="3169920"/>
              <a:ext cx="318821" cy="381000"/>
            </a:xfrm>
            <a:prstGeom prst="rect">
              <a:avLst/>
            </a:prstGeom>
            <a:noFill/>
            <a:ln w="9525">
              <a:noFill/>
              <a:miter lim="800000"/>
              <a:headEnd/>
              <a:tailEnd/>
            </a:ln>
          </p:spPr>
        </p:pic>
        <p:sp>
          <p:nvSpPr>
            <p:cNvPr id="64" name="TextBox 63"/>
            <p:cNvSpPr txBox="1"/>
            <p:nvPr/>
          </p:nvSpPr>
          <p:spPr>
            <a:xfrm>
              <a:off x="1460206" y="3246120"/>
              <a:ext cx="428322" cy="246221"/>
            </a:xfrm>
            <a:prstGeom prst="rect">
              <a:avLst/>
            </a:prstGeom>
            <a:noFill/>
          </p:spPr>
          <p:txBody>
            <a:bodyPr wrap="none" rtlCol="0">
              <a:spAutoFit/>
            </a:bodyPr>
            <a:lstStyle/>
            <a:p>
              <a:r>
                <a:rPr lang="en-US" sz="1000" dirty="0" smtClean="0">
                  <a:solidFill>
                    <a:schemeClr val="bg2">
                      <a:lumMod val="50000"/>
                    </a:schemeClr>
                  </a:solidFill>
                  <a:latin typeface="Calibri" pitchFamily="34" charset="0"/>
                </a:rPr>
                <a:t>Data</a:t>
              </a:r>
              <a:endParaRPr lang="en-US" sz="1000" dirty="0">
                <a:solidFill>
                  <a:schemeClr val="bg2">
                    <a:lumMod val="50000"/>
                  </a:schemeClr>
                </a:solidFill>
                <a:latin typeface="Calibri" pitchFamily="34" charset="0"/>
              </a:endParaRPr>
            </a:p>
          </p:txBody>
        </p:sp>
      </p:grpSp>
      <p:grpSp>
        <p:nvGrpSpPr>
          <p:cNvPr id="20" name="Group 25"/>
          <p:cNvGrpSpPr/>
          <p:nvPr/>
        </p:nvGrpSpPr>
        <p:grpSpPr>
          <a:xfrm>
            <a:off x="2239112" y="2678789"/>
            <a:ext cx="318821" cy="381000"/>
            <a:chOff x="1447800" y="3048000"/>
            <a:chExt cx="318821" cy="381000"/>
          </a:xfrm>
        </p:grpSpPr>
        <p:pic>
          <p:nvPicPr>
            <p:cNvPr id="27" name="Picture 26" descr="page"/>
            <p:cNvPicPr>
              <a:picLocks noChangeAspect="1" noChangeArrowheads="1"/>
            </p:cNvPicPr>
            <p:nvPr/>
          </p:nvPicPr>
          <p:blipFill>
            <a:blip r:embed="rId7" cstate="print"/>
            <a:srcRect/>
            <a:stretch>
              <a:fillRect/>
            </a:stretch>
          </p:blipFill>
          <p:spPr bwMode="auto">
            <a:xfrm>
              <a:off x="1447800" y="3048000"/>
              <a:ext cx="318821" cy="381000"/>
            </a:xfrm>
            <a:prstGeom prst="rect">
              <a:avLst/>
            </a:prstGeom>
            <a:noFill/>
            <a:ln w="9525">
              <a:noFill/>
              <a:miter lim="800000"/>
              <a:headEnd/>
              <a:tailEnd/>
            </a:ln>
          </p:spPr>
        </p:pic>
        <p:sp>
          <p:nvSpPr>
            <p:cNvPr id="28" name="TextBox 27"/>
            <p:cNvSpPr txBox="1"/>
            <p:nvPr/>
          </p:nvSpPr>
          <p:spPr>
            <a:xfrm>
              <a:off x="1460206" y="3131820"/>
              <a:ext cx="284052" cy="230832"/>
            </a:xfrm>
            <a:prstGeom prst="rect">
              <a:avLst/>
            </a:prstGeom>
            <a:noFill/>
          </p:spPr>
          <p:txBody>
            <a:bodyPr wrap="none" rtlCol="0">
              <a:spAutoFit/>
            </a:bodyPr>
            <a:lstStyle/>
            <a:p>
              <a:r>
                <a:rPr lang="en-US" sz="900" dirty="0" smtClean="0">
                  <a:solidFill>
                    <a:schemeClr val="bg2"/>
                  </a:solidFill>
                  <a:latin typeface="Calibri" pitchFamily="34" charset="0"/>
                </a:rPr>
                <a:t>ID</a:t>
              </a:r>
              <a:endParaRPr lang="en-US" sz="900" dirty="0">
                <a:solidFill>
                  <a:schemeClr val="bg2"/>
                </a:solidFill>
                <a:latin typeface="Calibri" pitchFamily="34" charset="0"/>
              </a:endParaRPr>
            </a:p>
          </p:txBody>
        </p:sp>
      </p:grpSp>
      <p:pic>
        <p:nvPicPr>
          <p:cNvPr id="54" name="Picture 24" descr="application server"/>
          <p:cNvPicPr>
            <a:picLocks noChangeAspect="1" noChangeArrowheads="1"/>
          </p:cNvPicPr>
          <p:nvPr/>
        </p:nvPicPr>
        <p:blipFill>
          <a:blip r:embed="rId5" cstate="print"/>
          <a:srcRect/>
          <a:stretch>
            <a:fillRect/>
          </a:stretch>
        </p:blipFill>
        <p:spPr bwMode="auto">
          <a:xfrm>
            <a:off x="7013686" y="4739300"/>
            <a:ext cx="1277961" cy="1354138"/>
          </a:xfrm>
          <a:prstGeom prst="rect">
            <a:avLst/>
          </a:prstGeom>
          <a:noFill/>
        </p:spPr>
      </p:pic>
      <p:grpSp>
        <p:nvGrpSpPr>
          <p:cNvPr id="21" name="Group 31"/>
          <p:cNvGrpSpPr/>
          <p:nvPr/>
        </p:nvGrpSpPr>
        <p:grpSpPr>
          <a:xfrm rot="10507752" flipV="1">
            <a:off x="5750664" y="4224640"/>
            <a:ext cx="1249555" cy="555626"/>
            <a:chOff x="5956187" y="4214339"/>
            <a:chExt cx="1249555" cy="501374"/>
          </a:xfrm>
        </p:grpSpPr>
        <p:sp>
          <p:nvSpPr>
            <p:cNvPr id="62" name="Freeform 61"/>
            <p:cNvSpPr/>
            <p:nvPr/>
          </p:nvSpPr>
          <p:spPr>
            <a:xfrm>
              <a:off x="5956187" y="4450742"/>
              <a:ext cx="1249555" cy="264971"/>
            </a:xfrm>
            <a:custGeom>
              <a:avLst/>
              <a:gdLst>
                <a:gd name="connsiteX0" fmla="*/ 2032986 w 2032986"/>
                <a:gd name="connsiteY0" fmla="*/ 1491448 h 1491448"/>
                <a:gd name="connsiteX1" fmla="*/ 852256 w 2032986"/>
                <a:gd name="connsiteY1" fmla="*/ 142043 h 1491448"/>
                <a:gd name="connsiteX2" fmla="*/ 0 w 2032986"/>
                <a:gd name="connsiteY2" fmla="*/ 639192 h 1491448"/>
                <a:gd name="connsiteX0" fmla="*/ 1804326 w 1804326"/>
                <a:gd name="connsiteY0" fmla="*/ 2288959 h 2288959"/>
                <a:gd name="connsiteX1" fmla="*/ 623596 w 1804326"/>
                <a:gd name="connsiteY1" fmla="*/ 939554 h 2288959"/>
                <a:gd name="connsiteX2" fmla="*/ 0 w 1804326"/>
                <a:gd name="connsiteY2" fmla="*/ 65103 h 2288959"/>
                <a:gd name="connsiteX0" fmla="*/ 1918656 w 1918656"/>
                <a:gd name="connsiteY0" fmla="*/ 2288959 h 2288959"/>
                <a:gd name="connsiteX1" fmla="*/ 623596 w 1918656"/>
                <a:gd name="connsiteY1" fmla="*/ 939554 h 2288959"/>
                <a:gd name="connsiteX2" fmla="*/ 0 w 1918656"/>
                <a:gd name="connsiteY2" fmla="*/ 65103 h 2288959"/>
                <a:gd name="connsiteX0" fmla="*/ 2072155 w 2072155"/>
                <a:gd name="connsiteY0" fmla="*/ 2288959 h 2288959"/>
                <a:gd name="connsiteX1" fmla="*/ 319776 w 2072155"/>
                <a:gd name="connsiteY1" fmla="*/ 1853954 h 2288959"/>
                <a:gd name="connsiteX2" fmla="*/ 153499 w 2072155"/>
                <a:gd name="connsiteY2" fmla="*/ 65103 h 2288959"/>
                <a:gd name="connsiteX0" fmla="*/ 2433140 w 2433140"/>
                <a:gd name="connsiteY0" fmla="*/ 1984159 h 1984159"/>
                <a:gd name="connsiteX1" fmla="*/ 680761 w 2433140"/>
                <a:gd name="connsiteY1" fmla="*/ 1549154 h 1984159"/>
                <a:gd name="connsiteX2" fmla="*/ 0 w 2433140"/>
                <a:gd name="connsiteY2" fmla="*/ 65103 h 1984159"/>
                <a:gd name="connsiteX0" fmla="*/ 2433140 w 2433140"/>
                <a:gd name="connsiteY0" fmla="*/ 1984159 h 2210844"/>
                <a:gd name="connsiteX1" fmla="*/ 680761 w 2433140"/>
                <a:gd name="connsiteY1" fmla="*/ 1549154 h 2210844"/>
                <a:gd name="connsiteX2" fmla="*/ 0 w 2433140"/>
                <a:gd name="connsiteY2" fmla="*/ 65103 h 2210844"/>
                <a:gd name="connsiteX0" fmla="*/ 2433140 w 2433140"/>
                <a:gd name="connsiteY0" fmla="*/ 1984159 h 2210844"/>
                <a:gd name="connsiteX1" fmla="*/ 909421 w 2433140"/>
                <a:gd name="connsiteY1" fmla="*/ 1549154 h 2210844"/>
                <a:gd name="connsiteX2" fmla="*/ 0 w 2433140"/>
                <a:gd name="connsiteY2" fmla="*/ 65103 h 2210844"/>
                <a:gd name="connsiteX0" fmla="*/ 2844949 w 2844949"/>
                <a:gd name="connsiteY0" fmla="*/ 1984159 h 2210844"/>
                <a:gd name="connsiteX1" fmla="*/ 1321230 w 2844949"/>
                <a:gd name="connsiteY1" fmla="*/ 1549154 h 2210844"/>
                <a:gd name="connsiteX2" fmla="*/ 411809 w 2844949"/>
                <a:gd name="connsiteY2" fmla="*/ 65103 h 2210844"/>
                <a:gd name="connsiteX0" fmla="*/ 2844949 w 2844949"/>
                <a:gd name="connsiteY0" fmla="*/ 1984159 h 2210844"/>
                <a:gd name="connsiteX1" fmla="*/ 1321230 w 2844949"/>
                <a:gd name="connsiteY1" fmla="*/ 1549154 h 2210844"/>
                <a:gd name="connsiteX2" fmla="*/ 411809 w 2844949"/>
                <a:gd name="connsiteY2" fmla="*/ 65103 h 2210844"/>
                <a:gd name="connsiteX0" fmla="*/ 2433140 w 2433140"/>
                <a:gd name="connsiteY0" fmla="*/ 1919056 h 1919056"/>
                <a:gd name="connsiteX1" fmla="*/ 0 w 2433140"/>
                <a:gd name="connsiteY1" fmla="*/ 0 h 1919056"/>
                <a:gd name="connsiteX0" fmla="*/ 2433140 w 2433140"/>
                <a:gd name="connsiteY0" fmla="*/ 1919056 h 1919056"/>
                <a:gd name="connsiteX1" fmla="*/ 1150777 w 2433140"/>
                <a:gd name="connsiteY1" fmla="*/ 9062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2303593"/>
                <a:gd name="connsiteX1" fmla="*/ 693458 w 2433140"/>
                <a:gd name="connsiteY1" fmla="*/ 1592068 h 2303593"/>
                <a:gd name="connsiteX2" fmla="*/ 0 w 2433140"/>
                <a:gd name="connsiteY2" fmla="*/ 0 h 2303593"/>
                <a:gd name="connsiteX0" fmla="*/ 2645799 w 2645799"/>
                <a:gd name="connsiteY0" fmla="*/ 1919056 h 2303593"/>
                <a:gd name="connsiteX1" fmla="*/ 906117 w 2645799"/>
                <a:gd name="connsiteY1" fmla="*/ 1592068 h 2303593"/>
                <a:gd name="connsiteX2" fmla="*/ 212659 w 2645799"/>
                <a:gd name="connsiteY2" fmla="*/ 0 h 2303593"/>
                <a:gd name="connsiteX0" fmla="*/ 2645799 w 2645799"/>
                <a:gd name="connsiteY0" fmla="*/ 1919056 h 2303593"/>
                <a:gd name="connsiteX1" fmla="*/ 906117 w 2645799"/>
                <a:gd name="connsiteY1" fmla="*/ 1592068 h 2303593"/>
                <a:gd name="connsiteX2" fmla="*/ 212659 w 2645799"/>
                <a:gd name="connsiteY2" fmla="*/ 0 h 2303593"/>
                <a:gd name="connsiteX0" fmla="*/ 2433140 w 2433140"/>
                <a:gd name="connsiteY0" fmla="*/ 1919056 h 1919056"/>
                <a:gd name="connsiteX1" fmla="*/ 0 w 2433140"/>
                <a:gd name="connsiteY1" fmla="*/ 0 h 1919056"/>
                <a:gd name="connsiteX0" fmla="*/ 2433140 w 2433140"/>
                <a:gd name="connsiteY0" fmla="*/ 1919056 h 1919056"/>
                <a:gd name="connsiteX1" fmla="*/ 0 w 2433140"/>
                <a:gd name="connsiteY1" fmla="*/ 0 h 1919056"/>
                <a:gd name="connsiteX0" fmla="*/ 2433140 w 2433140"/>
                <a:gd name="connsiteY0" fmla="*/ 1919056 h 1919056"/>
                <a:gd name="connsiteX1" fmla="*/ 0 w 2433140"/>
                <a:gd name="connsiteY1" fmla="*/ 0 h 1919056"/>
                <a:gd name="connsiteX0" fmla="*/ 2890459 w 2890459"/>
                <a:gd name="connsiteY0" fmla="*/ 1766656 h 1766656"/>
                <a:gd name="connsiteX1" fmla="*/ 0 w 2890459"/>
                <a:gd name="connsiteY1" fmla="*/ 0 h 1766656"/>
                <a:gd name="connsiteX0" fmla="*/ 2890459 w 2890459"/>
                <a:gd name="connsiteY0" fmla="*/ 1816332 h 1816332"/>
                <a:gd name="connsiteX1" fmla="*/ 0 w 2890459"/>
                <a:gd name="connsiteY1" fmla="*/ 49676 h 1816332"/>
                <a:gd name="connsiteX0" fmla="*/ 2890459 w 2890459"/>
                <a:gd name="connsiteY0" fmla="*/ 1816332 h 1816332"/>
                <a:gd name="connsiteX1" fmla="*/ 0 w 2890459"/>
                <a:gd name="connsiteY1" fmla="*/ 49676 h 1816332"/>
                <a:gd name="connsiteX0" fmla="*/ 2947624 w 2947624"/>
                <a:gd name="connsiteY0" fmla="*/ 1282932 h 1282932"/>
                <a:gd name="connsiteX1" fmla="*/ 0 w 2947624"/>
                <a:gd name="connsiteY1" fmla="*/ 49676 h 1282932"/>
                <a:gd name="connsiteX0" fmla="*/ 3347778 w 3347778"/>
                <a:gd name="connsiteY0" fmla="*/ 978132 h 978132"/>
                <a:gd name="connsiteX1" fmla="*/ 0 w 3347778"/>
                <a:gd name="connsiteY1" fmla="*/ 49676 h 978132"/>
                <a:gd name="connsiteX0" fmla="*/ 3347778 w 3347778"/>
                <a:gd name="connsiteY0" fmla="*/ 982229 h 982229"/>
                <a:gd name="connsiteX1" fmla="*/ 0 w 3347778"/>
                <a:gd name="connsiteY1" fmla="*/ 53773 h 982229"/>
                <a:gd name="connsiteX0" fmla="*/ 3347778 w 3347778"/>
                <a:gd name="connsiteY0" fmla="*/ 978132 h 978132"/>
                <a:gd name="connsiteX1" fmla="*/ 0 w 3347778"/>
                <a:gd name="connsiteY1" fmla="*/ 49676 h 978132"/>
                <a:gd name="connsiteX0" fmla="*/ 3061954 w 3061954"/>
                <a:gd name="connsiteY0" fmla="*/ 978132 h 978132"/>
                <a:gd name="connsiteX1" fmla="*/ 0 w 3061954"/>
                <a:gd name="connsiteY1" fmla="*/ 49676 h 978132"/>
                <a:gd name="connsiteX0" fmla="*/ 3061954 w 3061954"/>
                <a:gd name="connsiteY0" fmla="*/ 978132 h 978132"/>
                <a:gd name="connsiteX1" fmla="*/ 0 w 3061954"/>
                <a:gd name="connsiteY1" fmla="*/ 49676 h 978132"/>
                <a:gd name="connsiteX0" fmla="*/ 1127322 w 1729317"/>
                <a:gd name="connsiteY0" fmla="*/ 789949 h 1385493"/>
                <a:gd name="connsiteX1" fmla="*/ 66139 w 1729317"/>
                <a:gd name="connsiteY1" fmla="*/ 1385493 h 1385493"/>
                <a:gd name="connsiteX0" fmla="*/ 1127322 w 1127322"/>
                <a:gd name="connsiteY0" fmla="*/ 789949 h 1385493"/>
                <a:gd name="connsiteX1" fmla="*/ 66139 w 1127322"/>
                <a:gd name="connsiteY1" fmla="*/ 1385493 h 1385493"/>
                <a:gd name="connsiteX0" fmla="*/ 1093720 w 1093720"/>
                <a:gd name="connsiteY0" fmla="*/ 302839 h 898383"/>
                <a:gd name="connsiteX1" fmla="*/ 32537 w 1093720"/>
                <a:gd name="connsiteY1" fmla="*/ 898383 h 898383"/>
                <a:gd name="connsiteX0" fmla="*/ 1379545 w 1379545"/>
                <a:gd name="connsiteY0" fmla="*/ 302839 h 745983"/>
                <a:gd name="connsiteX1" fmla="*/ 32537 w 1379545"/>
                <a:gd name="connsiteY1" fmla="*/ 745983 h 745983"/>
                <a:gd name="connsiteX0" fmla="*/ 1265215 w 1265215"/>
                <a:gd name="connsiteY0" fmla="*/ 302839 h 745983"/>
                <a:gd name="connsiteX1" fmla="*/ 32537 w 1265215"/>
                <a:gd name="connsiteY1" fmla="*/ 745983 h 745983"/>
                <a:gd name="connsiteX0" fmla="*/ 969947 w 969947"/>
                <a:gd name="connsiteY0" fmla="*/ 302839 h 432490"/>
                <a:gd name="connsiteX1" fmla="*/ 32537 w 969947"/>
                <a:gd name="connsiteY1" fmla="*/ 432490 h 432490"/>
                <a:gd name="connsiteX0" fmla="*/ 937410 w 937410"/>
                <a:gd name="connsiteY0" fmla="*/ 302839 h 432490"/>
                <a:gd name="connsiteX1" fmla="*/ 0 w 937410"/>
                <a:gd name="connsiteY1" fmla="*/ 432490 h 432490"/>
                <a:gd name="connsiteX0" fmla="*/ 937410 w 937410"/>
                <a:gd name="connsiteY0" fmla="*/ 135320 h 264971"/>
                <a:gd name="connsiteX1" fmla="*/ 0 w 937410"/>
                <a:gd name="connsiteY1" fmla="*/ 264971 h 264971"/>
              </a:gdLst>
              <a:ahLst/>
              <a:cxnLst>
                <a:cxn ang="0">
                  <a:pos x="connsiteX0" y="connsiteY0"/>
                </a:cxn>
                <a:cxn ang="0">
                  <a:pos x="connsiteX1" y="connsiteY1"/>
                </a:cxn>
              </a:cxnLst>
              <a:rect l="l" t="t" r="r" b="b"/>
              <a:pathLst>
                <a:path w="937410" h="264971">
                  <a:moveTo>
                    <a:pt x="937410" y="135320"/>
                  </a:moveTo>
                  <a:cubicBezTo>
                    <a:pt x="626953" y="0"/>
                    <a:pt x="236070" y="94373"/>
                    <a:pt x="0" y="264971"/>
                  </a:cubicBezTo>
                </a:path>
              </a:pathLst>
            </a:custGeom>
            <a:ln>
              <a:headEnd type="oval" w="med" len="med"/>
              <a:tailEnd type="triangle" w="med" len="med"/>
            </a:ln>
          </p:spPr>
          <p:style>
            <a:lnRef idx="2">
              <a:schemeClr val="accent4"/>
            </a:lnRef>
            <a:fillRef idx="0">
              <a:schemeClr val="accent4"/>
            </a:fillRef>
            <a:effectRef idx="1">
              <a:schemeClr val="accent4"/>
            </a:effectRef>
            <a:fontRef idx="minor">
              <a:schemeClr val="tx1"/>
            </a:fontRef>
          </p:style>
          <p:txBody>
            <a:bodyPr rtlCol="0" anchor="ctr"/>
            <a:lstStyle/>
            <a:p>
              <a:pPr algn="ctr"/>
              <a:endParaRPr lang="en-US" dirty="0">
                <a:latin typeface="Calibri" pitchFamily="34" charset="0"/>
              </a:endParaRPr>
            </a:p>
          </p:txBody>
        </p:sp>
        <p:sp>
          <p:nvSpPr>
            <p:cNvPr id="65" name="TextBox 64"/>
            <p:cNvSpPr txBox="1"/>
            <p:nvPr/>
          </p:nvSpPr>
          <p:spPr>
            <a:xfrm rot="21307752">
              <a:off x="6189175" y="4214339"/>
              <a:ext cx="812851" cy="333270"/>
            </a:xfrm>
            <a:prstGeom prst="rect">
              <a:avLst/>
            </a:prstGeom>
            <a:noFill/>
          </p:spPr>
          <p:txBody>
            <a:bodyPr wrap="none" rtlCol="0">
              <a:spAutoFit/>
            </a:bodyPr>
            <a:lstStyle/>
            <a:p>
              <a:r>
                <a:rPr lang="en-US" dirty="0" smtClean="0">
                  <a:latin typeface="Calibri" pitchFamily="34" charset="0"/>
                </a:rPr>
                <a:t>Search</a:t>
              </a:r>
              <a:endParaRPr lang="en-US" dirty="0">
                <a:latin typeface="Calibri" pitchFamily="34" charset="0"/>
              </a:endParaRPr>
            </a:p>
          </p:txBody>
        </p:sp>
      </p:grpSp>
      <p:grpSp>
        <p:nvGrpSpPr>
          <p:cNvPr id="23" name="Group 31"/>
          <p:cNvGrpSpPr/>
          <p:nvPr/>
        </p:nvGrpSpPr>
        <p:grpSpPr>
          <a:xfrm rot="14639605" flipV="1">
            <a:off x="6871251" y="3774371"/>
            <a:ext cx="1343204" cy="555626"/>
            <a:chOff x="5956187" y="4214339"/>
            <a:chExt cx="1249555" cy="501374"/>
          </a:xfrm>
        </p:grpSpPr>
        <p:sp>
          <p:nvSpPr>
            <p:cNvPr id="67" name="Freeform 66"/>
            <p:cNvSpPr/>
            <p:nvPr/>
          </p:nvSpPr>
          <p:spPr>
            <a:xfrm>
              <a:off x="5956187" y="4450742"/>
              <a:ext cx="1249555" cy="264971"/>
            </a:xfrm>
            <a:custGeom>
              <a:avLst/>
              <a:gdLst>
                <a:gd name="connsiteX0" fmla="*/ 2032986 w 2032986"/>
                <a:gd name="connsiteY0" fmla="*/ 1491448 h 1491448"/>
                <a:gd name="connsiteX1" fmla="*/ 852256 w 2032986"/>
                <a:gd name="connsiteY1" fmla="*/ 142043 h 1491448"/>
                <a:gd name="connsiteX2" fmla="*/ 0 w 2032986"/>
                <a:gd name="connsiteY2" fmla="*/ 639192 h 1491448"/>
                <a:gd name="connsiteX0" fmla="*/ 1804326 w 1804326"/>
                <a:gd name="connsiteY0" fmla="*/ 2288959 h 2288959"/>
                <a:gd name="connsiteX1" fmla="*/ 623596 w 1804326"/>
                <a:gd name="connsiteY1" fmla="*/ 939554 h 2288959"/>
                <a:gd name="connsiteX2" fmla="*/ 0 w 1804326"/>
                <a:gd name="connsiteY2" fmla="*/ 65103 h 2288959"/>
                <a:gd name="connsiteX0" fmla="*/ 1918656 w 1918656"/>
                <a:gd name="connsiteY0" fmla="*/ 2288959 h 2288959"/>
                <a:gd name="connsiteX1" fmla="*/ 623596 w 1918656"/>
                <a:gd name="connsiteY1" fmla="*/ 939554 h 2288959"/>
                <a:gd name="connsiteX2" fmla="*/ 0 w 1918656"/>
                <a:gd name="connsiteY2" fmla="*/ 65103 h 2288959"/>
                <a:gd name="connsiteX0" fmla="*/ 2072155 w 2072155"/>
                <a:gd name="connsiteY0" fmla="*/ 2288959 h 2288959"/>
                <a:gd name="connsiteX1" fmla="*/ 319776 w 2072155"/>
                <a:gd name="connsiteY1" fmla="*/ 1853954 h 2288959"/>
                <a:gd name="connsiteX2" fmla="*/ 153499 w 2072155"/>
                <a:gd name="connsiteY2" fmla="*/ 65103 h 2288959"/>
                <a:gd name="connsiteX0" fmla="*/ 2433140 w 2433140"/>
                <a:gd name="connsiteY0" fmla="*/ 1984159 h 1984159"/>
                <a:gd name="connsiteX1" fmla="*/ 680761 w 2433140"/>
                <a:gd name="connsiteY1" fmla="*/ 1549154 h 1984159"/>
                <a:gd name="connsiteX2" fmla="*/ 0 w 2433140"/>
                <a:gd name="connsiteY2" fmla="*/ 65103 h 1984159"/>
                <a:gd name="connsiteX0" fmla="*/ 2433140 w 2433140"/>
                <a:gd name="connsiteY0" fmla="*/ 1984159 h 2210844"/>
                <a:gd name="connsiteX1" fmla="*/ 680761 w 2433140"/>
                <a:gd name="connsiteY1" fmla="*/ 1549154 h 2210844"/>
                <a:gd name="connsiteX2" fmla="*/ 0 w 2433140"/>
                <a:gd name="connsiteY2" fmla="*/ 65103 h 2210844"/>
                <a:gd name="connsiteX0" fmla="*/ 2433140 w 2433140"/>
                <a:gd name="connsiteY0" fmla="*/ 1984159 h 2210844"/>
                <a:gd name="connsiteX1" fmla="*/ 909421 w 2433140"/>
                <a:gd name="connsiteY1" fmla="*/ 1549154 h 2210844"/>
                <a:gd name="connsiteX2" fmla="*/ 0 w 2433140"/>
                <a:gd name="connsiteY2" fmla="*/ 65103 h 2210844"/>
                <a:gd name="connsiteX0" fmla="*/ 2844949 w 2844949"/>
                <a:gd name="connsiteY0" fmla="*/ 1984159 h 2210844"/>
                <a:gd name="connsiteX1" fmla="*/ 1321230 w 2844949"/>
                <a:gd name="connsiteY1" fmla="*/ 1549154 h 2210844"/>
                <a:gd name="connsiteX2" fmla="*/ 411809 w 2844949"/>
                <a:gd name="connsiteY2" fmla="*/ 65103 h 2210844"/>
                <a:gd name="connsiteX0" fmla="*/ 2844949 w 2844949"/>
                <a:gd name="connsiteY0" fmla="*/ 1984159 h 2210844"/>
                <a:gd name="connsiteX1" fmla="*/ 1321230 w 2844949"/>
                <a:gd name="connsiteY1" fmla="*/ 1549154 h 2210844"/>
                <a:gd name="connsiteX2" fmla="*/ 411809 w 2844949"/>
                <a:gd name="connsiteY2" fmla="*/ 65103 h 2210844"/>
                <a:gd name="connsiteX0" fmla="*/ 2433140 w 2433140"/>
                <a:gd name="connsiteY0" fmla="*/ 1919056 h 1919056"/>
                <a:gd name="connsiteX1" fmla="*/ 0 w 2433140"/>
                <a:gd name="connsiteY1" fmla="*/ 0 h 1919056"/>
                <a:gd name="connsiteX0" fmla="*/ 2433140 w 2433140"/>
                <a:gd name="connsiteY0" fmla="*/ 1919056 h 1919056"/>
                <a:gd name="connsiteX1" fmla="*/ 1150777 w 2433140"/>
                <a:gd name="connsiteY1" fmla="*/ 9062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2303593"/>
                <a:gd name="connsiteX1" fmla="*/ 693458 w 2433140"/>
                <a:gd name="connsiteY1" fmla="*/ 1592068 h 2303593"/>
                <a:gd name="connsiteX2" fmla="*/ 0 w 2433140"/>
                <a:gd name="connsiteY2" fmla="*/ 0 h 2303593"/>
                <a:gd name="connsiteX0" fmla="*/ 2645799 w 2645799"/>
                <a:gd name="connsiteY0" fmla="*/ 1919056 h 2303593"/>
                <a:gd name="connsiteX1" fmla="*/ 906117 w 2645799"/>
                <a:gd name="connsiteY1" fmla="*/ 1592068 h 2303593"/>
                <a:gd name="connsiteX2" fmla="*/ 212659 w 2645799"/>
                <a:gd name="connsiteY2" fmla="*/ 0 h 2303593"/>
                <a:gd name="connsiteX0" fmla="*/ 2645799 w 2645799"/>
                <a:gd name="connsiteY0" fmla="*/ 1919056 h 2303593"/>
                <a:gd name="connsiteX1" fmla="*/ 906117 w 2645799"/>
                <a:gd name="connsiteY1" fmla="*/ 1592068 h 2303593"/>
                <a:gd name="connsiteX2" fmla="*/ 212659 w 2645799"/>
                <a:gd name="connsiteY2" fmla="*/ 0 h 2303593"/>
                <a:gd name="connsiteX0" fmla="*/ 2433140 w 2433140"/>
                <a:gd name="connsiteY0" fmla="*/ 1919056 h 1919056"/>
                <a:gd name="connsiteX1" fmla="*/ 0 w 2433140"/>
                <a:gd name="connsiteY1" fmla="*/ 0 h 1919056"/>
                <a:gd name="connsiteX0" fmla="*/ 2433140 w 2433140"/>
                <a:gd name="connsiteY0" fmla="*/ 1919056 h 1919056"/>
                <a:gd name="connsiteX1" fmla="*/ 0 w 2433140"/>
                <a:gd name="connsiteY1" fmla="*/ 0 h 1919056"/>
                <a:gd name="connsiteX0" fmla="*/ 2433140 w 2433140"/>
                <a:gd name="connsiteY0" fmla="*/ 1919056 h 1919056"/>
                <a:gd name="connsiteX1" fmla="*/ 0 w 2433140"/>
                <a:gd name="connsiteY1" fmla="*/ 0 h 1919056"/>
                <a:gd name="connsiteX0" fmla="*/ 2890459 w 2890459"/>
                <a:gd name="connsiteY0" fmla="*/ 1766656 h 1766656"/>
                <a:gd name="connsiteX1" fmla="*/ 0 w 2890459"/>
                <a:gd name="connsiteY1" fmla="*/ 0 h 1766656"/>
                <a:gd name="connsiteX0" fmla="*/ 2890459 w 2890459"/>
                <a:gd name="connsiteY0" fmla="*/ 1816332 h 1816332"/>
                <a:gd name="connsiteX1" fmla="*/ 0 w 2890459"/>
                <a:gd name="connsiteY1" fmla="*/ 49676 h 1816332"/>
                <a:gd name="connsiteX0" fmla="*/ 2890459 w 2890459"/>
                <a:gd name="connsiteY0" fmla="*/ 1816332 h 1816332"/>
                <a:gd name="connsiteX1" fmla="*/ 0 w 2890459"/>
                <a:gd name="connsiteY1" fmla="*/ 49676 h 1816332"/>
                <a:gd name="connsiteX0" fmla="*/ 2947624 w 2947624"/>
                <a:gd name="connsiteY0" fmla="*/ 1282932 h 1282932"/>
                <a:gd name="connsiteX1" fmla="*/ 0 w 2947624"/>
                <a:gd name="connsiteY1" fmla="*/ 49676 h 1282932"/>
                <a:gd name="connsiteX0" fmla="*/ 3347778 w 3347778"/>
                <a:gd name="connsiteY0" fmla="*/ 978132 h 978132"/>
                <a:gd name="connsiteX1" fmla="*/ 0 w 3347778"/>
                <a:gd name="connsiteY1" fmla="*/ 49676 h 978132"/>
                <a:gd name="connsiteX0" fmla="*/ 3347778 w 3347778"/>
                <a:gd name="connsiteY0" fmla="*/ 982229 h 982229"/>
                <a:gd name="connsiteX1" fmla="*/ 0 w 3347778"/>
                <a:gd name="connsiteY1" fmla="*/ 53773 h 982229"/>
                <a:gd name="connsiteX0" fmla="*/ 3347778 w 3347778"/>
                <a:gd name="connsiteY0" fmla="*/ 978132 h 978132"/>
                <a:gd name="connsiteX1" fmla="*/ 0 w 3347778"/>
                <a:gd name="connsiteY1" fmla="*/ 49676 h 978132"/>
                <a:gd name="connsiteX0" fmla="*/ 3061954 w 3061954"/>
                <a:gd name="connsiteY0" fmla="*/ 978132 h 978132"/>
                <a:gd name="connsiteX1" fmla="*/ 0 w 3061954"/>
                <a:gd name="connsiteY1" fmla="*/ 49676 h 978132"/>
                <a:gd name="connsiteX0" fmla="*/ 3061954 w 3061954"/>
                <a:gd name="connsiteY0" fmla="*/ 978132 h 978132"/>
                <a:gd name="connsiteX1" fmla="*/ 0 w 3061954"/>
                <a:gd name="connsiteY1" fmla="*/ 49676 h 978132"/>
                <a:gd name="connsiteX0" fmla="*/ 1127322 w 1729317"/>
                <a:gd name="connsiteY0" fmla="*/ 789949 h 1385493"/>
                <a:gd name="connsiteX1" fmla="*/ 66139 w 1729317"/>
                <a:gd name="connsiteY1" fmla="*/ 1385493 h 1385493"/>
                <a:gd name="connsiteX0" fmla="*/ 1127322 w 1127322"/>
                <a:gd name="connsiteY0" fmla="*/ 789949 h 1385493"/>
                <a:gd name="connsiteX1" fmla="*/ 66139 w 1127322"/>
                <a:gd name="connsiteY1" fmla="*/ 1385493 h 1385493"/>
                <a:gd name="connsiteX0" fmla="*/ 1093720 w 1093720"/>
                <a:gd name="connsiteY0" fmla="*/ 302839 h 898383"/>
                <a:gd name="connsiteX1" fmla="*/ 32537 w 1093720"/>
                <a:gd name="connsiteY1" fmla="*/ 898383 h 898383"/>
                <a:gd name="connsiteX0" fmla="*/ 1379545 w 1379545"/>
                <a:gd name="connsiteY0" fmla="*/ 302839 h 745983"/>
                <a:gd name="connsiteX1" fmla="*/ 32537 w 1379545"/>
                <a:gd name="connsiteY1" fmla="*/ 745983 h 745983"/>
                <a:gd name="connsiteX0" fmla="*/ 1265215 w 1265215"/>
                <a:gd name="connsiteY0" fmla="*/ 302839 h 745983"/>
                <a:gd name="connsiteX1" fmla="*/ 32537 w 1265215"/>
                <a:gd name="connsiteY1" fmla="*/ 745983 h 745983"/>
                <a:gd name="connsiteX0" fmla="*/ 969947 w 969947"/>
                <a:gd name="connsiteY0" fmla="*/ 302839 h 432490"/>
                <a:gd name="connsiteX1" fmla="*/ 32537 w 969947"/>
                <a:gd name="connsiteY1" fmla="*/ 432490 h 432490"/>
                <a:gd name="connsiteX0" fmla="*/ 937410 w 937410"/>
                <a:gd name="connsiteY0" fmla="*/ 302839 h 432490"/>
                <a:gd name="connsiteX1" fmla="*/ 0 w 937410"/>
                <a:gd name="connsiteY1" fmla="*/ 432490 h 432490"/>
                <a:gd name="connsiteX0" fmla="*/ 937410 w 937410"/>
                <a:gd name="connsiteY0" fmla="*/ 135320 h 264971"/>
                <a:gd name="connsiteX1" fmla="*/ 0 w 937410"/>
                <a:gd name="connsiteY1" fmla="*/ 264971 h 264971"/>
              </a:gdLst>
              <a:ahLst/>
              <a:cxnLst>
                <a:cxn ang="0">
                  <a:pos x="connsiteX0" y="connsiteY0"/>
                </a:cxn>
                <a:cxn ang="0">
                  <a:pos x="connsiteX1" y="connsiteY1"/>
                </a:cxn>
              </a:cxnLst>
              <a:rect l="l" t="t" r="r" b="b"/>
              <a:pathLst>
                <a:path w="937410" h="264971">
                  <a:moveTo>
                    <a:pt x="937410" y="135320"/>
                  </a:moveTo>
                  <a:cubicBezTo>
                    <a:pt x="626953" y="0"/>
                    <a:pt x="236070" y="94373"/>
                    <a:pt x="0" y="264971"/>
                  </a:cubicBezTo>
                </a:path>
              </a:pathLst>
            </a:custGeom>
            <a:ln>
              <a:headEnd type="oval" w="med" len="med"/>
              <a:tailEnd type="triangle" w="med" len="med"/>
            </a:ln>
          </p:spPr>
          <p:style>
            <a:lnRef idx="2">
              <a:schemeClr val="accent4"/>
            </a:lnRef>
            <a:fillRef idx="0">
              <a:schemeClr val="accent4"/>
            </a:fillRef>
            <a:effectRef idx="1">
              <a:schemeClr val="accent4"/>
            </a:effectRef>
            <a:fontRef idx="minor">
              <a:schemeClr val="tx1"/>
            </a:fontRef>
          </p:style>
          <p:txBody>
            <a:bodyPr rtlCol="0" anchor="ctr"/>
            <a:lstStyle/>
            <a:p>
              <a:pPr algn="ctr"/>
              <a:endParaRPr lang="en-US" dirty="0">
                <a:latin typeface="Calibri" pitchFamily="34" charset="0"/>
              </a:endParaRPr>
            </a:p>
          </p:txBody>
        </p:sp>
        <p:sp>
          <p:nvSpPr>
            <p:cNvPr id="68" name="TextBox 67"/>
            <p:cNvSpPr txBox="1"/>
            <p:nvPr/>
          </p:nvSpPr>
          <p:spPr>
            <a:xfrm rot="21307752">
              <a:off x="6352946" y="4214339"/>
              <a:ext cx="485309" cy="333270"/>
            </a:xfrm>
            <a:prstGeom prst="rect">
              <a:avLst/>
            </a:prstGeom>
            <a:noFill/>
          </p:spPr>
          <p:txBody>
            <a:bodyPr wrap="none" rtlCol="0">
              <a:spAutoFit/>
            </a:bodyPr>
            <a:lstStyle/>
            <a:p>
              <a:r>
                <a:rPr lang="en-US" dirty="0" smtClean="0">
                  <a:latin typeface="Calibri" pitchFamily="34" charset="0"/>
                </a:rPr>
                <a:t>Get</a:t>
              </a:r>
              <a:endParaRPr lang="en-US" dirty="0">
                <a:latin typeface="Calibri" pitchFamily="34" charset="0"/>
              </a:endParaRPr>
            </a:p>
          </p:txBody>
        </p:sp>
      </p:grpSp>
      <p:grpSp>
        <p:nvGrpSpPr>
          <p:cNvPr id="26" name="Group 31"/>
          <p:cNvGrpSpPr/>
          <p:nvPr/>
        </p:nvGrpSpPr>
        <p:grpSpPr>
          <a:xfrm rot="3779231" flipH="1" flipV="1">
            <a:off x="6315342" y="4051732"/>
            <a:ext cx="1310329" cy="506157"/>
            <a:chOff x="6279177" y="4167879"/>
            <a:chExt cx="964948" cy="456740"/>
          </a:xfrm>
        </p:grpSpPr>
        <p:sp>
          <p:nvSpPr>
            <p:cNvPr id="70" name="Freeform 69"/>
            <p:cNvSpPr/>
            <p:nvPr/>
          </p:nvSpPr>
          <p:spPr>
            <a:xfrm>
              <a:off x="6279177" y="4446656"/>
              <a:ext cx="964948" cy="177963"/>
            </a:xfrm>
            <a:custGeom>
              <a:avLst/>
              <a:gdLst>
                <a:gd name="connsiteX0" fmla="*/ 2032986 w 2032986"/>
                <a:gd name="connsiteY0" fmla="*/ 1491448 h 1491448"/>
                <a:gd name="connsiteX1" fmla="*/ 852256 w 2032986"/>
                <a:gd name="connsiteY1" fmla="*/ 142043 h 1491448"/>
                <a:gd name="connsiteX2" fmla="*/ 0 w 2032986"/>
                <a:gd name="connsiteY2" fmla="*/ 639192 h 1491448"/>
                <a:gd name="connsiteX0" fmla="*/ 1804326 w 1804326"/>
                <a:gd name="connsiteY0" fmla="*/ 2288959 h 2288959"/>
                <a:gd name="connsiteX1" fmla="*/ 623596 w 1804326"/>
                <a:gd name="connsiteY1" fmla="*/ 939554 h 2288959"/>
                <a:gd name="connsiteX2" fmla="*/ 0 w 1804326"/>
                <a:gd name="connsiteY2" fmla="*/ 65103 h 2288959"/>
                <a:gd name="connsiteX0" fmla="*/ 1918656 w 1918656"/>
                <a:gd name="connsiteY0" fmla="*/ 2288959 h 2288959"/>
                <a:gd name="connsiteX1" fmla="*/ 623596 w 1918656"/>
                <a:gd name="connsiteY1" fmla="*/ 939554 h 2288959"/>
                <a:gd name="connsiteX2" fmla="*/ 0 w 1918656"/>
                <a:gd name="connsiteY2" fmla="*/ 65103 h 2288959"/>
                <a:gd name="connsiteX0" fmla="*/ 2072155 w 2072155"/>
                <a:gd name="connsiteY0" fmla="*/ 2288959 h 2288959"/>
                <a:gd name="connsiteX1" fmla="*/ 319776 w 2072155"/>
                <a:gd name="connsiteY1" fmla="*/ 1853954 h 2288959"/>
                <a:gd name="connsiteX2" fmla="*/ 153499 w 2072155"/>
                <a:gd name="connsiteY2" fmla="*/ 65103 h 2288959"/>
                <a:gd name="connsiteX0" fmla="*/ 2433140 w 2433140"/>
                <a:gd name="connsiteY0" fmla="*/ 1984159 h 1984159"/>
                <a:gd name="connsiteX1" fmla="*/ 680761 w 2433140"/>
                <a:gd name="connsiteY1" fmla="*/ 1549154 h 1984159"/>
                <a:gd name="connsiteX2" fmla="*/ 0 w 2433140"/>
                <a:gd name="connsiteY2" fmla="*/ 65103 h 1984159"/>
                <a:gd name="connsiteX0" fmla="*/ 2433140 w 2433140"/>
                <a:gd name="connsiteY0" fmla="*/ 1984159 h 2210844"/>
                <a:gd name="connsiteX1" fmla="*/ 680761 w 2433140"/>
                <a:gd name="connsiteY1" fmla="*/ 1549154 h 2210844"/>
                <a:gd name="connsiteX2" fmla="*/ 0 w 2433140"/>
                <a:gd name="connsiteY2" fmla="*/ 65103 h 2210844"/>
                <a:gd name="connsiteX0" fmla="*/ 2433140 w 2433140"/>
                <a:gd name="connsiteY0" fmla="*/ 1984159 h 2210844"/>
                <a:gd name="connsiteX1" fmla="*/ 909421 w 2433140"/>
                <a:gd name="connsiteY1" fmla="*/ 1549154 h 2210844"/>
                <a:gd name="connsiteX2" fmla="*/ 0 w 2433140"/>
                <a:gd name="connsiteY2" fmla="*/ 65103 h 2210844"/>
                <a:gd name="connsiteX0" fmla="*/ 2844949 w 2844949"/>
                <a:gd name="connsiteY0" fmla="*/ 1984159 h 2210844"/>
                <a:gd name="connsiteX1" fmla="*/ 1321230 w 2844949"/>
                <a:gd name="connsiteY1" fmla="*/ 1549154 h 2210844"/>
                <a:gd name="connsiteX2" fmla="*/ 411809 w 2844949"/>
                <a:gd name="connsiteY2" fmla="*/ 65103 h 2210844"/>
                <a:gd name="connsiteX0" fmla="*/ 2844949 w 2844949"/>
                <a:gd name="connsiteY0" fmla="*/ 1984159 h 2210844"/>
                <a:gd name="connsiteX1" fmla="*/ 1321230 w 2844949"/>
                <a:gd name="connsiteY1" fmla="*/ 1549154 h 2210844"/>
                <a:gd name="connsiteX2" fmla="*/ 411809 w 2844949"/>
                <a:gd name="connsiteY2" fmla="*/ 65103 h 2210844"/>
                <a:gd name="connsiteX0" fmla="*/ 2433140 w 2433140"/>
                <a:gd name="connsiteY0" fmla="*/ 1919056 h 1919056"/>
                <a:gd name="connsiteX1" fmla="*/ 0 w 2433140"/>
                <a:gd name="connsiteY1" fmla="*/ 0 h 1919056"/>
                <a:gd name="connsiteX0" fmla="*/ 2433140 w 2433140"/>
                <a:gd name="connsiteY0" fmla="*/ 1919056 h 1919056"/>
                <a:gd name="connsiteX1" fmla="*/ 1150777 w 2433140"/>
                <a:gd name="connsiteY1" fmla="*/ 9062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2303593"/>
                <a:gd name="connsiteX1" fmla="*/ 693458 w 2433140"/>
                <a:gd name="connsiteY1" fmla="*/ 1592068 h 2303593"/>
                <a:gd name="connsiteX2" fmla="*/ 0 w 2433140"/>
                <a:gd name="connsiteY2" fmla="*/ 0 h 2303593"/>
                <a:gd name="connsiteX0" fmla="*/ 2645799 w 2645799"/>
                <a:gd name="connsiteY0" fmla="*/ 1919056 h 2303593"/>
                <a:gd name="connsiteX1" fmla="*/ 906117 w 2645799"/>
                <a:gd name="connsiteY1" fmla="*/ 1592068 h 2303593"/>
                <a:gd name="connsiteX2" fmla="*/ 212659 w 2645799"/>
                <a:gd name="connsiteY2" fmla="*/ 0 h 2303593"/>
                <a:gd name="connsiteX0" fmla="*/ 2645799 w 2645799"/>
                <a:gd name="connsiteY0" fmla="*/ 1919056 h 2303593"/>
                <a:gd name="connsiteX1" fmla="*/ 906117 w 2645799"/>
                <a:gd name="connsiteY1" fmla="*/ 1592068 h 2303593"/>
                <a:gd name="connsiteX2" fmla="*/ 212659 w 2645799"/>
                <a:gd name="connsiteY2" fmla="*/ 0 h 2303593"/>
                <a:gd name="connsiteX0" fmla="*/ 2433140 w 2433140"/>
                <a:gd name="connsiteY0" fmla="*/ 1919056 h 1919056"/>
                <a:gd name="connsiteX1" fmla="*/ 0 w 2433140"/>
                <a:gd name="connsiteY1" fmla="*/ 0 h 1919056"/>
                <a:gd name="connsiteX0" fmla="*/ 2433140 w 2433140"/>
                <a:gd name="connsiteY0" fmla="*/ 1919056 h 1919056"/>
                <a:gd name="connsiteX1" fmla="*/ 0 w 2433140"/>
                <a:gd name="connsiteY1" fmla="*/ 0 h 1919056"/>
                <a:gd name="connsiteX0" fmla="*/ 2433140 w 2433140"/>
                <a:gd name="connsiteY0" fmla="*/ 1919056 h 1919056"/>
                <a:gd name="connsiteX1" fmla="*/ 0 w 2433140"/>
                <a:gd name="connsiteY1" fmla="*/ 0 h 1919056"/>
                <a:gd name="connsiteX0" fmla="*/ 2890459 w 2890459"/>
                <a:gd name="connsiteY0" fmla="*/ 1766656 h 1766656"/>
                <a:gd name="connsiteX1" fmla="*/ 0 w 2890459"/>
                <a:gd name="connsiteY1" fmla="*/ 0 h 1766656"/>
                <a:gd name="connsiteX0" fmla="*/ 2890459 w 2890459"/>
                <a:gd name="connsiteY0" fmla="*/ 1816332 h 1816332"/>
                <a:gd name="connsiteX1" fmla="*/ 0 w 2890459"/>
                <a:gd name="connsiteY1" fmla="*/ 49676 h 1816332"/>
                <a:gd name="connsiteX0" fmla="*/ 2890459 w 2890459"/>
                <a:gd name="connsiteY0" fmla="*/ 1816332 h 1816332"/>
                <a:gd name="connsiteX1" fmla="*/ 0 w 2890459"/>
                <a:gd name="connsiteY1" fmla="*/ 49676 h 1816332"/>
                <a:gd name="connsiteX0" fmla="*/ 2947624 w 2947624"/>
                <a:gd name="connsiteY0" fmla="*/ 1282932 h 1282932"/>
                <a:gd name="connsiteX1" fmla="*/ 0 w 2947624"/>
                <a:gd name="connsiteY1" fmla="*/ 49676 h 1282932"/>
                <a:gd name="connsiteX0" fmla="*/ 3347778 w 3347778"/>
                <a:gd name="connsiteY0" fmla="*/ 978132 h 978132"/>
                <a:gd name="connsiteX1" fmla="*/ 0 w 3347778"/>
                <a:gd name="connsiteY1" fmla="*/ 49676 h 978132"/>
                <a:gd name="connsiteX0" fmla="*/ 3347778 w 3347778"/>
                <a:gd name="connsiteY0" fmla="*/ 982229 h 982229"/>
                <a:gd name="connsiteX1" fmla="*/ 0 w 3347778"/>
                <a:gd name="connsiteY1" fmla="*/ 53773 h 982229"/>
                <a:gd name="connsiteX0" fmla="*/ 3347778 w 3347778"/>
                <a:gd name="connsiteY0" fmla="*/ 978132 h 978132"/>
                <a:gd name="connsiteX1" fmla="*/ 0 w 3347778"/>
                <a:gd name="connsiteY1" fmla="*/ 49676 h 978132"/>
                <a:gd name="connsiteX0" fmla="*/ 3061954 w 3061954"/>
                <a:gd name="connsiteY0" fmla="*/ 978132 h 978132"/>
                <a:gd name="connsiteX1" fmla="*/ 0 w 3061954"/>
                <a:gd name="connsiteY1" fmla="*/ 49676 h 978132"/>
                <a:gd name="connsiteX0" fmla="*/ 3061954 w 3061954"/>
                <a:gd name="connsiteY0" fmla="*/ 978132 h 978132"/>
                <a:gd name="connsiteX1" fmla="*/ 0 w 3061954"/>
                <a:gd name="connsiteY1" fmla="*/ 49676 h 978132"/>
                <a:gd name="connsiteX0" fmla="*/ 1127322 w 1729317"/>
                <a:gd name="connsiteY0" fmla="*/ 789949 h 1385493"/>
                <a:gd name="connsiteX1" fmla="*/ 66139 w 1729317"/>
                <a:gd name="connsiteY1" fmla="*/ 1385493 h 1385493"/>
                <a:gd name="connsiteX0" fmla="*/ 1127322 w 1127322"/>
                <a:gd name="connsiteY0" fmla="*/ 789949 h 1385493"/>
                <a:gd name="connsiteX1" fmla="*/ 66139 w 1127322"/>
                <a:gd name="connsiteY1" fmla="*/ 1385493 h 1385493"/>
                <a:gd name="connsiteX0" fmla="*/ 1093720 w 1093720"/>
                <a:gd name="connsiteY0" fmla="*/ 302839 h 898383"/>
                <a:gd name="connsiteX1" fmla="*/ 32537 w 1093720"/>
                <a:gd name="connsiteY1" fmla="*/ 898383 h 898383"/>
                <a:gd name="connsiteX0" fmla="*/ 1379545 w 1379545"/>
                <a:gd name="connsiteY0" fmla="*/ 302839 h 745983"/>
                <a:gd name="connsiteX1" fmla="*/ 32537 w 1379545"/>
                <a:gd name="connsiteY1" fmla="*/ 745983 h 745983"/>
                <a:gd name="connsiteX0" fmla="*/ 1265215 w 1265215"/>
                <a:gd name="connsiteY0" fmla="*/ 302839 h 745983"/>
                <a:gd name="connsiteX1" fmla="*/ 32537 w 1265215"/>
                <a:gd name="connsiteY1" fmla="*/ 745983 h 745983"/>
                <a:gd name="connsiteX0" fmla="*/ 969947 w 969947"/>
                <a:gd name="connsiteY0" fmla="*/ 302839 h 432490"/>
                <a:gd name="connsiteX1" fmla="*/ 32537 w 969947"/>
                <a:gd name="connsiteY1" fmla="*/ 432490 h 432490"/>
                <a:gd name="connsiteX0" fmla="*/ 937410 w 937410"/>
                <a:gd name="connsiteY0" fmla="*/ 302839 h 432490"/>
                <a:gd name="connsiteX1" fmla="*/ 0 w 937410"/>
                <a:gd name="connsiteY1" fmla="*/ 432490 h 432490"/>
                <a:gd name="connsiteX0" fmla="*/ 937410 w 937410"/>
                <a:gd name="connsiteY0" fmla="*/ 135320 h 264971"/>
                <a:gd name="connsiteX1" fmla="*/ 0 w 937410"/>
                <a:gd name="connsiteY1" fmla="*/ 264971 h 264971"/>
                <a:gd name="connsiteX0" fmla="*/ 736116 w 736116"/>
                <a:gd name="connsiteY0" fmla="*/ 135320 h 209766"/>
                <a:gd name="connsiteX1" fmla="*/ 0 w 736116"/>
                <a:gd name="connsiteY1" fmla="*/ 209766 h 209766"/>
                <a:gd name="connsiteX0" fmla="*/ 663547 w 663547"/>
                <a:gd name="connsiteY0" fmla="*/ 181787 h 181787"/>
                <a:gd name="connsiteX1" fmla="*/ 0 w 663547"/>
                <a:gd name="connsiteY1" fmla="*/ 170598 h 181787"/>
                <a:gd name="connsiteX0" fmla="*/ 651365 w 651365"/>
                <a:gd name="connsiteY0" fmla="*/ 135320 h 260469"/>
                <a:gd name="connsiteX1" fmla="*/ 0 w 651365"/>
                <a:gd name="connsiteY1" fmla="*/ 260470 h 260469"/>
                <a:gd name="connsiteX0" fmla="*/ 651365 w 651365"/>
                <a:gd name="connsiteY0" fmla="*/ 103516 h 228666"/>
                <a:gd name="connsiteX1" fmla="*/ 0 w 651365"/>
                <a:gd name="connsiteY1" fmla="*/ 228666 h 228666"/>
                <a:gd name="connsiteX0" fmla="*/ 651365 w 692342"/>
                <a:gd name="connsiteY0" fmla="*/ 45448 h 170598"/>
                <a:gd name="connsiteX1" fmla="*/ 692342 w 692342"/>
                <a:gd name="connsiteY1" fmla="*/ 138065 h 170598"/>
                <a:gd name="connsiteX2" fmla="*/ 0 w 692342"/>
                <a:gd name="connsiteY2" fmla="*/ 170598 h 170598"/>
                <a:gd name="connsiteX0" fmla="*/ 682922 w 723899"/>
                <a:gd name="connsiteY0" fmla="*/ 3076 h 177962"/>
                <a:gd name="connsiteX1" fmla="*/ 723899 w 723899"/>
                <a:gd name="connsiteY1" fmla="*/ 95693 h 177962"/>
                <a:gd name="connsiteX2" fmla="*/ 0 w 723899"/>
                <a:gd name="connsiteY2" fmla="*/ 177962 h 177962"/>
                <a:gd name="connsiteX0" fmla="*/ 723899 w 723899"/>
                <a:gd name="connsiteY0" fmla="*/ 95693 h 177962"/>
                <a:gd name="connsiteX1" fmla="*/ 0 w 723899"/>
                <a:gd name="connsiteY1" fmla="*/ 177962 h 177962"/>
              </a:gdLst>
              <a:ahLst/>
              <a:cxnLst>
                <a:cxn ang="0">
                  <a:pos x="connsiteX0" y="connsiteY0"/>
                </a:cxn>
                <a:cxn ang="0">
                  <a:pos x="connsiteX1" y="connsiteY1"/>
                </a:cxn>
              </a:cxnLst>
              <a:rect l="l" t="t" r="r" b="b"/>
              <a:pathLst>
                <a:path w="723899" h="177962">
                  <a:moveTo>
                    <a:pt x="723899" y="95693"/>
                  </a:moveTo>
                  <a:cubicBezTo>
                    <a:pt x="609290" y="0"/>
                    <a:pt x="236070" y="7364"/>
                    <a:pt x="0" y="177962"/>
                  </a:cubicBezTo>
                </a:path>
              </a:pathLst>
            </a:custGeom>
            <a:ln>
              <a:headEnd type="oval" w="med" len="med"/>
              <a:tailEnd type="triangle" w="med" len="med"/>
            </a:ln>
          </p:spPr>
          <p:style>
            <a:lnRef idx="2">
              <a:schemeClr val="accent4"/>
            </a:lnRef>
            <a:fillRef idx="0">
              <a:schemeClr val="accent4"/>
            </a:fillRef>
            <a:effectRef idx="1">
              <a:schemeClr val="accent4"/>
            </a:effectRef>
            <a:fontRef idx="minor">
              <a:schemeClr val="tx1"/>
            </a:fontRef>
          </p:style>
          <p:txBody>
            <a:bodyPr rtlCol="0" anchor="ctr"/>
            <a:lstStyle/>
            <a:p>
              <a:pPr algn="ctr"/>
              <a:endParaRPr lang="en-US" dirty="0">
                <a:latin typeface="Calibri" pitchFamily="34" charset="0"/>
              </a:endParaRPr>
            </a:p>
          </p:txBody>
        </p:sp>
        <p:sp>
          <p:nvSpPr>
            <p:cNvPr id="71" name="TextBox 70"/>
            <p:cNvSpPr txBox="1"/>
            <p:nvPr/>
          </p:nvSpPr>
          <p:spPr>
            <a:xfrm rot="21291787">
              <a:off x="6487643" y="4167879"/>
              <a:ext cx="598597" cy="333273"/>
            </a:xfrm>
            <a:prstGeom prst="rect">
              <a:avLst/>
            </a:prstGeom>
            <a:noFill/>
          </p:spPr>
          <p:txBody>
            <a:bodyPr wrap="none" rtlCol="0">
              <a:spAutoFit/>
            </a:bodyPr>
            <a:lstStyle/>
            <a:p>
              <a:r>
                <a:rPr lang="en-US" dirty="0" smtClean="0">
                  <a:latin typeface="Calibri" pitchFamily="34" charset="0"/>
                </a:rPr>
                <a:t>Search</a:t>
              </a:r>
              <a:endParaRPr lang="en-US" dirty="0">
                <a:latin typeface="Calibri" pitchFamily="34" charset="0"/>
              </a:endParaRPr>
            </a:p>
          </p:txBody>
        </p:sp>
      </p:grpSp>
      <p:grpSp>
        <p:nvGrpSpPr>
          <p:cNvPr id="29" name="Group 48"/>
          <p:cNvGrpSpPr/>
          <p:nvPr/>
        </p:nvGrpSpPr>
        <p:grpSpPr>
          <a:xfrm>
            <a:off x="5688951" y="5352700"/>
            <a:ext cx="1201336" cy="499143"/>
            <a:chOff x="5758525" y="5054526"/>
            <a:chExt cx="1201336" cy="499143"/>
          </a:xfrm>
        </p:grpSpPr>
        <p:sp>
          <p:nvSpPr>
            <p:cNvPr id="73" name="Freeform 72"/>
            <p:cNvSpPr/>
            <p:nvPr/>
          </p:nvSpPr>
          <p:spPr>
            <a:xfrm rot="10800000" flipV="1">
              <a:off x="5758525" y="5371974"/>
              <a:ext cx="1201336" cy="181695"/>
            </a:xfrm>
            <a:custGeom>
              <a:avLst/>
              <a:gdLst>
                <a:gd name="connsiteX0" fmla="*/ 2032986 w 2032986"/>
                <a:gd name="connsiteY0" fmla="*/ 1491448 h 1491448"/>
                <a:gd name="connsiteX1" fmla="*/ 852256 w 2032986"/>
                <a:gd name="connsiteY1" fmla="*/ 142043 h 1491448"/>
                <a:gd name="connsiteX2" fmla="*/ 0 w 2032986"/>
                <a:gd name="connsiteY2" fmla="*/ 639192 h 1491448"/>
                <a:gd name="connsiteX0" fmla="*/ 1804326 w 1804326"/>
                <a:gd name="connsiteY0" fmla="*/ 2288959 h 2288959"/>
                <a:gd name="connsiteX1" fmla="*/ 623596 w 1804326"/>
                <a:gd name="connsiteY1" fmla="*/ 939554 h 2288959"/>
                <a:gd name="connsiteX2" fmla="*/ 0 w 1804326"/>
                <a:gd name="connsiteY2" fmla="*/ 65103 h 2288959"/>
                <a:gd name="connsiteX0" fmla="*/ 1918656 w 1918656"/>
                <a:gd name="connsiteY0" fmla="*/ 2288959 h 2288959"/>
                <a:gd name="connsiteX1" fmla="*/ 623596 w 1918656"/>
                <a:gd name="connsiteY1" fmla="*/ 939554 h 2288959"/>
                <a:gd name="connsiteX2" fmla="*/ 0 w 1918656"/>
                <a:gd name="connsiteY2" fmla="*/ 65103 h 2288959"/>
                <a:gd name="connsiteX0" fmla="*/ 2072155 w 2072155"/>
                <a:gd name="connsiteY0" fmla="*/ 2288959 h 2288959"/>
                <a:gd name="connsiteX1" fmla="*/ 319776 w 2072155"/>
                <a:gd name="connsiteY1" fmla="*/ 1853954 h 2288959"/>
                <a:gd name="connsiteX2" fmla="*/ 153499 w 2072155"/>
                <a:gd name="connsiteY2" fmla="*/ 65103 h 2288959"/>
                <a:gd name="connsiteX0" fmla="*/ 2433140 w 2433140"/>
                <a:gd name="connsiteY0" fmla="*/ 1984159 h 1984159"/>
                <a:gd name="connsiteX1" fmla="*/ 680761 w 2433140"/>
                <a:gd name="connsiteY1" fmla="*/ 1549154 h 1984159"/>
                <a:gd name="connsiteX2" fmla="*/ 0 w 2433140"/>
                <a:gd name="connsiteY2" fmla="*/ 65103 h 1984159"/>
                <a:gd name="connsiteX0" fmla="*/ 2433140 w 2433140"/>
                <a:gd name="connsiteY0" fmla="*/ 1984159 h 2210844"/>
                <a:gd name="connsiteX1" fmla="*/ 680761 w 2433140"/>
                <a:gd name="connsiteY1" fmla="*/ 1549154 h 2210844"/>
                <a:gd name="connsiteX2" fmla="*/ 0 w 2433140"/>
                <a:gd name="connsiteY2" fmla="*/ 65103 h 2210844"/>
                <a:gd name="connsiteX0" fmla="*/ 2433140 w 2433140"/>
                <a:gd name="connsiteY0" fmla="*/ 1984159 h 2210844"/>
                <a:gd name="connsiteX1" fmla="*/ 909421 w 2433140"/>
                <a:gd name="connsiteY1" fmla="*/ 1549154 h 2210844"/>
                <a:gd name="connsiteX2" fmla="*/ 0 w 2433140"/>
                <a:gd name="connsiteY2" fmla="*/ 65103 h 2210844"/>
                <a:gd name="connsiteX0" fmla="*/ 2844949 w 2844949"/>
                <a:gd name="connsiteY0" fmla="*/ 1984159 h 2210844"/>
                <a:gd name="connsiteX1" fmla="*/ 1321230 w 2844949"/>
                <a:gd name="connsiteY1" fmla="*/ 1549154 h 2210844"/>
                <a:gd name="connsiteX2" fmla="*/ 411809 w 2844949"/>
                <a:gd name="connsiteY2" fmla="*/ 65103 h 2210844"/>
                <a:gd name="connsiteX0" fmla="*/ 2844949 w 2844949"/>
                <a:gd name="connsiteY0" fmla="*/ 1984159 h 2210844"/>
                <a:gd name="connsiteX1" fmla="*/ 1321230 w 2844949"/>
                <a:gd name="connsiteY1" fmla="*/ 1549154 h 2210844"/>
                <a:gd name="connsiteX2" fmla="*/ 411809 w 2844949"/>
                <a:gd name="connsiteY2" fmla="*/ 65103 h 2210844"/>
                <a:gd name="connsiteX0" fmla="*/ 2433140 w 2433140"/>
                <a:gd name="connsiteY0" fmla="*/ 1919056 h 1919056"/>
                <a:gd name="connsiteX1" fmla="*/ 0 w 2433140"/>
                <a:gd name="connsiteY1" fmla="*/ 0 h 1919056"/>
                <a:gd name="connsiteX0" fmla="*/ 2433140 w 2433140"/>
                <a:gd name="connsiteY0" fmla="*/ 1919056 h 1919056"/>
                <a:gd name="connsiteX1" fmla="*/ 1150777 w 2433140"/>
                <a:gd name="connsiteY1" fmla="*/ 9062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2303593"/>
                <a:gd name="connsiteX1" fmla="*/ 693458 w 2433140"/>
                <a:gd name="connsiteY1" fmla="*/ 1592068 h 2303593"/>
                <a:gd name="connsiteX2" fmla="*/ 0 w 2433140"/>
                <a:gd name="connsiteY2" fmla="*/ 0 h 2303593"/>
                <a:gd name="connsiteX0" fmla="*/ 2645799 w 2645799"/>
                <a:gd name="connsiteY0" fmla="*/ 1919056 h 2303593"/>
                <a:gd name="connsiteX1" fmla="*/ 906117 w 2645799"/>
                <a:gd name="connsiteY1" fmla="*/ 1592068 h 2303593"/>
                <a:gd name="connsiteX2" fmla="*/ 212659 w 2645799"/>
                <a:gd name="connsiteY2" fmla="*/ 0 h 2303593"/>
                <a:gd name="connsiteX0" fmla="*/ 2645799 w 2645799"/>
                <a:gd name="connsiteY0" fmla="*/ 1919056 h 2303593"/>
                <a:gd name="connsiteX1" fmla="*/ 906117 w 2645799"/>
                <a:gd name="connsiteY1" fmla="*/ 1592068 h 2303593"/>
                <a:gd name="connsiteX2" fmla="*/ 212659 w 2645799"/>
                <a:gd name="connsiteY2" fmla="*/ 0 h 2303593"/>
                <a:gd name="connsiteX0" fmla="*/ 2433140 w 2433140"/>
                <a:gd name="connsiteY0" fmla="*/ 1919056 h 1919056"/>
                <a:gd name="connsiteX1" fmla="*/ 0 w 2433140"/>
                <a:gd name="connsiteY1" fmla="*/ 0 h 1919056"/>
                <a:gd name="connsiteX0" fmla="*/ 2433140 w 2433140"/>
                <a:gd name="connsiteY0" fmla="*/ 1919056 h 1919056"/>
                <a:gd name="connsiteX1" fmla="*/ 0 w 2433140"/>
                <a:gd name="connsiteY1" fmla="*/ 0 h 1919056"/>
                <a:gd name="connsiteX0" fmla="*/ 2433140 w 2433140"/>
                <a:gd name="connsiteY0" fmla="*/ 1919056 h 1919056"/>
                <a:gd name="connsiteX1" fmla="*/ 0 w 2433140"/>
                <a:gd name="connsiteY1" fmla="*/ 0 h 1919056"/>
                <a:gd name="connsiteX0" fmla="*/ 2890459 w 2890459"/>
                <a:gd name="connsiteY0" fmla="*/ 1766656 h 1766656"/>
                <a:gd name="connsiteX1" fmla="*/ 0 w 2890459"/>
                <a:gd name="connsiteY1" fmla="*/ 0 h 1766656"/>
                <a:gd name="connsiteX0" fmla="*/ 2890459 w 2890459"/>
                <a:gd name="connsiteY0" fmla="*/ 1816332 h 1816332"/>
                <a:gd name="connsiteX1" fmla="*/ 0 w 2890459"/>
                <a:gd name="connsiteY1" fmla="*/ 49676 h 1816332"/>
                <a:gd name="connsiteX0" fmla="*/ 2890459 w 2890459"/>
                <a:gd name="connsiteY0" fmla="*/ 1816332 h 1816332"/>
                <a:gd name="connsiteX1" fmla="*/ 0 w 2890459"/>
                <a:gd name="connsiteY1" fmla="*/ 49676 h 1816332"/>
                <a:gd name="connsiteX0" fmla="*/ 2947624 w 2947624"/>
                <a:gd name="connsiteY0" fmla="*/ 1282932 h 1282932"/>
                <a:gd name="connsiteX1" fmla="*/ 0 w 2947624"/>
                <a:gd name="connsiteY1" fmla="*/ 49676 h 1282932"/>
                <a:gd name="connsiteX0" fmla="*/ 3347778 w 3347778"/>
                <a:gd name="connsiteY0" fmla="*/ 978132 h 978132"/>
                <a:gd name="connsiteX1" fmla="*/ 0 w 3347778"/>
                <a:gd name="connsiteY1" fmla="*/ 49676 h 978132"/>
                <a:gd name="connsiteX0" fmla="*/ 3347778 w 3347778"/>
                <a:gd name="connsiteY0" fmla="*/ 982229 h 982229"/>
                <a:gd name="connsiteX1" fmla="*/ 0 w 3347778"/>
                <a:gd name="connsiteY1" fmla="*/ 53773 h 982229"/>
                <a:gd name="connsiteX0" fmla="*/ 3347778 w 3347778"/>
                <a:gd name="connsiteY0" fmla="*/ 978132 h 978132"/>
                <a:gd name="connsiteX1" fmla="*/ 0 w 3347778"/>
                <a:gd name="connsiteY1" fmla="*/ 49676 h 978132"/>
                <a:gd name="connsiteX0" fmla="*/ 3061954 w 3061954"/>
                <a:gd name="connsiteY0" fmla="*/ 978132 h 978132"/>
                <a:gd name="connsiteX1" fmla="*/ 0 w 3061954"/>
                <a:gd name="connsiteY1" fmla="*/ 49676 h 978132"/>
                <a:gd name="connsiteX0" fmla="*/ 3061954 w 3061954"/>
                <a:gd name="connsiteY0" fmla="*/ 978132 h 978132"/>
                <a:gd name="connsiteX1" fmla="*/ 0 w 3061954"/>
                <a:gd name="connsiteY1" fmla="*/ 49676 h 978132"/>
                <a:gd name="connsiteX0" fmla="*/ 1127322 w 1729317"/>
                <a:gd name="connsiteY0" fmla="*/ 789949 h 1385493"/>
                <a:gd name="connsiteX1" fmla="*/ 66139 w 1729317"/>
                <a:gd name="connsiteY1" fmla="*/ 1385493 h 1385493"/>
                <a:gd name="connsiteX0" fmla="*/ 1127322 w 1127322"/>
                <a:gd name="connsiteY0" fmla="*/ 789949 h 1385493"/>
                <a:gd name="connsiteX1" fmla="*/ 66139 w 1127322"/>
                <a:gd name="connsiteY1" fmla="*/ 1385493 h 1385493"/>
                <a:gd name="connsiteX0" fmla="*/ 1093720 w 1093720"/>
                <a:gd name="connsiteY0" fmla="*/ 302839 h 898383"/>
                <a:gd name="connsiteX1" fmla="*/ 32537 w 1093720"/>
                <a:gd name="connsiteY1" fmla="*/ 898383 h 898383"/>
                <a:gd name="connsiteX0" fmla="*/ 1379545 w 1379545"/>
                <a:gd name="connsiteY0" fmla="*/ 302839 h 745983"/>
                <a:gd name="connsiteX1" fmla="*/ 32537 w 1379545"/>
                <a:gd name="connsiteY1" fmla="*/ 745983 h 745983"/>
                <a:gd name="connsiteX0" fmla="*/ 1265215 w 1265215"/>
                <a:gd name="connsiteY0" fmla="*/ 302839 h 745983"/>
                <a:gd name="connsiteX1" fmla="*/ 32537 w 1265215"/>
                <a:gd name="connsiteY1" fmla="*/ 745983 h 745983"/>
                <a:gd name="connsiteX0" fmla="*/ 969947 w 969947"/>
                <a:gd name="connsiteY0" fmla="*/ 302839 h 432490"/>
                <a:gd name="connsiteX1" fmla="*/ 32537 w 969947"/>
                <a:gd name="connsiteY1" fmla="*/ 432490 h 432490"/>
                <a:gd name="connsiteX0" fmla="*/ 937410 w 937410"/>
                <a:gd name="connsiteY0" fmla="*/ 302839 h 432490"/>
                <a:gd name="connsiteX1" fmla="*/ 0 w 937410"/>
                <a:gd name="connsiteY1" fmla="*/ 432490 h 432490"/>
                <a:gd name="connsiteX0" fmla="*/ 937410 w 937410"/>
                <a:gd name="connsiteY0" fmla="*/ 135320 h 264971"/>
                <a:gd name="connsiteX1" fmla="*/ 0 w 937410"/>
                <a:gd name="connsiteY1" fmla="*/ 264971 h 264971"/>
                <a:gd name="connsiteX0" fmla="*/ 736116 w 736116"/>
                <a:gd name="connsiteY0" fmla="*/ 135320 h 209766"/>
                <a:gd name="connsiteX1" fmla="*/ 0 w 736116"/>
                <a:gd name="connsiteY1" fmla="*/ 209766 h 209766"/>
                <a:gd name="connsiteX0" fmla="*/ 663547 w 663547"/>
                <a:gd name="connsiteY0" fmla="*/ 181787 h 181787"/>
                <a:gd name="connsiteX1" fmla="*/ 0 w 663547"/>
                <a:gd name="connsiteY1" fmla="*/ 170598 h 181787"/>
                <a:gd name="connsiteX0" fmla="*/ 651365 w 651365"/>
                <a:gd name="connsiteY0" fmla="*/ 135320 h 260469"/>
                <a:gd name="connsiteX1" fmla="*/ 0 w 651365"/>
                <a:gd name="connsiteY1" fmla="*/ 260470 h 260469"/>
                <a:gd name="connsiteX0" fmla="*/ 651365 w 651365"/>
                <a:gd name="connsiteY0" fmla="*/ 103516 h 228666"/>
                <a:gd name="connsiteX1" fmla="*/ 0 w 651365"/>
                <a:gd name="connsiteY1" fmla="*/ 228666 h 228666"/>
                <a:gd name="connsiteX0" fmla="*/ 651365 w 692342"/>
                <a:gd name="connsiteY0" fmla="*/ 45448 h 170598"/>
                <a:gd name="connsiteX1" fmla="*/ 692342 w 692342"/>
                <a:gd name="connsiteY1" fmla="*/ 138065 h 170598"/>
                <a:gd name="connsiteX2" fmla="*/ 0 w 692342"/>
                <a:gd name="connsiteY2" fmla="*/ 170598 h 170598"/>
                <a:gd name="connsiteX0" fmla="*/ 682922 w 723899"/>
                <a:gd name="connsiteY0" fmla="*/ 3076 h 177962"/>
                <a:gd name="connsiteX1" fmla="*/ 723899 w 723899"/>
                <a:gd name="connsiteY1" fmla="*/ 95693 h 177962"/>
                <a:gd name="connsiteX2" fmla="*/ 0 w 723899"/>
                <a:gd name="connsiteY2" fmla="*/ 177962 h 177962"/>
                <a:gd name="connsiteX0" fmla="*/ 723899 w 723899"/>
                <a:gd name="connsiteY0" fmla="*/ 95693 h 177962"/>
                <a:gd name="connsiteX1" fmla="*/ 0 w 723899"/>
                <a:gd name="connsiteY1" fmla="*/ 177962 h 177962"/>
                <a:gd name="connsiteX0" fmla="*/ 723899 w 723899"/>
                <a:gd name="connsiteY0" fmla="*/ 88329 h 218487"/>
                <a:gd name="connsiteX1" fmla="*/ 310443 w 723899"/>
                <a:gd name="connsiteY1" fmla="*/ 218487 h 218487"/>
                <a:gd name="connsiteX2" fmla="*/ 0 w 723899"/>
                <a:gd name="connsiteY2" fmla="*/ 170598 h 218487"/>
                <a:gd name="connsiteX0" fmla="*/ 723899 w 723899"/>
                <a:gd name="connsiteY0" fmla="*/ 0 h 82269"/>
                <a:gd name="connsiteX1" fmla="*/ 0 w 723899"/>
                <a:gd name="connsiteY1" fmla="*/ 82269 h 82269"/>
                <a:gd name="connsiteX0" fmla="*/ 39511 w 39511"/>
                <a:gd name="connsiteY0" fmla="*/ 0 h 168063"/>
                <a:gd name="connsiteX1" fmla="*/ 0 w 39511"/>
                <a:gd name="connsiteY1" fmla="*/ 168063 h 168063"/>
                <a:gd name="connsiteX0" fmla="*/ 0 w 817468"/>
                <a:gd name="connsiteY0" fmla="*/ 0 h 77222"/>
                <a:gd name="connsiteX1" fmla="*/ 817468 w 817468"/>
                <a:gd name="connsiteY1" fmla="*/ 77222 h 77222"/>
                <a:gd name="connsiteX0" fmla="*/ 0 w 805566"/>
                <a:gd name="connsiteY0" fmla="*/ 43899 h 43899"/>
                <a:gd name="connsiteX1" fmla="*/ 805566 w 805566"/>
                <a:gd name="connsiteY1" fmla="*/ 0 h 43899"/>
                <a:gd name="connsiteX0" fmla="*/ 0 w 805566"/>
                <a:gd name="connsiteY0" fmla="*/ 115566 h 115566"/>
                <a:gd name="connsiteX1" fmla="*/ 805566 w 805566"/>
                <a:gd name="connsiteY1" fmla="*/ 71667 h 115566"/>
                <a:gd name="connsiteX0" fmla="*/ 0 w 805566"/>
                <a:gd name="connsiteY0" fmla="*/ 125153 h 125153"/>
                <a:gd name="connsiteX1" fmla="*/ 805566 w 805566"/>
                <a:gd name="connsiteY1" fmla="*/ 81254 h 125153"/>
                <a:gd name="connsiteX0" fmla="*/ 0 w 805566"/>
                <a:gd name="connsiteY0" fmla="*/ 125153 h 125153"/>
                <a:gd name="connsiteX1" fmla="*/ 805566 w 805566"/>
                <a:gd name="connsiteY1" fmla="*/ 81254 h 125153"/>
                <a:gd name="connsiteX0" fmla="*/ 0 w 728200"/>
                <a:gd name="connsiteY0" fmla="*/ 125153 h 125153"/>
                <a:gd name="connsiteX1" fmla="*/ 728200 w 728200"/>
                <a:gd name="connsiteY1" fmla="*/ 81254 h 125153"/>
                <a:gd name="connsiteX0" fmla="*/ 0 w 861326"/>
                <a:gd name="connsiteY0" fmla="*/ 125153 h 125153"/>
                <a:gd name="connsiteX1" fmla="*/ 861326 w 861326"/>
                <a:gd name="connsiteY1" fmla="*/ 81254 h 125153"/>
                <a:gd name="connsiteX0" fmla="*/ 0 w 861326"/>
                <a:gd name="connsiteY0" fmla="*/ 164605 h 164605"/>
                <a:gd name="connsiteX1" fmla="*/ 861326 w 861326"/>
                <a:gd name="connsiteY1" fmla="*/ 120706 h 164605"/>
                <a:gd name="connsiteX0" fmla="*/ 0 w 810611"/>
                <a:gd name="connsiteY0" fmla="*/ 164605 h 164605"/>
                <a:gd name="connsiteX1" fmla="*/ 810611 w 810611"/>
                <a:gd name="connsiteY1" fmla="*/ 120706 h 164605"/>
                <a:gd name="connsiteX0" fmla="*/ 0 w 810611"/>
                <a:gd name="connsiteY0" fmla="*/ 125153 h 125153"/>
                <a:gd name="connsiteX1" fmla="*/ 810611 w 810611"/>
                <a:gd name="connsiteY1" fmla="*/ 81254 h 125153"/>
                <a:gd name="connsiteX0" fmla="*/ 0 w 810611"/>
                <a:gd name="connsiteY0" fmla="*/ 98274 h 98274"/>
                <a:gd name="connsiteX1" fmla="*/ 810611 w 810611"/>
                <a:gd name="connsiteY1" fmla="*/ 54375 h 98274"/>
                <a:gd name="connsiteX0" fmla="*/ 0 w 766235"/>
                <a:gd name="connsiteY0" fmla="*/ 98274 h 98274"/>
                <a:gd name="connsiteX1" fmla="*/ 766235 w 766235"/>
                <a:gd name="connsiteY1" fmla="*/ 54375 h 98274"/>
              </a:gdLst>
              <a:ahLst/>
              <a:cxnLst>
                <a:cxn ang="0">
                  <a:pos x="connsiteX0" y="connsiteY0"/>
                </a:cxn>
                <a:cxn ang="0">
                  <a:pos x="connsiteX1" y="connsiteY1"/>
                </a:cxn>
              </a:cxnLst>
              <a:rect l="l" t="t" r="r" b="b"/>
              <a:pathLst>
                <a:path w="766235" h="98274">
                  <a:moveTo>
                    <a:pt x="0" y="98274"/>
                  </a:moveTo>
                  <a:cubicBezTo>
                    <a:pt x="220007" y="3554"/>
                    <a:pt x="561107" y="0"/>
                    <a:pt x="766235" y="54375"/>
                  </a:cubicBezTo>
                </a:path>
              </a:pathLst>
            </a:custGeom>
            <a:ln>
              <a:headEnd type="oval" w="med" len="med"/>
              <a:tailEnd type="triangle" w="med" len="med"/>
            </a:ln>
          </p:spPr>
          <p:style>
            <a:lnRef idx="2">
              <a:schemeClr val="accent4"/>
            </a:lnRef>
            <a:fillRef idx="0">
              <a:schemeClr val="accent4"/>
            </a:fillRef>
            <a:effectRef idx="1">
              <a:schemeClr val="accent4"/>
            </a:effectRef>
            <a:fontRef idx="minor">
              <a:schemeClr val="tx1"/>
            </a:fontRef>
          </p:style>
          <p:txBody>
            <a:bodyPr rtlCol="0" anchor="ctr"/>
            <a:lstStyle/>
            <a:p>
              <a:pPr algn="ctr"/>
              <a:endParaRPr lang="en-US" dirty="0">
                <a:latin typeface="Calibri" pitchFamily="34" charset="0"/>
              </a:endParaRPr>
            </a:p>
          </p:txBody>
        </p:sp>
        <p:sp>
          <p:nvSpPr>
            <p:cNvPr id="74" name="TextBox 73"/>
            <p:cNvSpPr txBox="1"/>
            <p:nvPr/>
          </p:nvSpPr>
          <p:spPr>
            <a:xfrm rot="10997524" flipH="1" flipV="1">
              <a:off x="5976872" y="5054526"/>
              <a:ext cx="944297" cy="369332"/>
            </a:xfrm>
            <a:prstGeom prst="rect">
              <a:avLst/>
            </a:prstGeom>
            <a:noFill/>
          </p:spPr>
          <p:txBody>
            <a:bodyPr wrap="none" rtlCol="0">
              <a:spAutoFit/>
            </a:bodyPr>
            <a:lstStyle/>
            <a:p>
              <a:r>
                <a:rPr lang="en-US" dirty="0" smtClean="0">
                  <a:latin typeface="Calibri" pitchFamily="34" charset="0"/>
                </a:rPr>
                <a:t>Request</a:t>
              </a:r>
              <a:endParaRPr lang="en-US" dirty="0">
                <a:latin typeface="Calibri" pitchFamily="34" charset="0"/>
              </a:endParaRPr>
            </a:p>
          </p:txBody>
        </p:sp>
      </p:grpSp>
      <p:grpSp>
        <p:nvGrpSpPr>
          <p:cNvPr id="30" name="Group 31"/>
          <p:cNvGrpSpPr/>
          <p:nvPr/>
        </p:nvGrpSpPr>
        <p:grpSpPr>
          <a:xfrm rot="10507752" flipV="1">
            <a:off x="5761865" y="4852005"/>
            <a:ext cx="1230369" cy="586802"/>
            <a:chOff x="5975373" y="4283747"/>
            <a:chExt cx="1230369" cy="529506"/>
          </a:xfrm>
        </p:grpSpPr>
        <p:sp>
          <p:nvSpPr>
            <p:cNvPr id="51" name="Freeform 50"/>
            <p:cNvSpPr/>
            <p:nvPr/>
          </p:nvSpPr>
          <p:spPr>
            <a:xfrm>
              <a:off x="5975373" y="4450744"/>
              <a:ext cx="1230369" cy="362509"/>
            </a:xfrm>
            <a:custGeom>
              <a:avLst/>
              <a:gdLst>
                <a:gd name="connsiteX0" fmla="*/ 2032986 w 2032986"/>
                <a:gd name="connsiteY0" fmla="*/ 1491448 h 1491448"/>
                <a:gd name="connsiteX1" fmla="*/ 852256 w 2032986"/>
                <a:gd name="connsiteY1" fmla="*/ 142043 h 1491448"/>
                <a:gd name="connsiteX2" fmla="*/ 0 w 2032986"/>
                <a:gd name="connsiteY2" fmla="*/ 639192 h 1491448"/>
                <a:gd name="connsiteX0" fmla="*/ 1804326 w 1804326"/>
                <a:gd name="connsiteY0" fmla="*/ 2288959 h 2288959"/>
                <a:gd name="connsiteX1" fmla="*/ 623596 w 1804326"/>
                <a:gd name="connsiteY1" fmla="*/ 939554 h 2288959"/>
                <a:gd name="connsiteX2" fmla="*/ 0 w 1804326"/>
                <a:gd name="connsiteY2" fmla="*/ 65103 h 2288959"/>
                <a:gd name="connsiteX0" fmla="*/ 1918656 w 1918656"/>
                <a:gd name="connsiteY0" fmla="*/ 2288959 h 2288959"/>
                <a:gd name="connsiteX1" fmla="*/ 623596 w 1918656"/>
                <a:gd name="connsiteY1" fmla="*/ 939554 h 2288959"/>
                <a:gd name="connsiteX2" fmla="*/ 0 w 1918656"/>
                <a:gd name="connsiteY2" fmla="*/ 65103 h 2288959"/>
                <a:gd name="connsiteX0" fmla="*/ 2072155 w 2072155"/>
                <a:gd name="connsiteY0" fmla="*/ 2288959 h 2288959"/>
                <a:gd name="connsiteX1" fmla="*/ 319776 w 2072155"/>
                <a:gd name="connsiteY1" fmla="*/ 1853954 h 2288959"/>
                <a:gd name="connsiteX2" fmla="*/ 153499 w 2072155"/>
                <a:gd name="connsiteY2" fmla="*/ 65103 h 2288959"/>
                <a:gd name="connsiteX0" fmla="*/ 2433140 w 2433140"/>
                <a:gd name="connsiteY0" fmla="*/ 1984159 h 1984159"/>
                <a:gd name="connsiteX1" fmla="*/ 680761 w 2433140"/>
                <a:gd name="connsiteY1" fmla="*/ 1549154 h 1984159"/>
                <a:gd name="connsiteX2" fmla="*/ 0 w 2433140"/>
                <a:gd name="connsiteY2" fmla="*/ 65103 h 1984159"/>
                <a:gd name="connsiteX0" fmla="*/ 2433140 w 2433140"/>
                <a:gd name="connsiteY0" fmla="*/ 1984159 h 2210844"/>
                <a:gd name="connsiteX1" fmla="*/ 680761 w 2433140"/>
                <a:gd name="connsiteY1" fmla="*/ 1549154 h 2210844"/>
                <a:gd name="connsiteX2" fmla="*/ 0 w 2433140"/>
                <a:gd name="connsiteY2" fmla="*/ 65103 h 2210844"/>
                <a:gd name="connsiteX0" fmla="*/ 2433140 w 2433140"/>
                <a:gd name="connsiteY0" fmla="*/ 1984159 h 2210844"/>
                <a:gd name="connsiteX1" fmla="*/ 909421 w 2433140"/>
                <a:gd name="connsiteY1" fmla="*/ 1549154 h 2210844"/>
                <a:gd name="connsiteX2" fmla="*/ 0 w 2433140"/>
                <a:gd name="connsiteY2" fmla="*/ 65103 h 2210844"/>
                <a:gd name="connsiteX0" fmla="*/ 2844949 w 2844949"/>
                <a:gd name="connsiteY0" fmla="*/ 1984159 h 2210844"/>
                <a:gd name="connsiteX1" fmla="*/ 1321230 w 2844949"/>
                <a:gd name="connsiteY1" fmla="*/ 1549154 h 2210844"/>
                <a:gd name="connsiteX2" fmla="*/ 411809 w 2844949"/>
                <a:gd name="connsiteY2" fmla="*/ 65103 h 2210844"/>
                <a:gd name="connsiteX0" fmla="*/ 2844949 w 2844949"/>
                <a:gd name="connsiteY0" fmla="*/ 1984159 h 2210844"/>
                <a:gd name="connsiteX1" fmla="*/ 1321230 w 2844949"/>
                <a:gd name="connsiteY1" fmla="*/ 1549154 h 2210844"/>
                <a:gd name="connsiteX2" fmla="*/ 411809 w 2844949"/>
                <a:gd name="connsiteY2" fmla="*/ 65103 h 2210844"/>
                <a:gd name="connsiteX0" fmla="*/ 2433140 w 2433140"/>
                <a:gd name="connsiteY0" fmla="*/ 1919056 h 1919056"/>
                <a:gd name="connsiteX1" fmla="*/ 0 w 2433140"/>
                <a:gd name="connsiteY1" fmla="*/ 0 h 1919056"/>
                <a:gd name="connsiteX0" fmla="*/ 2433140 w 2433140"/>
                <a:gd name="connsiteY0" fmla="*/ 1919056 h 1919056"/>
                <a:gd name="connsiteX1" fmla="*/ 1150777 w 2433140"/>
                <a:gd name="connsiteY1" fmla="*/ 9062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1919056"/>
                <a:gd name="connsiteX1" fmla="*/ 693458 w 2433140"/>
                <a:gd name="connsiteY1" fmla="*/ 1592068 h 1919056"/>
                <a:gd name="connsiteX2" fmla="*/ 0 w 2433140"/>
                <a:gd name="connsiteY2" fmla="*/ 0 h 1919056"/>
                <a:gd name="connsiteX0" fmla="*/ 2433140 w 2433140"/>
                <a:gd name="connsiteY0" fmla="*/ 1919056 h 2303593"/>
                <a:gd name="connsiteX1" fmla="*/ 693458 w 2433140"/>
                <a:gd name="connsiteY1" fmla="*/ 1592068 h 2303593"/>
                <a:gd name="connsiteX2" fmla="*/ 0 w 2433140"/>
                <a:gd name="connsiteY2" fmla="*/ 0 h 2303593"/>
                <a:gd name="connsiteX0" fmla="*/ 2645799 w 2645799"/>
                <a:gd name="connsiteY0" fmla="*/ 1919056 h 2303593"/>
                <a:gd name="connsiteX1" fmla="*/ 906117 w 2645799"/>
                <a:gd name="connsiteY1" fmla="*/ 1592068 h 2303593"/>
                <a:gd name="connsiteX2" fmla="*/ 212659 w 2645799"/>
                <a:gd name="connsiteY2" fmla="*/ 0 h 2303593"/>
                <a:gd name="connsiteX0" fmla="*/ 2645799 w 2645799"/>
                <a:gd name="connsiteY0" fmla="*/ 1919056 h 2303593"/>
                <a:gd name="connsiteX1" fmla="*/ 906117 w 2645799"/>
                <a:gd name="connsiteY1" fmla="*/ 1592068 h 2303593"/>
                <a:gd name="connsiteX2" fmla="*/ 212659 w 2645799"/>
                <a:gd name="connsiteY2" fmla="*/ 0 h 2303593"/>
                <a:gd name="connsiteX0" fmla="*/ 2433140 w 2433140"/>
                <a:gd name="connsiteY0" fmla="*/ 1919056 h 1919056"/>
                <a:gd name="connsiteX1" fmla="*/ 0 w 2433140"/>
                <a:gd name="connsiteY1" fmla="*/ 0 h 1919056"/>
                <a:gd name="connsiteX0" fmla="*/ 2433140 w 2433140"/>
                <a:gd name="connsiteY0" fmla="*/ 1919056 h 1919056"/>
                <a:gd name="connsiteX1" fmla="*/ 0 w 2433140"/>
                <a:gd name="connsiteY1" fmla="*/ 0 h 1919056"/>
                <a:gd name="connsiteX0" fmla="*/ 2433140 w 2433140"/>
                <a:gd name="connsiteY0" fmla="*/ 1919056 h 1919056"/>
                <a:gd name="connsiteX1" fmla="*/ 0 w 2433140"/>
                <a:gd name="connsiteY1" fmla="*/ 0 h 1919056"/>
                <a:gd name="connsiteX0" fmla="*/ 2890459 w 2890459"/>
                <a:gd name="connsiteY0" fmla="*/ 1766656 h 1766656"/>
                <a:gd name="connsiteX1" fmla="*/ 0 w 2890459"/>
                <a:gd name="connsiteY1" fmla="*/ 0 h 1766656"/>
                <a:gd name="connsiteX0" fmla="*/ 2890459 w 2890459"/>
                <a:gd name="connsiteY0" fmla="*/ 1816332 h 1816332"/>
                <a:gd name="connsiteX1" fmla="*/ 0 w 2890459"/>
                <a:gd name="connsiteY1" fmla="*/ 49676 h 1816332"/>
                <a:gd name="connsiteX0" fmla="*/ 2890459 w 2890459"/>
                <a:gd name="connsiteY0" fmla="*/ 1816332 h 1816332"/>
                <a:gd name="connsiteX1" fmla="*/ 0 w 2890459"/>
                <a:gd name="connsiteY1" fmla="*/ 49676 h 1816332"/>
                <a:gd name="connsiteX0" fmla="*/ 2947624 w 2947624"/>
                <a:gd name="connsiteY0" fmla="*/ 1282932 h 1282932"/>
                <a:gd name="connsiteX1" fmla="*/ 0 w 2947624"/>
                <a:gd name="connsiteY1" fmla="*/ 49676 h 1282932"/>
                <a:gd name="connsiteX0" fmla="*/ 3347778 w 3347778"/>
                <a:gd name="connsiteY0" fmla="*/ 978132 h 978132"/>
                <a:gd name="connsiteX1" fmla="*/ 0 w 3347778"/>
                <a:gd name="connsiteY1" fmla="*/ 49676 h 978132"/>
                <a:gd name="connsiteX0" fmla="*/ 3347778 w 3347778"/>
                <a:gd name="connsiteY0" fmla="*/ 982229 h 982229"/>
                <a:gd name="connsiteX1" fmla="*/ 0 w 3347778"/>
                <a:gd name="connsiteY1" fmla="*/ 53773 h 982229"/>
                <a:gd name="connsiteX0" fmla="*/ 3347778 w 3347778"/>
                <a:gd name="connsiteY0" fmla="*/ 978132 h 978132"/>
                <a:gd name="connsiteX1" fmla="*/ 0 w 3347778"/>
                <a:gd name="connsiteY1" fmla="*/ 49676 h 978132"/>
                <a:gd name="connsiteX0" fmla="*/ 3061954 w 3061954"/>
                <a:gd name="connsiteY0" fmla="*/ 978132 h 978132"/>
                <a:gd name="connsiteX1" fmla="*/ 0 w 3061954"/>
                <a:gd name="connsiteY1" fmla="*/ 49676 h 978132"/>
                <a:gd name="connsiteX0" fmla="*/ 3061954 w 3061954"/>
                <a:gd name="connsiteY0" fmla="*/ 978132 h 978132"/>
                <a:gd name="connsiteX1" fmla="*/ 0 w 3061954"/>
                <a:gd name="connsiteY1" fmla="*/ 49676 h 978132"/>
                <a:gd name="connsiteX0" fmla="*/ 1127322 w 1729317"/>
                <a:gd name="connsiteY0" fmla="*/ 789949 h 1385493"/>
                <a:gd name="connsiteX1" fmla="*/ 66139 w 1729317"/>
                <a:gd name="connsiteY1" fmla="*/ 1385493 h 1385493"/>
                <a:gd name="connsiteX0" fmla="*/ 1127322 w 1127322"/>
                <a:gd name="connsiteY0" fmla="*/ 789949 h 1385493"/>
                <a:gd name="connsiteX1" fmla="*/ 66139 w 1127322"/>
                <a:gd name="connsiteY1" fmla="*/ 1385493 h 1385493"/>
                <a:gd name="connsiteX0" fmla="*/ 1093720 w 1093720"/>
                <a:gd name="connsiteY0" fmla="*/ 302839 h 898383"/>
                <a:gd name="connsiteX1" fmla="*/ 32537 w 1093720"/>
                <a:gd name="connsiteY1" fmla="*/ 898383 h 898383"/>
                <a:gd name="connsiteX0" fmla="*/ 1379545 w 1379545"/>
                <a:gd name="connsiteY0" fmla="*/ 302839 h 745983"/>
                <a:gd name="connsiteX1" fmla="*/ 32537 w 1379545"/>
                <a:gd name="connsiteY1" fmla="*/ 745983 h 745983"/>
                <a:gd name="connsiteX0" fmla="*/ 1265215 w 1265215"/>
                <a:gd name="connsiteY0" fmla="*/ 302839 h 745983"/>
                <a:gd name="connsiteX1" fmla="*/ 32537 w 1265215"/>
                <a:gd name="connsiteY1" fmla="*/ 745983 h 745983"/>
                <a:gd name="connsiteX0" fmla="*/ 969947 w 969947"/>
                <a:gd name="connsiteY0" fmla="*/ 302839 h 432490"/>
                <a:gd name="connsiteX1" fmla="*/ 32537 w 969947"/>
                <a:gd name="connsiteY1" fmla="*/ 432490 h 432490"/>
                <a:gd name="connsiteX0" fmla="*/ 937410 w 937410"/>
                <a:gd name="connsiteY0" fmla="*/ 302839 h 432490"/>
                <a:gd name="connsiteX1" fmla="*/ 0 w 937410"/>
                <a:gd name="connsiteY1" fmla="*/ 432490 h 432490"/>
                <a:gd name="connsiteX0" fmla="*/ 937410 w 937410"/>
                <a:gd name="connsiteY0" fmla="*/ 135320 h 264971"/>
                <a:gd name="connsiteX1" fmla="*/ 0 w 937410"/>
                <a:gd name="connsiteY1" fmla="*/ 264971 h 264971"/>
                <a:gd name="connsiteX0" fmla="*/ 923017 w 923017"/>
                <a:gd name="connsiteY0" fmla="*/ 135320 h 362509"/>
                <a:gd name="connsiteX1" fmla="*/ 0 w 923017"/>
                <a:gd name="connsiteY1" fmla="*/ 362509 h 362509"/>
                <a:gd name="connsiteX0" fmla="*/ 923017 w 923017"/>
                <a:gd name="connsiteY0" fmla="*/ 135320 h 362509"/>
                <a:gd name="connsiteX1" fmla="*/ 0 w 923017"/>
                <a:gd name="connsiteY1" fmla="*/ 362509 h 362509"/>
              </a:gdLst>
              <a:ahLst/>
              <a:cxnLst>
                <a:cxn ang="0">
                  <a:pos x="connsiteX0" y="connsiteY0"/>
                </a:cxn>
                <a:cxn ang="0">
                  <a:pos x="connsiteX1" y="connsiteY1"/>
                </a:cxn>
              </a:cxnLst>
              <a:rect l="l" t="t" r="r" b="b"/>
              <a:pathLst>
                <a:path w="923017" h="362509">
                  <a:moveTo>
                    <a:pt x="923017" y="135320"/>
                  </a:moveTo>
                  <a:cubicBezTo>
                    <a:pt x="612560" y="0"/>
                    <a:pt x="159244" y="163782"/>
                    <a:pt x="0" y="362509"/>
                  </a:cubicBezTo>
                </a:path>
              </a:pathLst>
            </a:custGeom>
            <a:ln>
              <a:headEnd type="oval" w="med" len="med"/>
              <a:tailEnd type="triangle" w="med" len="med"/>
            </a:ln>
          </p:spPr>
          <p:style>
            <a:lnRef idx="2">
              <a:schemeClr val="accent4"/>
            </a:lnRef>
            <a:fillRef idx="0">
              <a:schemeClr val="accent4"/>
            </a:fillRef>
            <a:effectRef idx="1">
              <a:schemeClr val="accent4"/>
            </a:effectRef>
            <a:fontRef idx="minor">
              <a:schemeClr val="tx1"/>
            </a:fontRef>
          </p:style>
          <p:txBody>
            <a:bodyPr rtlCol="0" anchor="ctr"/>
            <a:lstStyle/>
            <a:p>
              <a:pPr algn="ctr"/>
              <a:endParaRPr lang="en-US" dirty="0">
                <a:latin typeface="Calibri" pitchFamily="34" charset="0"/>
              </a:endParaRPr>
            </a:p>
          </p:txBody>
        </p:sp>
        <p:sp>
          <p:nvSpPr>
            <p:cNvPr id="55" name="TextBox 54"/>
            <p:cNvSpPr txBox="1"/>
            <p:nvPr/>
          </p:nvSpPr>
          <p:spPr>
            <a:xfrm rot="20923483">
              <a:off x="5978130" y="4283747"/>
              <a:ext cx="1068498" cy="333270"/>
            </a:xfrm>
            <a:prstGeom prst="rect">
              <a:avLst/>
            </a:prstGeom>
            <a:noFill/>
          </p:spPr>
          <p:txBody>
            <a:bodyPr wrap="none" rtlCol="0">
              <a:spAutoFit/>
            </a:bodyPr>
            <a:lstStyle/>
            <a:p>
              <a:r>
                <a:rPr lang="en-US" dirty="0" smtClean="0">
                  <a:latin typeface="Calibri" pitchFamily="34" charset="0"/>
                </a:rPr>
                <a:t>Advertize</a:t>
              </a:r>
              <a:endParaRPr lang="en-US" dirty="0">
                <a:latin typeface="Calibri" pitchFamily="34" charset="0"/>
              </a:endParaRPr>
            </a:p>
          </p:txBody>
        </p:sp>
      </p:grpSp>
      <p:grpSp>
        <p:nvGrpSpPr>
          <p:cNvPr id="32" name="Group 22"/>
          <p:cNvGrpSpPr/>
          <p:nvPr/>
        </p:nvGrpSpPr>
        <p:grpSpPr>
          <a:xfrm>
            <a:off x="5506436" y="4522829"/>
            <a:ext cx="318821" cy="381000"/>
            <a:chOff x="1447800" y="3048000"/>
            <a:chExt cx="318821" cy="381000"/>
          </a:xfrm>
        </p:grpSpPr>
        <p:pic>
          <p:nvPicPr>
            <p:cNvPr id="24" name="Picture 23" descr="page"/>
            <p:cNvPicPr>
              <a:picLocks noChangeAspect="1" noChangeArrowheads="1"/>
            </p:cNvPicPr>
            <p:nvPr/>
          </p:nvPicPr>
          <p:blipFill>
            <a:blip r:embed="rId7" cstate="print"/>
            <a:srcRect/>
            <a:stretch>
              <a:fillRect/>
            </a:stretch>
          </p:blipFill>
          <p:spPr bwMode="auto">
            <a:xfrm>
              <a:off x="1447800" y="3048000"/>
              <a:ext cx="318821" cy="381000"/>
            </a:xfrm>
            <a:prstGeom prst="rect">
              <a:avLst/>
            </a:prstGeom>
            <a:noFill/>
            <a:ln w="9525">
              <a:noFill/>
              <a:miter lim="800000"/>
              <a:headEnd/>
              <a:tailEnd/>
            </a:ln>
          </p:spPr>
        </p:pic>
        <p:sp>
          <p:nvSpPr>
            <p:cNvPr id="25" name="TextBox 24"/>
            <p:cNvSpPr txBox="1"/>
            <p:nvPr/>
          </p:nvSpPr>
          <p:spPr>
            <a:xfrm>
              <a:off x="1473503" y="3114869"/>
              <a:ext cx="284052" cy="230832"/>
            </a:xfrm>
            <a:prstGeom prst="rect">
              <a:avLst/>
            </a:prstGeom>
            <a:noFill/>
          </p:spPr>
          <p:txBody>
            <a:bodyPr wrap="none" rtlCol="0">
              <a:spAutoFit/>
            </a:bodyPr>
            <a:lstStyle/>
            <a:p>
              <a:r>
                <a:rPr lang="en-US" sz="900" dirty="0" smtClean="0">
                  <a:solidFill>
                    <a:schemeClr val="bg2"/>
                  </a:solidFill>
                  <a:latin typeface="Calibri" pitchFamily="34" charset="0"/>
                </a:rPr>
                <a:t>ID</a:t>
              </a:r>
              <a:endParaRPr lang="en-US" sz="900" dirty="0">
                <a:solidFill>
                  <a:schemeClr val="bg2"/>
                </a:solidFill>
                <a:latin typeface="Calibri" pitchFamily="34" charset="0"/>
              </a:endParaRPr>
            </a:p>
          </p:txBody>
        </p:sp>
      </p:grpSp>
      <p:grpSp>
        <p:nvGrpSpPr>
          <p:cNvPr id="33" name="Group 22"/>
          <p:cNvGrpSpPr/>
          <p:nvPr/>
        </p:nvGrpSpPr>
        <p:grpSpPr>
          <a:xfrm>
            <a:off x="5638957" y="5023099"/>
            <a:ext cx="318821" cy="381000"/>
            <a:chOff x="1447800" y="3048000"/>
            <a:chExt cx="318821" cy="381000"/>
          </a:xfrm>
        </p:grpSpPr>
        <p:pic>
          <p:nvPicPr>
            <p:cNvPr id="57" name="Picture 56" descr="page"/>
            <p:cNvPicPr>
              <a:picLocks noChangeAspect="1" noChangeArrowheads="1"/>
            </p:cNvPicPr>
            <p:nvPr/>
          </p:nvPicPr>
          <p:blipFill>
            <a:blip r:embed="rId7" cstate="print"/>
            <a:srcRect/>
            <a:stretch>
              <a:fillRect/>
            </a:stretch>
          </p:blipFill>
          <p:spPr bwMode="auto">
            <a:xfrm>
              <a:off x="1447800" y="3048000"/>
              <a:ext cx="318821" cy="381000"/>
            </a:xfrm>
            <a:prstGeom prst="rect">
              <a:avLst/>
            </a:prstGeom>
            <a:noFill/>
            <a:ln w="9525">
              <a:noFill/>
              <a:miter lim="800000"/>
              <a:headEnd/>
              <a:tailEnd/>
            </a:ln>
          </p:spPr>
        </p:pic>
        <p:sp>
          <p:nvSpPr>
            <p:cNvPr id="59" name="TextBox 58"/>
            <p:cNvSpPr txBox="1"/>
            <p:nvPr/>
          </p:nvSpPr>
          <p:spPr>
            <a:xfrm>
              <a:off x="1473503" y="3114869"/>
              <a:ext cx="284052" cy="230832"/>
            </a:xfrm>
            <a:prstGeom prst="rect">
              <a:avLst/>
            </a:prstGeom>
            <a:noFill/>
          </p:spPr>
          <p:txBody>
            <a:bodyPr wrap="none" rtlCol="0">
              <a:spAutoFit/>
            </a:bodyPr>
            <a:lstStyle/>
            <a:p>
              <a:r>
                <a:rPr lang="en-US" sz="900" dirty="0" smtClean="0">
                  <a:solidFill>
                    <a:schemeClr val="bg2"/>
                  </a:solidFill>
                  <a:latin typeface="Calibri" pitchFamily="34" charset="0"/>
                </a:rPr>
                <a:t>ID</a:t>
              </a:r>
              <a:endParaRPr lang="en-US" sz="900" dirty="0">
                <a:solidFill>
                  <a:schemeClr val="bg2"/>
                </a:solidFill>
                <a:latin typeface="Calibri" pitchFamily="34" charset="0"/>
              </a:endParaRPr>
            </a:p>
          </p:txBody>
        </p:sp>
      </p:grpSp>
      <p:grpSp>
        <p:nvGrpSpPr>
          <p:cNvPr id="36" name="Group 22"/>
          <p:cNvGrpSpPr/>
          <p:nvPr/>
        </p:nvGrpSpPr>
        <p:grpSpPr>
          <a:xfrm>
            <a:off x="6785270" y="5592943"/>
            <a:ext cx="318821" cy="381000"/>
            <a:chOff x="1447800" y="3048000"/>
            <a:chExt cx="318821" cy="381000"/>
          </a:xfrm>
        </p:grpSpPr>
        <p:pic>
          <p:nvPicPr>
            <p:cNvPr id="61" name="Picture 60" descr="page"/>
            <p:cNvPicPr>
              <a:picLocks noChangeAspect="1" noChangeArrowheads="1"/>
            </p:cNvPicPr>
            <p:nvPr/>
          </p:nvPicPr>
          <p:blipFill>
            <a:blip r:embed="rId7" cstate="print"/>
            <a:srcRect/>
            <a:stretch>
              <a:fillRect/>
            </a:stretch>
          </p:blipFill>
          <p:spPr bwMode="auto">
            <a:xfrm>
              <a:off x="1447800" y="3048000"/>
              <a:ext cx="318821" cy="381000"/>
            </a:xfrm>
            <a:prstGeom prst="rect">
              <a:avLst/>
            </a:prstGeom>
            <a:noFill/>
            <a:ln w="9525">
              <a:noFill/>
              <a:miter lim="800000"/>
              <a:headEnd/>
              <a:tailEnd/>
            </a:ln>
          </p:spPr>
        </p:pic>
        <p:sp>
          <p:nvSpPr>
            <p:cNvPr id="72" name="TextBox 71"/>
            <p:cNvSpPr txBox="1"/>
            <p:nvPr/>
          </p:nvSpPr>
          <p:spPr>
            <a:xfrm>
              <a:off x="1473503" y="3114869"/>
              <a:ext cx="284052" cy="230832"/>
            </a:xfrm>
            <a:prstGeom prst="rect">
              <a:avLst/>
            </a:prstGeom>
            <a:noFill/>
          </p:spPr>
          <p:txBody>
            <a:bodyPr wrap="none" rtlCol="0">
              <a:spAutoFit/>
            </a:bodyPr>
            <a:lstStyle/>
            <a:p>
              <a:r>
                <a:rPr lang="en-US" sz="900" dirty="0" smtClean="0">
                  <a:solidFill>
                    <a:schemeClr val="bg2"/>
                  </a:solidFill>
                  <a:latin typeface="Calibri" pitchFamily="34" charset="0"/>
                </a:rPr>
                <a:t>ID</a:t>
              </a:r>
              <a:endParaRPr lang="en-US" sz="900" dirty="0">
                <a:solidFill>
                  <a:schemeClr val="bg2"/>
                </a:solidFill>
                <a:latin typeface="Calibri" pitchFamily="34" charset="0"/>
              </a:endParaRPr>
            </a:p>
          </p:txBody>
        </p:sp>
      </p:grpSp>
      <p:grpSp>
        <p:nvGrpSpPr>
          <p:cNvPr id="37" name="Group 32"/>
          <p:cNvGrpSpPr/>
          <p:nvPr/>
        </p:nvGrpSpPr>
        <p:grpSpPr>
          <a:xfrm>
            <a:off x="5455126" y="5768320"/>
            <a:ext cx="428322" cy="381000"/>
            <a:chOff x="1460206" y="3169920"/>
            <a:chExt cx="428322" cy="381000"/>
          </a:xfrm>
        </p:grpSpPr>
        <p:pic>
          <p:nvPicPr>
            <p:cNvPr id="76" name="Picture 19" descr="page"/>
            <p:cNvPicPr>
              <a:picLocks noChangeAspect="1" noChangeArrowheads="1"/>
            </p:cNvPicPr>
            <p:nvPr/>
          </p:nvPicPr>
          <p:blipFill>
            <a:blip r:embed="rId7" cstate="print"/>
            <a:srcRect/>
            <a:stretch>
              <a:fillRect/>
            </a:stretch>
          </p:blipFill>
          <p:spPr bwMode="auto">
            <a:xfrm>
              <a:off x="1527810" y="3169920"/>
              <a:ext cx="318821" cy="381000"/>
            </a:xfrm>
            <a:prstGeom prst="rect">
              <a:avLst/>
            </a:prstGeom>
            <a:noFill/>
            <a:ln w="9525">
              <a:noFill/>
              <a:miter lim="800000"/>
              <a:headEnd/>
              <a:tailEnd/>
            </a:ln>
          </p:spPr>
        </p:pic>
        <p:sp>
          <p:nvSpPr>
            <p:cNvPr id="77" name="TextBox 76"/>
            <p:cNvSpPr txBox="1"/>
            <p:nvPr/>
          </p:nvSpPr>
          <p:spPr>
            <a:xfrm>
              <a:off x="1460206" y="3246120"/>
              <a:ext cx="428322" cy="246221"/>
            </a:xfrm>
            <a:prstGeom prst="rect">
              <a:avLst/>
            </a:prstGeom>
            <a:noFill/>
          </p:spPr>
          <p:txBody>
            <a:bodyPr wrap="none" rtlCol="0">
              <a:spAutoFit/>
            </a:bodyPr>
            <a:lstStyle/>
            <a:p>
              <a:r>
                <a:rPr lang="en-US" sz="1000" dirty="0" smtClean="0">
                  <a:solidFill>
                    <a:schemeClr val="bg2">
                      <a:lumMod val="50000"/>
                    </a:schemeClr>
                  </a:solidFill>
                  <a:latin typeface="Calibri" pitchFamily="34" charset="0"/>
                </a:rPr>
                <a:t>Data</a:t>
              </a:r>
              <a:endParaRPr lang="en-US" sz="1000" dirty="0">
                <a:solidFill>
                  <a:schemeClr val="bg2">
                    <a:lumMod val="50000"/>
                  </a:schemeClr>
                </a:solidFill>
                <a:latin typeface="Calibri" pitchFamily="34" charset="0"/>
              </a:endParaRPr>
            </a:p>
          </p:txBody>
        </p:sp>
      </p:grpSp>
      <p:grpSp>
        <p:nvGrpSpPr>
          <p:cNvPr id="38" name="Group 22"/>
          <p:cNvGrpSpPr/>
          <p:nvPr/>
        </p:nvGrpSpPr>
        <p:grpSpPr>
          <a:xfrm>
            <a:off x="6755453" y="3294518"/>
            <a:ext cx="318821" cy="381000"/>
            <a:chOff x="1447800" y="3048000"/>
            <a:chExt cx="318821" cy="381000"/>
          </a:xfrm>
        </p:grpSpPr>
        <p:pic>
          <p:nvPicPr>
            <p:cNvPr id="79" name="Picture 78" descr="page"/>
            <p:cNvPicPr>
              <a:picLocks noChangeAspect="1" noChangeArrowheads="1"/>
            </p:cNvPicPr>
            <p:nvPr/>
          </p:nvPicPr>
          <p:blipFill>
            <a:blip r:embed="rId7" cstate="print"/>
            <a:srcRect/>
            <a:stretch>
              <a:fillRect/>
            </a:stretch>
          </p:blipFill>
          <p:spPr bwMode="auto">
            <a:xfrm>
              <a:off x="1447800" y="3048000"/>
              <a:ext cx="318821" cy="381000"/>
            </a:xfrm>
            <a:prstGeom prst="rect">
              <a:avLst/>
            </a:prstGeom>
            <a:noFill/>
            <a:ln w="9525">
              <a:noFill/>
              <a:miter lim="800000"/>
              <a:headEnd/>
              <a:tailEnd/>
            </a:ln>
          </p:spPr>
        </p:pic>
        <p:sp>
          <p:nvSpPr>
            <p:cNvPr id="80" name="TextBox 79"/>
            <p:cNvSpPr txBox="1"/>
            <p:nvPr/>
          </p:nvSpPr>
          <p:spPr>
            <a:xfrm>
              <a:off x="1473503" y="3114869"/>
              <a:ext cx="284052" cy="230832"/>
            </a:xfrm>
            <a:prstGeom prst="rect">
              <a:avLst/>
            </a:prstGeom>
            <a:noFill/>
          </p:spPr>
          <p:txBody>
            <a:bodyPr wrap="none" rtlCol="0">
              <a:spAutoFit/>
            </a:bodyPr>
            <a:lstStyle/>
            <a:p>
              <a:r>
                <a:rPr lang="en-US" sz="900" dirty="0" smtClean="0">
                  <a:solidFill>
                    <a:schemeClr val="bg2"/>
                  </a:solidFill>
                  <a:latin typeface="Calibri" pitchFamily="34" charset="0"/>
                </a:rPr>
                <a:t>ID</a:t>
              </a:r>
              <a:endParaRPr lang="en-US" sz="900" dirty="0">
                <a:solidFill>
                  <a:schemeClr val="bg2"/>
                </a:solidFill>
                <a:latin typeface="Calibri" pitchFamily="34" charset="0"/>
              </a:endParaRPr>
            </a:p>
          </p:txBody>
        </p:sp>
      </p:grpSp>
      <p:grpSp>
        <p:nvGrpSpPr>
          <p:cNvPr id="39" name="Group 32"/>
          <p:cNvGrpSpPr/>
          <p:nvPr/>
        </p:nvGrpSpPr>
        <p:grpSpPr>
          <a:xfrm>
            <a:off x="7541100" y="4487001"/>
            <a:ext cx="428322" cy="381000"/>
            <a:chOff x="1460206" y="3169920"/>
            <a:chExt cx="428322" cy="381000"/>
          </a:xfrm>
        </p:grpSpPr>
        <p:pic>
          <p:nvPicPr>
            <p:cNvPr id="82" name="Picture 19" descr="page"/>
            <p:cNvPicPr>
              <a:picLocks noChangeAspect="1" noChangeArrowheads="1"/>
            </p:cNvPicPr>
            <p:nvPr/>
          </p:nvPicPr>
          <p:blipFill>
            <a:blip r:embed="rId7" cstate="print"/>
            <a:srcRect/>
            <a:stretch>
              <a:fillRect/>
            </a:stretch>
          </p:blipFill>
          <p:spPr bwMode="auto">
            <a:xfrm>
              <a:off x="1527810" y="3169920"/>
              <a:ext cx="318821" cy="381000"/>
            </a:xfrm>
            <a:prstGeom prst="rect">
              <a:avLst/>
            </a:prstGeom>
            <a:noFill/>
            <a:ln w="9525">
              <a:noFill/>
              <a:miter lim="800000"/>
              <a:headEnd/>
              <a:tailEnd/>
            </a:ln>
          </p:spPr>
        </p:pic>
        <p:sp>
          <p:nvSpPr>
            <p:cNvPr id="83" name="TextBox 82"/>
            <p:cNvSpPr txBox="1"/>
            <p:nvPr/>
          </p:nvSpPr>
          <p:spPr>
            <a:xfrm>
              <a:off x="1460206" y="3246120"/>
              <a:ext cx="428322" cy="246221"/>
            </a:xfrm>
            <a:prstGeom prst="rect">
              <a:avLst/>
            </a:prstGeom>
            <a:noFill/>
          </p:spPr>
          <p:txBody>
            <a:bodyPr wrap="none" rtlCol="0">
              <a:spAutoFit/>
            </a:bodyPr>
            <a:lstStyle/>
            <a:p>
              <a:r>
                <a:rPr lang="en-US" sz="1000" dirty="0" smtClean="0">
                  <a:solidFill>
                    <a:schemeClr val="bg2">
                      <a:lumMod val="50000"/>
                    </a:schemeClr>
                  </a:solidFill>
                  <a:latin typeface="Calibri" pitchFamily="34" charset="0"/>
                </a:rPr>
                <a:t>Data</a:t>
              </a:r>
              <a:endParaRPr lang="en-US" sz="1000" dirty="0">
                <a:solidFill>
                  <a:schemeClr val="bg2">
                    <a:lumMod val="50000"/>
                  </a:schemeClr>
                </a:solidFill>
                <a:latin typeface="Calibri" pitchFamily="34" charset="0"/>
              </a:endParaRP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0" presetClass="path" presetSubtype="0" accel="50000" decel="50000" fill="hold" nodeType="clickEffect">
                                  <p:stCondLst>
                                    <p:cond delay="0"/>
                                  </p:stCondLst>
                                  <p:childTnLst>
                                    <p:animMotion origin="layout" path="M 0.00156 0.02477 C 0.05851 0.17917 0.09601 0.18959 0.22049 0.26158 " pathEditMode="relative" rAng="0" ptsTypes="ss">
                                      <p:cBhvr>
                                        <p:cTn id="10" dur="500" fill="hold"/>
                                        <p:tgtEl>
                                          <p:spTgt spid="12"/>
                                        </p:tgtEl>
                                        <p:attrNameLst>
                                          <p:attrName>ppt_x</p:attrName>
                                          <p:attrName>ppt_y</p:attrName>
                                        </p:attrNameLst>
                                      </p:cBhvr>
                                      <p:rCtr x="109" y="118"/>
                                    </p:animMotion>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0" presetClass="path" presetSubtype="0" accel="50000" decel="50000" fill="hold" nodeType="clickEffect">
                                  <p:stCondLst>
                                    <p:cond delay="0"/>
                                  </p:stCondLst>
                                  <p:childTnLst>
                                    <p:animMotion origin="layout" path="M 0.00937 -0.00185 C 0.03906 -0.025 0.0809 -0.03958 0.14409 0.00116 " pathEditMode="relative" rAng="0" ptsTypes="ss">
                                      <p:cBhvr>
                                        <p:cTn id="20" dur="1000" fill="hold"/>
                                        <p:tgtEl>
                                          <p:spTgt spid="32"/>
                                        </p:tgtEl>
                                        <p:attrNameLst>
                                          <p:attrName>ppt_x</p:attrName>
                                          <p:attrName>ppt_y</p:attrName>
                                        </p:attrNameLst>
                                      </p:cBhvr>
                                      <p:rCtr x="67" y="-17"/>
                                    </p:animMotion>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0" presetClass="path" presetSubtype="0" accel="50000" decel="50000" fill="hold" nodeType="clickEffect">
                                  <p:stCondLst>
                                    <p:cond delay="0"/>
                                  </p:stCondLst>
                                  <p:childTnLst>
                                    <p:animMotion origin="layout" path="M 0.0184 0.01597 C 0.04045 0.03055 0.11337 0.06713 0.15017 0.1037 C 0.18698 0.14028 0.22049 0.2081 0.23889 0.23541 " pathEditMode="relative" rAng="0" ptsTypes="aaa">
                                      <p:cBhvr>
                                        <p:cTn id="28" dur="2000" fill="hold"/>
                                        <p:tgtEl>
                                          <p:spTgt spid="19"/>
                                        </p:tgtEl>
                                        <p:attrNameLst>
                                          <p:attrName>ppt_x</p:attrName>
                                          <p:attrName>ppt_y</p:attrName>
                                        </p:attrNameLst>
                                      </p:cBhvr>
                                      <p:rCtr x="110" y="110"/>
                                    </p:animMotion>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0"/>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0" presetClass="path" presetSubtype="0" accel="50000" decel="50000" fill="hold" nodeType="clickEffect">
                                  <p:stCondLst>
                                    <p:cond delay="0"/>
                                  </p:stCondLst>
                                  <p:childTnLst>
                                    <p:animMotion origin="layout" path="M 0.00938 -0.00186 C 0.03907 -0.025 0.08837 -0.01528 0.13195 0.01666 " pathEditMode="relative" rAng="0" ptsTypes="ss">
                                      <p:cBhvr>
                                        <p:cTn id="38" dur="1000" fill="hold"/>
                                        <p:tgtEl>
                                          <p:spTgt spid="33"/>
                                        </p:tgtEl>
                                        <p:attrNameLst>
                                          <p:attrName>ppt_x</p:attrName>
                                          <p:attrName>ppt_y</p:attrName>
                                        </p:attrNameLst>
                                      </p:cBhvr>
                                      <p:rCtr x="61" y="-2"/>
                                    </p:animMotion>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29"/>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36"/>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0" presetClass="path" presetSubtype="0" accel="50000" decel="50000" fill="hold" nodeType="clickEffect">
                                  <p:stCondLst>
                                    <p:cond delay="0"/>
                                  </p:stCondLst>
                                  <p:childTnLst>
                                    <p:animMotion origin="layout" path="M 0.00122 0.0162 C -0.0184 -0.01875 -0.0967 -0.0331 -0.12708 -0.00278 " pathEditMode="relative" rAng="0" ptsTypes="ss">
                                      <p:cBhvr>
                                        <p:cTn id="48" dur="1000" fill="hold"/>
                                        <p:tgtEl>
                                          <p:spTgt spid="36"/>
                                        </p:tgtEl>
                                        <p:attrNameLst>
                                          <p:attrName>ppt_x</p:attrName>
                                          <p:attrName>ppt_y</p:attrName>
                                        </p:attrNameLst>
                                      </p:cBhvr>
                                      <p:rCtr x="-64" y="-25"/>
                                    </p:animMotion>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14"/>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37"/>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0" presetClass="path" presetSubtype="0" accel="50000" decel="50000" fill="hold" nodeType="clickEffect">
                                  <p:stCondLst>
                                    <p:cond delay="0"/>
                                  </p:stCondLst>
                                  <p:childTnLst>
                                    <p:animMotion origin="layout" path="M -0.00399 -0.00671 C 0.00834 -0.00139 0.04653 0.02246 0.06997 0.02523 C 0.09341 0.02801 0.12257 0.01366 0.13629 0.01065 " pathEditMode="relative" rAng="0" ptsTypes="aaa">
                                      <p:cBhvr>
                                        <p:cTn id="58" dur="1000" fill="hold"/>
                                        <p:tgtEl>
                                          <p:spTgt spid="37"/>
                                        </p:tgtEl>
                                        <p:attrNameLst>
                                          <p:attrName>ppt_x</p:attrName>
                                          <p:attrName>ppt_y</p:attrName>
                                        </p:attrNameLst>
                                      </p:cBhvr>
                                      <p:rCtr x="70" y="17"/>
                                    </p:animMotion>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3"/>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0" presetClass="path" presetSubtype="0" accel="50000" decel="50000" fill="hold" nodeType="clickEffect">
                                  <p:stCondLst>
                                    <p:cond delay="0"/>
                                  </p:stCondLst>
                                  <p:childTnLst>
                                    <p:animMotion origin="layout" path="M 0.03073 -0.01389 C 0.22448 -0.04398 0.32552 -0.01551 0.44618 0.04398 " pathEditMode="relative" rAng="0" ptsTypes="ss">
                                      <p:cBhvr>
                                        <p:cTn id="66" dur="1000" fill="hold"/>
                                        <p:tgtEl>
                                          <p:spTgt spid="20"/>
                                        </p:tgtEl>
                                        <p:attrNameLst>
                                          <p:attrName>ppt_x</p:attrName>
                                          <p:attrName>ppt_y</p:attrName>
                                        </p:attrNameLst>
                                      </p:cBhvr>
                                      <p:rCtr x="208" y="14"/>
                                    </p:animMotion>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26"/>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38"/>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0" presetClass="path" presetSubtype="0" accel="50000" decel="50000" fill="hold" nodeType="clickEffect">
                                  <p:stCondLst>
                                    <p:cond delay="0"/>
                                  </p:stCondLst>
                                  <p:childTnLst>
                                    <p:animMotion origin="layout" path="M -0.00399 0.0007 C -0.00712 0.00834 -0.00955 0.03449 -0.00625 0.05718 C -0.00295 0.07986 0.01094 0.12037 0.01545 0.13704 " pathEditMode="relative" rAng="0" ptsTypes="sas">
                                      <p:cBhvr>
                                        <p:cTn id="76" dur="1000" fill="hold"/>
                                        <p:tgtEl>
                                          <p:spTgt spid="38"/>
                                        </p:tgtEl>
                                        <p:attrNameLst>
                                          <p:attrName>ppt_x</p:attrName>
                                          <p:attrName>ppt_y</p:attrName>
                                        </p:attrNameLst>
                                      </p:cBhvr>
                                      <p:rCtr x="7" y="68"/>
                                    </p:animMotion>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nodeType="clickEffect">
                                  <p:stCondLst>
                                    <p:cond delay="0"/>
                                  </p:stCondLst>
                                  <p:childTnLst>
                                    <p:set>
                                      <p:cBhvr>
                                        <p:cTn id="80" dur="1" fill="hold">
                                          <p:stCondLst>
                                            <p:cond delay="0"/>
                                          </p:stCondLst>
                                        </p:cTn>
                                        <p:tgtEl>
                                          <p:spTgt spid="23"/>
                                        </p:tgtEl>
                                        <p:attrNameLst>
                                          <p:attrName>style.visibility</p:attrName>
                                        </p:attrNameLst>
                                      </p:cBhvr>
                                      <p:to>
                                        <p:strVal val="visible"/>
                                      </p:to>
                                    </p:set>
                                  </p:childTnLst>
                                </p:cTn>
                              </p:par>
                              <p:par>
                                <p:cTn id="81" presetID="1" presetClass="entr" presetSubtype="0" fill="hold" nodeType="withEffect">
                                  <p:stCondLst>
                                    <p:cond delay="0"/>
                                  </p:stCondLst>
                                  <p:childTnLst>
                                    <p:set>
                                      <p:cBhvr>
                                        <p:cTn id="82" dur="1" fill="hold">
                                          <p:stCondLst>
                                            <p:cond delay="0"/>
                                          </p:stCondLst>
                                        </p:cTn>
                                        <p:tgtEl>
                                          <p:spTgt spid="39"/>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0" presetClass="path" presetSubtype="0" accel="50000" decel="50000" fill="hold" nodeType="clickEffect">
                                  <p:stCondLst>
                                    <p:cond delay="0"/>
                                  </p:stCondLst>
                                  <p:childTnLst>
                                    <p:animMotion origin="layout" path="M -0.00295 0.00949 C -0.00347 0.00533 0.00035 -0.06991 -0.00399 -0.10069 C -0.00833 -0.13148 -0.02378 -0.16018 -0.02899 -0.17592 " pathEditMode="relative" rAng="0" ptsTypes="sas">
                                      <p:cBhvr>
                                        <p:cTn id="86" dur="2000" fill="hold"/>
                                        <p:tgtEl>
                                          <p:spTgt spid="39"/>
                                        </p:tgtEl>
                                        <p:attrNameLst>
                                          <p:attrName>ppt_x</p:attrName>
                                          <p:attrName>ppt_y</p:attrName>
                                        </p:attrNameLst>
                                      </p:cBhvr>
                                      <p:rCtr x="-11" y="-9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37" descr="blue sphere 4 copy"/>
          <p:cNvPicPr>
            <a:picLocks noChangeAspect="1" noChangeArrowheads="1"/>
          </p:cNvPicPr>
          <p:nvPr/>
        </p:nvPicPr>
        <p:blipFill>
          <a:blip r:embed="rId3" cstate="print"/>
          <a:srcRect/>
          <a:stretch>
            <a:fillRect/>
          </a:stretch>
        </p:blipFill>
        <p:spPr bwMode="auto">
          <a:xfrm>
            <a:off x="3048000" y="990600"/>
            <a:ext cx="2494684" cy="1197759"/>
          </a:xfrm>
          <a:prstGeom prst="rect">
            <a:avLst/>
          </a:prstGeom>
          <a:noFill/>
        </p:spPr>
      </p:pic>
      <p:pic>
        <p:nvPicPr>
          <p:cNvPr id="19" name="Picture 67" descr="clear bubble"/>
          <p:cNvPicPr>
            <a:picLocks noChangeAspect="1" noChangeArrowheads="1"/>
          </p:cNvPicPr>
          <p:nvPr/>
        </p:nvPicPr>
        <p:blipFill>
          <a:blip r:embed="rId4" cstate="print"/>
          <a:srcRect/>
          <a:stretch>
            <a:fillRect/>
          </a:stretch>
        </p:blipFill>
        <p:spPr bwMode="auto">
          <a:xfrm>
            <a:off x="152400" y="3352800"/>
            <a:ext cx="4810439" cy="2526957"/>
          </a:xfrm>
          <a:prstGeom prst="rect">
            <a:avLst/>
          </a:prstGeom>
          <a:noFill/>
        </p:spPr>
      </p:pic>
      <p:pic>
        <p:nvPicPr>
          <p:cNvPr id="46" name="Picture 24" descr="application server"/>
          <p:cNvPicPr>
            <a:picLocks noChangeAspect="1" noChangeArrowheads="1"/>
          </p:cNvPicPr>
          <p:nvPr/>
        </p:nvPicPr>
        <p:blipFill>
          <a:blip r:embed="rId5" cstate="print"/>
          <a:srcRect/>
          <a:stretch>
            <a:fillRect/>
          </a:stretch>
        </p:blipFill>
        <p:spPr bwMode="auto">
          <a:xfrm>
            <a:off x="1752600" y="3657600"/>
            <a:ext cx="820264" cy="869159"/>
          </a:xfrm>
          <a:prstGeom prst="rect">
            <a:avLst/>
          </a:prstGeom>
          <a:noFill/>
        </p:spPr>
      </p:pic>
      <p:pic>
        <p:nvPicPr>
          <p:cNvPr id="10" name="Picture 24" descr="application server"/>
          <p:cNvPicPr>
            <a:picLocks noChangeAspect="1" noChangeArrowheads="1"/>
          </p:cNvPicPr>
          <p:nvPr/>
        </p:nvPicPr>
        <p:blipFill>
          <a:blip r:embed="rId5" cstate="print"/>
          <a:srcRect/>
          <a:stretch>
            <a:fillRect/>
          </a:stretch>
        </p:blipFill>
        <p:spPr bwMode="auto">
          <a:xfrm>
            <a:off x="990600" y="3962400"/>
            <a:ext cx="742263" cy="786508"/>
          </a:xfrm>
          <a:prstGeom prst="rect">
            <a:avLst/>
          </a:prstGeom>
          <a:noFill/>
        </p:spPr>
      </p:pic>
      <p:pic>
        <p:nvPicPr>
          <p:cNvPr id="45" name="Picture 24" descr="application server"/>
          <p:cNvPicPr>
            <a:picLocks noChangeAspect="1" noChangeArrowheads="1"/>
          </p:cNvPicPr>
          <p:nvPr/>
        </p:nvPicPr>
        <p:blipFill>
          <a:blip r:embed="rId5" cstate="print"/>
          <a:srcRect/>
          <a:stretch>
            <a:fillRect/>
          </a:stretch>
        </p:blipFill>
        <p:spPr bwMode="auto">
          <a:xfrm>
            <a:off x="2743200" y="4038600"/>
            <a:ext cx="1090719" cy="1155735"/>
          </a:xfrm>
          <a:prstGeom prst="rect">
            <a:avLst/>
          </a:prstGeom>
          <a:noFill/>
        </p:spPr>
      </p:pic>
      <p:pic>
        <p:nvPicPr>
          <p:cNvPr id="47" name="Picture 23" descr="XP icon my computer"/>
          <p:cNvPicPr>
            <a:picLocks noChangeAspect="1" noChangeArrowheads="1"/>
          </p:cNvPicPr>
          <p:nvPr/>
        </p:nvPicPr>
        <p:blipFill>
          <a:blip r:embed="rId6" cstate="print"/>
          <a:srcRect/>
          <a:stretch>
            <a:fillRect/>
          </a:stretch>
        </p:blipFill>
        <p:spPr bwMode="auto">
          <a:xfrm>
            <a:off x="3810000" y="1219200"/>
            <a:ext cx="465195" cy="348987"/>
          </a:xfrm>
          <a:prstGeom prst="rect">
            <a:avLst/>
          </a:prstGeom>
          <a:noFill/>
        </p:spPr>
      </p:pic>
      <p:pic>
        <p:nvPicPr>
          <p:cNvPr id="9" name="Picture 23" descr="XP icon my computer"/>
          <p:cNvPicPr>
            <a:picLocks noChangeAspect="1" noChangeArrowheads="1"/>
          </p:cNvPicPr>
          <p:nvPr/>
        </p:nvPicPr>
        <p:blipFill>
          <a:blip r:embed="rId7" cstate="print"/>
          <a:srcRect/>
          <a:stretch>
            <a:fillRect/>
          </a:stretch>
        </p:blipFill>
        <p:spPr bwMode="auto">
          <a:xfrm>
            <a:off x="4343400" y="1371600"/>
            <a:ext cx="491175" cy="368477"/>
          </a:xfrm>
          <a:prstGeom prst="rect">
            <a:avLst/>
          </a:prstGeom>
          <a:noFill/>
        </p:spPr>
      </p:pic>
      <p:pic>
        <p:nvPicPr>
          <p:cNvPr id="18" name="Picture 6" descr="laptop"/>
          <p:cNvPicPr>
            <a:picLocks noChangeAspect="1" noChangeArrowheads="1"/>
          </p:cNvPicPr>
          <p:nvPr/>
        </p:nvPicPr>
        <p:blipFill>
          <a:blip r:embed="rId8" cstate="print"/>
          <a:srcRect/>
          <a:stretch>
            <a:fillRect/>
          </a:stretch>
        </p:blipFill>
        <p:spPr bwMode="auto">
          <a:xfrm>
            <a:off x="3733800" y="1524000"/>
            <a:ext cx="623726" cy="365019"/>
          </a:xfrm>
          <a:prstGeom prst="rect">
            <a:avLst/>
          </a:prstGeom>
          <a:noFill/>
        </p:spPr>
      </p:pic>
      <p:sp>
        <p:nvSpPr>
          <p:cNvPr id="22" name="TextBox 21"/>
          <p:cNvSpPr txBox="1"/>
          <p:nvPr/>
        </p:nvSpPr>
        <p:spPr>
          <a:xfrm rot="21118437">
            <a:off x="4300592" y="1864282"/>
            <a:ext cx="1165604" cy="128285"/>
          </a:xfrm>
          <a:prstGeom prst="rect">
            <a:avLst/>
          </a:prstGeom>
          <a:noFill/>
        </p:spPr>
        <p:txBody>
          <a:bodyPr wrap="square" rtlCol="0">
            <a:prstTxWarp prst="textArchDown">
              <a:avLst/>
            </a:prstTxWarp>
            <a:spAutoFit/>
          </a:bodyPr>
          <a:lstStyle/>
          <a:p>
            <a:pPr algn="ctr"/>
            <a:r>
              <a:rPr lang="en-US" sz="1200" dirty="0" smtClean="0">
                <a:solidFill>
                  <a:schemeClr val="accent1">
                    <a:lumMod val="20000"/>
                    <a:lumOff val="80000"/>
                  </a:schemeClr>
                </a:solidFill>
                <a:latin typeface="Calibri" pitchFamily="34" charset="0"/>
              </a:rPr>
              <a:t>Branch Office</a:t>
            </a:r>
            <a:endParaRPr lang="en-US" sz="1200" dirty="0">
              <a:solidFill>
                <a:schemeClr val="accent1">
                  <a:lumMod val="20000"/>
                  <a:lumOff val="80000"/>
                </a:schemeClr>
              </a:solidFill>
              <a:latin typeface="Calibri" pitchFamily="34" charset="0"/>
            </a:endParaRPr>
          </a:p>
        </p:txBody>
      </p:sp>
      <p:sp>
        <p:nvSpPr>
          <p:cNvPr id="23" name="TextBox 22"/>
          <p:cNvSpPr txBox="1"/>
          <p:nvPr/>
        </p:nvSpPr>
        <p:spPr>
          <a:xfrm>
            <a:off x="1993557" y="4458729"/>
            <a:ext cx="356188" cy="307777"/>
          </a:xfrm>
          <a:prstGeom prst="rect">
            <a:avLst/>
          </a:prstGeom>
          <a:noFill/>
        </p:spPr>
        <p:txBody>
          <a:bodyPr wrap="none" rtlCol="0">
            <a:spAutoFit/>
          </a:bodyPr>
          <a:lstStyle/>
          <a:p>
            <a:r>
              <a:rPr lang="en-US" sz="1400" dirty="0" smtClean="0">
                <a:latin typeface="Calibri" pitchFamily="34" charset="0"/>
              </a:rPr>
              <a:t>IIS</a:t>
            </a:r>
            <a:endParaRPr lang="en-US" sz="1400" dirty="0">
              <a:latin typeface="Calibri" pitchFamily="34" charset="0"/>
            </a:endParaRPr>
          </a:p>
        </p:txBody>
      </p:sp>
      <p:sp>
        <p:nvSpPr>
          <p:cNvPr id="25" name="TextBox 24"/>
          <p:cNvSpPr txBox="1"/>
          <p:nvPr/>
        </p:nvSpPr>
        <p:spPr>
          <a:xfrm>
            <a:off x="945011" y="4660557"/>
            <a:ext cx="947632" cy="307777"/>
          </a:xfrm>
          <a:prstGeom prst="rect">
            <a:avLst/>
          </a:prstGeom>
          <a:noFill/>
        </p:spPr>
        <p:txBody>
          <a:bodyPr wrap="none" rtlCol="0">
            <a:spAutoFit/>
          </a:bodyPr>
          <a:lstStyle/>
          <a:p>
            <a:r>
              <a:rPr lang="en-US" sz="1400" dirty="0" smtClean="0">
                <a:latin typeface="Calibri" pitchFamily="34" charset="0"/>
              </a:rPr>
              <a:t>File Server</a:t>
            </a:r>
            <a:endParaRPr lang="en-US" sz="1400" dirty="0">
              <a:latin typeface="Calibri" pitchFamily="34" charset="0"/>
            </a:endParaRPr>
          </a:p>
        </p:txBody>
      </p:sp>
      <p:sp>
        <p:nvSpPr>
          <p:cNvPr id="26" name="TextBox 25"/>
          <p:cNvSpPr txBox="1"/>
          <p:nvPr/>
        </p:nvSpPr>
        <p:spPr>
          <a:xfrm>
            <a:off x="2704071" y="5117757"/>
            <a:ext cx="1165768" cy="523220"/>
          </a:xfrm>
          <a:prstGeom prst="rect">
            <a:avLst/>
          </a:prstGeom>
          <a:noFill/>
        </p:spPr>
        <p:txBody>
          <a:bodyPr wrap="none" rtlCol="0">
            <a:spAutoFit/>
          </a:bodyPr>
          <a:lstStyle/>
          <a:p>
            <a:pPr algn="ctr"/>
            <a:r>
              <a:rPr lang="en-US" sz="1400" dirty="0" smtClean="0">
                <a:latin typeface="Calibri" pitchFamily="34" charset="0"/>
              </a:rPr>
              <a:t>Group Policy</a:t>
            </a:r>
          </a:p>
          <a:p>
            <a:pPr algn="ctr"/>
            <a:r>
              <a:rPr lang="en-US" sz="1400" dirty="0" smtClean="0">
                <a:latin typeface="Calibri" pitchFamily="34" charset="0"/>
              </a:rPr>
              <a:t>Management</a:t>
            </a:r>
            <a:endParaRPr lang="en-US" sz="1400" dirty="0">
              <a:latin typeface="Calibri" pitchFamily="34" charset="0"/>
            </a:endParaRPr>
          </a:p>
        </p:txBody>
      </p:sp>
      <p:pic>
        <p:nvPicPr>
          <p:cNvPr id="27" name="Picture 37" descr="blue sphere 4 copy"/>
          <p:cNvPicPr>
            <a:picLocks noChangeAspect="1" noChangeArrowheads="1"/>
          </p:cNvPicPr>
          <p:nvPr/>
        </p:nvPicPr>
        <p:blipFill>
          <a:blip r:embed="rId9" cstate="print"/>
          <a:srcRect/>
          <a:stretch>
            <a:fillRect/>
          </a:stretch>
        </p:blipFill>
        <p:spPr bwMode="auto">
          <a:xfrm>
            <a:off x="4858864" y="2590800"/>
            <a:ext cx="4285136" cy="2057400"/>
          </a:xfrm>
          <a:prstGeom prst="rect">
            <a:avLst/>
          </a:prstGeom>
          <a:noFill/>
        </p:spPr>
      </p:pic>
      <p:pic>
        <p:nvPicPr>
          <p:cNvPr id="28" name="Picture 23" descr="XP icon my computer"/>
          <p:cNvPicPr>
            <a:picLocks noChangeAspect="1" noChangeArrowheads="1"/>
          </p:cNvPicPr>
          <p:nvPr/>
        </p:nvPicPr>
        <p:blipFill>
          <a:blip r:embed="rId10" cstate="print"/>
          <a:srcRect/>
          <a:stretch>
            <a:fillRect/>
          </a:stretch>
        </p:blipFill>
        <p:spPr bwMode="auto">
          <a:xfrm>
            <a:off x="7086600" y="3134130"/>
            <a:ext cx="596204" cy="447270"/>
          </a:xfrm>
          <a:prstGeom prst="rect">
            <a:avLst/>
          </a:prstGeom>
          <a:noFill/>
        </p:spPr>
      </p:pic>
      <p:pic>
        <p:nvPicPr>
          <p:cNvPr id="29" name="Picture 23" descr="XP icon my computer"/>
          <p:cNvPicPr>
            <a:picLocks noChangeAspect="1" noChangeArrowheads="1"/>
          </p:cNvPicPr>
          <p:nvPr/>
        </p:nvPicPr>
        <p:blipFill>
          <a:blip r:embed="rId11" cstate="print"/>
          <a:srcRect/>
          <a:stretch>
            <a:fillRect/>
          </a:stretch>
        </p:blipFill>
        <p:spPr bwMode="auto">
          <a:xfrm>
            <a:off x="7373385" y="3276600"/>
            <a:ext cx="999122" cy="749537"/>
          </a:xfrm>
          <a:prstGeom prst="rect">
            <a:avLst/>
          </a:prstGeom>
          <a:noFill/>
        </p:spPr>
      </p:pic>
      <p:pic>
        <p:nvPicPr>
          <p:cNvPr id="30" name="Picture 6" descr="laptop"/>
          <p:cNvPicPr>
            <a:picLocks noChangeAspect="1" noChangeArrowheads="1"/>
          </p:cNvPicPr>
          <p:nvPr/>
        </p:nvPicPr>
        <p:blipFill>
          <a:blip r:embed="rId12" cstate="print"/>
          <a:srcRect/>
          <a:stretch>
            <a:fillRect/>
          </a:stretch>
        </p:blipFill>
        <p:spPr bwMode="auto">
          <a:xfrm>
            <a:off x="6684330" y="3468130"/>
            <a:ext cx="544062" cy="318397"/>
          </a:xfrm>
          <a:prstGeom prst="rect">
            <a:avLst/>
          </a:prstGeom>
          <a:noFill/>
        </p:spPr>
      </p:pic>
      <p:pic>
        <p:nvPicPr>
          <p:cNvPr id="33" name="Picture 6" descr="laptop"/>
          <p:cNvPicPr>
            <a:picLocks noChangeAspect="1" noChangeArrowheads="1"/>
          </p:cNvPicPr>
          <p:nvPr/>
        </p:nvPicPr>
        <p:blipFill>
          <a:blip r:embed="rId13" cstate="print"/>
          <a:srcRect/>
          <a:stretch>
            <a:fillRect/>
          </a:stretch>
        </p:blipFill>
        <p:spPr bwMode="auto">
          <a:xfrm>
            <a:off x="6835807" y="3581400"/>
            <a:ext cx="963502" cy="563863"/>
          </a:xfrm>
          <a:prstGeom prst="rect">
            <a:avLst/>
          </a:prstGeom>
          <a:noFill/>
        </p:spPr>
      </p:pic>
      <p:sp>
        <p:nvSpPr>
          <p:cNvPr id="35" name="TextBox 34"/>
          <p:cNvSpPr txBox="1"/>
          <p:nvPr/>
        </p:nvSpPr>
        <p:spPr>
          <a:xfrm>
            <a:off x="143691" y="2577737"/>
            <a:ext cx="2947851" cy="1015663"/>
          </a:xfrm>
          <a:prstGeom prst="rect">
            <a:avLst/>
          </a:prstGeom>
          <a:noFill/>
        </p:spPr>
        <p:txBody>
          <a:bodyPr wrap="square" rtlCol="0">
            <a:spAutoFit/>
          </a:bodyPr>
          <a:lstStyle/>
          <a:p>
            <a:r>
              <a:rPr lang="en-US" sz="1400" dirty="0" err="1" smtClean="0">
                <a:latin typeface="Calibri" pitchFamily="34" charset="0"/>
              </a:rPr>
              <a:t>Optionales</a:t>
            </a:r>
            <a:r>
              <a:rPr lang="en-US" sz="1400" dirty="0" smtClean="0">
                <a:latin typeface="Calibri" pitchFamily="34" charset="0"/>
              </a:rPr>
              <a:t> Feature “Windows BranchCache” auf </a:t>
            </a:r>
            <a:r>
              <a:rPr lang="en-US" sz="1400" dirty="0" err="1" smtClean="0">
                <a:latin typeface="Calibri" pitchFamily="34" charset="0"/>
              </a:rPr>
              <a:t>einem</a:t>
            </a:r>
            <a:r>
              <a:rPr lang="en-US" sz="1400" dirty="0" smtClean="0">
                <a:latin typeface="Calibri" pitchFamily="34" charset="0"/>
              </a:rPr>
              <a:t> Windows 2008 R2 Web- </a:t>
            </a:r>
            <a:r>
              <a:rPr lang="en-US" sz="1400" dirty="0" err="1" smtClean="0">
                <a:latin typeface="Calibri" pitchFamily="34" charset="0"/>
              </a:rPr>
              <a:t>oder</a:t>
            </a:r>
            <a:r>
              <a:rPr lang="en-US" sz="1400" dirty="0" smtClean="0">
                <a:latin typeface="Calibri" pitchFamily="34" charset="0"/>
              </a:rPr>
              <a:t> </a:t>
            </a:r>
            <a:r>
              <a:rPr lang="en-US" sz="1400" dirty="0" err="1" smtClean="0">
                <a:latin typeface="Calibri" pitchFamily="34" charset="0"/>
              </a:rPr>
              <a:t>Dateiserver</a:t>
            </a:r>
            <a:endParaRPr lang="en-US" sz="1400" dirty="0" smtClean="0">
              <a:latin typeface="Calibri" pitchFamily="34" charset="0"/>
            </a:endParaRPr>
          </a:p>
          <a:p>
            <a:endParaRPr lang="en-US" dirty="0">
              <a:latin typeface="Calibri" pitchFamily="34" charset="0"/>
            </a:endParaRPr>
          </a:p>
        </p:txBody>
      </p:sp>
      <p:pic>
        <p:nvPicPr>
          <p:cNvPr id="41" name="Picture 37" descr="blue sphere 4 copy"/>
          <p:cNvPicPr>
            <a:picLocks noChangeAspect="1" noChangeArrowheads="1"/>
          </p:cNvPicPr>
          <p:nvPr/>
        </p:nvPicPr>
        <p:blipFill>
          <a:blip r:embed="rId3" cstate="print"/>
          <a:srcRect/>
          <a:stretch>
            <a:fillRect/>
          </a:stretch>
        </p:blipFill>
        <p:spPr bwMode="auto">
          <a:xfrm>
            <a:off x="6248400" y="990600"/>
            <a:ext cx="2494684" cy="1197759"/>
          </a:xfrm>
          <a:prstGeom prst="rect">
            <a:avLst/>
          </a:prstGeom>
          <a:noFill/>
        </p:spPr>
      </p:pic>
      <p:pic>
        <p:nvPicPr>
          <p:cNvPr id="42" name="Picture 23" descr="XP icon my computer"/>
          <p:cNvPicPr>
            <a:picLocks noChangeAspect="1" noChangeArrowheads="1"/>
          </p:cNvPicPr>
          <p:nvPr/>
        </p:nvPicPr>
        <p:blipFill>
          <a:blip r:embed="rId6" cstate="print"/>
          <a:srcRect/>
          <a:stretch>
            <a:fillRect/>
          </a:stretch>
        </p:blipFill>
        <p:spPr bwMode="auto">
          <a:xfrm>
            <a:off x="7010400" y="1219200"/>
            <a:ext cx="465195" cy="348987"/>
          </a:xfrm>
          <a:prstGeom prst="rect">
            <a:avLst/>
          </a:prstGeom>
          <a:noFill/>
        </p:spPr>
      </p:pic>
      <p:pic>
        <p:nvPicPr>
          <p:cNvPr id="43" name="Picture 23" descr="XP icon my computer"/>
          <p:cNvPicPr>
            <a:picLocks noChangeAspect="1" noChangeArrowheads="1"/>
          </p:cNvPicPr>
          <p:nvPr/>
        </p:nvPicPr>
        <p:blipFill>
          <a:blip r:embed="rId7" cstate="print"/>
          <a:srcRect/>
          <a:stretch>
            <a:fillRect/>
          </a:stretch>
        </p:blipFill>
        <p:spPr bwMode="auto">
          <a:xfrm>
            <a:off x="7543800" y="1371600"/>
            <a:ext cx="491175" cy="368477"/>
          </a:xfrm>
          <a:prstGeom prst="rect">
            <a:avLst/>
          </a:prstGeom>
          <a:noFill/>
        </p:spPr>
      </p:pic>
      <p:pic>
        <p:nvPicPr>
          <p:cNvPr id="44" name="Picture 6" descr="laptop"/>
          <p:cNvPicPr>
            <a:picLocks noChangeAspect="1" noChangeArrowheads="1"/>
          </p:cNvPicPr>
          <p:nvPr/>
        </p:nvPicPr>
        <p:blipFill>
          <a:blip r:embed="rId8" cstate="print"/>
          <a:srcRect/>
          <a:stretch>
            <a:fillRect/>
          </a:stretch>
        </p:blipFill>
        <p:spPr bwMode="auto">
          <a:xfrm>
            <a:off x="6934200" y="1524000"/>
            <a:ext cx="623726" cy="365019"/>
          </a:xfrm>
          <a:prstGeom prst="rect">
            <a:avLst/>
          </a:prstGeom>
          <a:noFill/>
        </p:spPr>
      </p:pic>
      <p:sp>
        <p:nvSpPr>
          <p:cNvPr id="49" name="TextBox 48"/>
          <p:cNvSpPr txBox="1"/>
          <p:nvPr/>
        </p:nvSpPr>
        <p:spPr>
          <a:xfrm>
            <a:off x="228600" y="992778"/>
            <a:ext cx="3200400" cy="523220"/>
          </a:xfrm>
          <a:prstGeom prst="rect">
            <a:avLst/>
          </a:prstGeom>
          <a:noFill/>
        </p:spPr>
        <p:txBody>
          <a:bodyPr wrap="square" rtlCol="0">
            <a:spAutoFit/>
          </a:bodyPr>
          <a:lstStyle/>
          <a:p>
            <a:r>
              <a:rPr lang="en-US" sz="1400" dirty="0" err="1" smtClean="0">
                <a:latin typeface="Calibri" pitchFamily="34" charset="0"/>
              </a:rPr>
              <a:t>Gruppenrichtlinien</a:t>
            </a:r>
            <a:r>
              <a:rPr lang="en-US" sz="1400" dirty="0" smtClean="0">
                <a:latin typeface="Calibri" pitchFamily="34" charset="0"/>
              </a:rPr>
              <a:t>: </a:t>
            </a:r>
            <a:r>
              <a:rPr lang="en-US" sz="1400" dirty="0" err="1" smtClean="0">
                <a:latin typeface="Calibri" pitchFamily="34" charset="0"/>
              </a:rPr>
              <a:t>BranchCache</a:t>
            </a:r>
            <a:r>
              <a:rPr lang="en-US" sz="1400" dirty="0" smtClean="0">
                <a:latin typeface="Calibri" pitchFamily="34" charset="0"/>
              </a:rPr>
              <a:t> auf Windows 7 </a:t>
            </a:r>
            <a:r>
              <a:rPr lang="en-US" sz="1400" dirty="0" err="1" smtClean="0">
                <a:latin typeface="Calibri" pitchFamily="34" charset="0"/>
              </a:rPr>
              <a:t>aktivieren</a:t>
            </a:r>
            <a:endParaRPr lang="en-US" sz="1400" dirty="0" smtClean="0">
              <a:latin typeface="Calibri" pitchFamily="34" charset="0"/>
            </a:endParaRPr>
          </a:p>
        </p:txBody>
      </p:sp>
      <p:pic>
        <p:nvPicPr>
          <p:cNvPr id="51" name="Picture 24" descr="application server"/>
          <p:cNvPicPr>
            <a:picLocks noChangeAspect="1" noChangeArrowheads="1"/>
          </p:cNvPicPr>
          <p:nvPr/>
        </p:nvPicPr>
        <p:blipFill>
          <a:blip r:embed="rId5" cstate="print"/>
          <a:srcRect/>
          <a:stretch>
            <a:fillRect/>
          </a:stretch>
        </p:blipFill>
        <p:spPr bwMode="auto">
          <a:xfrm>
            <a:off x="5715000" y="3124200"/>
            <a:ext cx="820264" cy="869159"/>
          </a:xfrm>
          <a:prstGeom prst="rect">
            <a:avLst/>
          </a:prstGeom>
          <a:noFill/>
        </p:spPr>
      </p:pic>
      <p:sp>
        <p:nvSpPr>
          <p:cNvPr id="52" name="TextBox 51"/>
          <p:cNvSpPr txBox="1"/>
          <p:nvPr/>
        </p:nvSpPr>
        <p:spPr>
          <a:xfrm>
            <a:off x="5773666" y="3886200"/>
            <a:ext cx="703334" cy="523220"/>
          </a:xfrm>
          <a:prstGeom prst="rect">
            <a:avLst/>
          </a:prstGeom>
          <a:noFill/>
        </p:spPr>
        <p:txBody>
          <a:bodyPr wrap="none" rtlCol="0">
            <a:spAutoFit/>
          </a:bodyPr>
          <a:lstStyle/>
          <a:p>
            <a:pPr algn="ctr"/>
            <a:r>
              <a:rPr lang="en-US" sz="1400" dirty="0" smtClean="0">
                <a:latin typeface="Calibri" pitchFamily="34" charset="0"/>
              </a:rPr>
              <a:t>Hosted</a:t>
            </a:r>
          </a:p>
          <a:p>
            <a:pPr algn="ctr"/>
            <a:r>
              <a:rPr lang="en-US" sz="1400" dirty="0" smtClean="0">
                <a:latin typeface="Calibri" pitchFamily="34" charset="0"/>
              </a:rPr>
              <a:t>Cache</a:t>
            </a:r>
            <a:endParaRPr lang="en-US" sz="1400" dirty="0">
              <a:latin typeface="Calibri" pitchFamily="34" charset="0"/>
            </a:endParaRPr>
          </a:p>
        </p:txBody>
      </p:sp>
      <p:sp>
        <p:nvSpPr>
          <p:cNvPr id="53" name="TextBox 52"/>
          <p:cNvSpPr txBox="1"/>
          <p:nvPr/>
        </p:nvSpPr>
        <p:spPr>
          <a:xfrm>
            <a:off x="5253446" y="4639491"/>
            <a:ext cx="3733800" cy="800219"/>
          </a:xfrm>
          <a:prstGeom prst="rect">
            <a:avLst/>
          </a:prstGeom>
          <a:noFill/>
        </p:spPr>
        <p:txBody>
          <a:bodyPr wrap="square" rtlCol="0">
            <a:spAutoFit/>
          </a:bodyPr>
          <a:lstStyle/>
          <a:p>
            <a:pPr marL="0" lvl="1"/>
            <a:r>
              <a:rPr lang="en-US" sz="1400" dirty="0" smtClean="0">
                <a:latin typeface="Calibri" pitchFamily="34" charset="0"/>
              </a:rPr>
              <a:t>Optional: Hosted Cache in </a:t>
            </a:r>
            <a:r>
              <a:rPr lang="en-US" sz="1400" dirty="0" err="1" smtClean="0">
                <a:latin typeface="Calibri" pitchFamily="34" charset="0"/>
              </a:rPr>
              <a:t>der</a:t>
            </a:r>
            <a:r>
              <a:rPr lang="en-US" sz="1400" dirty="0" smtClean="0">
                <a:latin typeface="Calibri" pitchFamily="34" charset="0"/>
              </a:rPr>
              <a:t> </a:t>
            </a:r>
            <a:r>
              <a:rPr lang="en-US" sz="1400" dirty="0" err="1" smtClean="0">
                <a:latin typeface="Calibri" pitchFamily="34" charset="0"/>
              </a:rPr>
              <a:t>Filiale</a:t>
            </a:r>
            <a:r>
              <a:rPr lang="en-US" sz="1400" dirty="0" smtClean="0">
                <a:latin typeface="Calibri" pitchFamily="34" charset="0"/>
              </a:rPr>
              <a:t> </a:t>
            </a:r>
            <a:r>
              <a:rPr lang="en-US" sz="1400" dirty="0" err="1" smtClean="0">
                <a:latin typeface="Calibri" pitchFamily="34" charset="0"/>
              </a:rPr>
              <a:t>einrichten</a:t>
            </a:r>
            <a:r>
              <a:rPr lang="en-US" sz="1400" dirty="0" smtClean="0">
                <a:latin typeface="Calibri" pitchFamily="34" charset="0"/>
              </a:rPr>
              <a:t> und </a:t>
            </a:r>
            <a:r>
              <a:rPr lang="en-US" sz="1400" dirty="0" err="1" smtClean="0">
                <a:latin typeface="Calibri" pitchFamily="34" charset="0"/>
              </a:rPr>
              <a:t>bei</a:t>
            </a:r>
            <a:r>
              <a:rPr lang="en-US" sz="1400" dirty="0" smtClean="0">
                <a:latin typeface="Calibri" pitchFamily="34" charset="0"/>
              </a:rPr>
              <a:t> den Clients </a:t>
            </a:r>
            <a:r>
              <a:rPr lang="en-US" sz="1400" dirty="0" err="1" smtClean="0">
                <a:latin typeface="Calibri" pitchFamily="34" charset="0"/>
              </a:rPr>
              <a:t>konfigurieren</a:t>
            </a:r>
            <a:endParaRPr lang="en-US" sz="1400" dirty="0" smtClean="0">
              <a:latin typeface="Calibri" pitchFamily="34" charset="0"/>
            </a:endParaRPr>
          </a:p>
          <a:p>
            <a:endParaRPr lang="en-US" dirty="0">
              <a:latin typeface="Calibri" pitchFamily="34" charset="0"/>
            </a:endParaRPr>
          </a:p>
        </p:txBody>
      </p:sp>
      <p:cxnSp>
        <p:nvCxnSpPr>
          <p:cNvPr id="55" name="Straight Connector 54"/>
          <p:cNvCxnSpPr>
            <a:endCxn id="20" idx="2"/>
          </p:cNvCxnSpPr>
          <p:nvPr/>
        </p:nvCxnSpPr>
        <p:spPr>
          <a:xfrm rot="5400000" flipH="1" flipV="1">
            <a:off x="3013252" y="2756510"/>
            <a:ext cx="1850241" cy="713940"/>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flipV="1">
            <a:off x="3733800" y="1905002"/>
            <a:ext cx="2514602" cy="2209798"/>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flipV="1">
            <a:off x="3834716" y="3746157"/>
            <a:ext cx="1171141" cy="533400"/>
          </a:xfrm>
          <a:prstGeom prst="line">
            <a:avLst/>
          </a:prstGeom>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rot="21118437">
            <a:off x="7537000" y="1873537"/>
            <a:ext cx="1165604" cy="128285"/>
          </a:xfrm>
          <a:prstGeom prst="rect">
            <a:avLst/>
          </a:prstGeom>
          <a:noFill/>
        </p:spPr>
        <p:txBody>
          <a:bodyPr wrap="square" rtlCol="0">
            <a:prstTxWarp prst="textArchDown">
              <a:avLst/>
            </a:prstTxWarp>
            <a:spAutoFit/>
          </a:bodyPr>
          <a:lstStyle/>
          <a:p>
            <a:pPr algn="ctr"/>
            <a:r>
              <a:rPr lang="en-US" sz="1200" dirty="0" smtClean="0">
                <a:solidFill>
                  <a:schemeClr val="accent1">
                    <a:lumMod val="20000"/>
                    <a:lumOff val="80000"/>
                  </a:schemeClr>
                </a:solidFill>
                <a:latin typeface="Calibri" pitchFamily="34" charset="0"/>
              </a:rPr>
              <a:t>Branch Office</a:t>
            </a:r>
            <a:endParaRPr lang="en-US" sz="1200" dirty="0">
              <a:solidFill>
                <a:schemeClr val="accent1">
                  <a:lumMod val="20000"/>
                  <a:lumOff val="80000"/>
                </a:schemeClr>
              </a:solidFill>
              <a:latin typeface="Calibri" pitchFamily="34" charset="0"/>
            </a:endParaRPr>
          </a:p>
        </p:txBody>
      </p:sp>
      <p:sp>
        <p:nvSpPr>
          <p:cNvPr id="50" name="TextBox 49"/>
          <p:cNvSpPr txBox="1"/>
          <p:nvPr/>
        </p:nvSpPr>
        <p:spPr>
          <a:xfrm rot="21055130">
            <a:off x="7540031" y="4172352"/>
            <a:ext cx="1352195" cy="159486"/>
          </a:xfrm>
          <a:prstGeom prst="rect">
            <a:avLst/>
          </a:prstGeom>
          <a:noFill/>
        </p:spPr>
        <p:txBody>
          <a:bodyPr wrap="square" rtlCol="0">
            <a:prstTxWarp prst="textArchDown">
              <a:avLst/>
            </a:prstTxWarp>
            <a:spAutoFit/>
          </a:bodyPr>
          <a:lstStyle/>
          <a:p>
            <a:pPr algn="ctr"/>
            <a:r>
              <a:rPr lang="en-US" sz="1600" dirty="0" smtClean="0">
                <a:solidFill>
                  <a:schemeClr val="accent1">
                    <a:lumMod val="20000"/>
                    <a:lumOff val="80000"/>
                  </a:schemeClr>
                </a:solidFill>
                <a:latin typeface="Calibri" pitchFamily="34" charset="0"/>
              </a:rPr>
              <a:t>Branch Office</a:t>
            </a:r>
            <a:endParaRPr lang="en-US" sz="1600" dirty="0">
              <a:solidFill>
                <a:schemeClr val="accent1">
                  <a:lumMod val="20000"/>
                  <a:lumOff val="80000"/>
                </a:schemeClr>
              </a:solidFill>
              <a:latin typeface="Calibri" pitchFamily="34" charset="0"/>
            </a:endParaRPr>
          </a:p>
        </p:txBody>
      </p:sp>
      <p:sp>
        <p:nvSpPr>
          <p:cNvPr id="54" name="TextBox 53"/>
          <p:cNvSpPr txBox="1"/>
          <p:nvPr/>
        </p:nvSpPr>
        <p:spPr>
          <a:xfrm rot="859601">
            <a:off x="151107" y="5270220"/>
            <a:ext cx="1352195" cy="159486"/>
          </a:xfrm>
          <a:prstGeom prst="rect">
            <a:avLst/>
          </a:prstGeom>
          <a:noFill/>
        </p:spPr>
        <p:txBody>
          <a:bodyPr wrap="square" rtlCol="0">
            <a:prstTxWarp prst="textArchDown">
              <a:avLst/>
            </a:prstTxWarp>
            <a:spAutoFit/>
          </a:bodyPr>
          <a:lstStyle/>
          <a:p>
            <a:pPr algn="ctr"/>
            <a:r>
              <a:rPr lang="en-US" sz="1600" dirty="0" smtClean="0">
                <a:solidFill>
                  <a:schemeClr val="tx1">
                    <a:lumMod val="85000"/>
                  </a:schemeClr>
                </a:solidFill>
                <a:latin typeface="Calibri" pitchFamily="34" charset="0"/>
              </a:rPr>
              <a:t>Main Office</a:t>
            </a:r>
            <a:endParaRPr lang="en-US" sz="1600" dirty="0">
              <a:solidFill>
                <a:schemeClr val="tx1">
                  <a:lumMod val="85000"/>
                </a:schemeClr>
              </a:solidFill>
              <a:latin typeface="Calibri" pitchFamily="34" charset="0"/>
            </a:endParaRPr>
          </a:p>
        </p:txBody>
      </p:sp>
      <p:sp>
        <p:nvSpPr>
          <p:cNvPr id="37" name="Title 36"/>
          <p:cNvSpPr>
            <a:spLocks noGrp="1"/>
          </p:cNvSpPr>
          <p:nvPr>
            <p:ph type="title"/>
          </p:nvPr>
        </p:nvSpPr>
        <p:spPr/>
        <p:txBody>
          <a:bodyPr/>
          <a:lstStyle/>
          <a:p>
            <a:r>
              <a:rPr lang="de-DE" dirty="0" err="1" smtClean="0"/>
              <a:t>BranchCache</a:t>
            </a:r>
            <a:r>
              <a:rPr lang="de-DE" dirty="0" smtClean="0"/>
              <a:t> einrichten</a:t>
            </a:r>
            <a:endParaRPr lang="de-DE" dirty="0"/>
          </a:p>
        </p:txBody>
      </p:sp>
    </p:spTree>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smtClean="0"/>
              <a:t>BranchCache Management</a:t>
            </a:r>
            <a:endParaRPr lang="en-US" dirty="0"/>
          </a:p>
        </p:txBody>
      </p:sp>
      <p:sp>
        <p:nvSpPr>
          <p:cNvPr id="3" name="Content Placeholder 2"/>
          <p:cNvSpPr>
            <a:spLocks noGrp="1"/>
          </p:cNvSpPr>
          <p:nvPr>
            <p:ph idx="1"/>
          </p:nvPr>
        </p:nvSpPr>
        <p:spPr>
          <a:xfrm>
            <a:off x="381000" y="1412875"/>
            <a:ext cx="8382000" cy="3964162"/>
          </a:xfrm>
        </p:spPr>
        <p:txBody>
          <a:bodyPr/>
          <a:lstStyle/>
          <a:p>
            <a:r>
              <a:rPr lang="en-US" dirty="0" err="1" smtClean="0"/>
              <a:t>Verwaltung</a:t>
            </a:r>
            <a:r>
              <a:rPr lang="en-US" dirty="0" smtClean="0"/>
              <a:t> per </a:t>
            </a:r>
            <a:r>
              <a:rPr lang="en-US" dirty="0" err="1" smtClean="0"/>
              <a:t>Gruppenrichtlinie</a:t>
            </a:r>
            <a:r>
              <a:rPr lang="en-US" dirty="0" smtClean="0"/>
              <a:t> </a:t>
            </a:r>
            <a:r>
              <a:rPr lang="en-US" dirty="0" err="1" smtClean="0"/>
              <a:t>oder</a:t>
            </a:r>
            <a:r>
              <a:rPr lang="en-US" dirty="0" smtClean="0"/>
              <a:t> </a:t>
            </a:r>
            <a:r>
              <a:rPr lang="en-US" dirty="0" err="1" smtClean="0"/>
              <a:t>netsh</a:t>
            </a:r>
            <a:endParaRPr lang="en-US" dirty="0" smtClean="0"/>
          </a:p>
          <a:p>
            <a:endParaRPr lang="en-US" sz="1200" dirty="0" smtClean="0"/>
          </a:p>
          <a:p>
            <a:pPr lvl="1"/>
            <a:r>
              <a:rPr lang="en-US" dirty="0" smtClean="0"/>
              <a:t>Distributed Cache </a:t>
            </a:r>
            <a:r>
              <a:rPr lang="en-US" dirty="0" err="1" smtClean="0"/>
              <a:t>ein</a:t>
            </a:r>
            <a:r>
              <a:rPr lang="en-US" dirty="0" smtClean="0"/>
              <a:t>-/</a:t>
            </a:r>
            <a:r>
              <a:rPr lang="en-US" dirty="0" err="1" smtClean="0"/>
              <a:t>ausschalten</a:t>
            </a:r>
            <a:endParaRPr lang="en-US" dirty="0" smtClean="0"/>
          </a:p>
          <a:p>
            <a:pPr lvl="1"/>
            <a:r>
              <a:rPr lang="en-US" dirty="0" smtClean="0"/>
              <a:t>Hosted Cache </a:t>
            </a:r>
            <a:r>
              <a:rPr lang="en-US" dirty="0" err="1" smtClean="0"/>
              <a:t>ein</a:t>
            </a:r>
            <a:r>
              <a:rPr lang="en-US" dirty="0" smtClean="0"/>
              <a:t>-/</a:t>
            </a:r>
            <a:r>
              <a:rPr lang="en-US" dirty="0" err="1" smtClean="0"/>
              <a:t>ausschalten</a:t>
            </a:r>
            <a:endParaRPr lang="en-US" dirty="0" smtClean="0"/>
          </a:p>
          <a:p>
            <a:pPr lvl="1"/>
            <a:r>
              <a:rPr lang="en-US" dirty="0" err="1" smtClean="0"/>
              <a:t>Größe</a:t>
            </a:r>
            <a:r>
              <a:rPr lang="en-US" dirty="0" smtClean="0"/>
              <a:t> des Cache</a:t>
            </a:r>
          </a:p>
          <a:p>
            <a:pPr lvl="1"/>
            <a:r>
              <a:rPr lang="en-US" dirty="0" err="1" smtClean="0"/>
              <a:t>Standort</a:t>
            </a:r>
            <a:r>
              <a:rPr lang="en-US" dirty="0" smtClean="0"/>
              <a:t> des Hosted Cache </a:t>
            </a:r>
            <a:r>
              <a:rPr lang="en-US" dirty="0" err="1" smtClean="0"/>
              <a:t>bekanntgeben</a:t>
            </a:r>
            <a:endParaRPr lang="en-US" dirty="0" smtClean="0"/>
          </a:p>
          <a:p>
            <a:pPr lvl="1"/>
            <a:r>
              <a:rPr lang="en-US" dirty="0" smtClean="0"/>
              <a:t>Cache </a:t>
            </a:r>
            <a:r>
              <a:rPr lang="en-US" dirty="0" err="1" smtClean="0"/>
              <a:t>löschen</a:t>
            </a:r>
            <a:endParaRPr lang="en-US" dirty="0" smtClean="0"/>
          </a:p>
          <a:p>
            <a:pPr lvl="1"/>
            <a:r>
              <a:rPr lang="en-US" dirty="0" smtClean="0"/>
              <a:t>Shared Key </a:t>
            </a:r>
            <a:r>
              <a:rPr lang="en-US" dirty="0" err="1" smtClean="0"/>
              <a:t>für</a:t>
            </a:r>
            <a:r>
              <a:rPr lang="en-US" dirty="0" smtClean="0"/>
              <a:t> Cluster-</a:t>
            </a:r>
            <a:r>
              <a:rPr lang="en-US" dirty="0" err="1" smtClean="0"/>
              <a:t>Systeme</a:t>
            </a:r>
            <a:r>
              <a:rPr lang="en-US" dirty="0" smtClean="0"/>
              <a:t> </a:t>
            </a:r>
            <a:r>
              <a:rPr lang="en-US" dirty="0" err="1" smtClean="0"/>
              <a:t>einrichten</a:t>
            </a:r>
            <a:endParaRPr lang="en-US" dirty="0" smtClean="0"/>
          </a:p>
          <a:p>
            <a:pPr lvl="1"/>
            <a:r>
              <a:rPr lang="en-US" dirty="0" smtClean="0"/>
              <a:t>u. v. m. …</a:t>
            </a:r>
            <a:endParaRPr lang="en-US" dirty="0"/>
          </a:p>
        </p:txBody>
      </p:sp>
    </p:spTree>
  </p:cSld>
  <p:clrMapOvr>
    <a:masterClrMapping/>
  </p:clrMapOvr>
  <p:transition>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 anfassen!</a:t>
            </a:r>
            <a:endParaRPr lang="de-DE" dirty="0"/>
          </a:p>
        </p:txBody>
      </p:sp>
      <p:sp>
        <p:nvSpPr>
          <p:cNvPr id="3" name="Textplatzhalter 2"/>
          <p:cNvSpPr>
            <a:spLocks noGrp="1"/>
          </p:cNvSpPr>
          <p:nvPr>
            <p:ph type="body" sz="quarter" idx="10"/>
          </p:nvPr>
        </p:nvSpPr>
        <p:spPr>
          <a:xfrm>
            <a:off x="381000" y="2971800"/>
            <a:ext cx="8382000" cy="747897"/>
          </a:xfrm>
        </p:spPr>
        <p:txBody>
          <a:bodyPr/>
          <a:lstStyle/>
          <a:p>
            <a:r>
              <a:rPr lang="de-DE" sz="5400" b="1" dirty="0" smtClean="0"/>
              <a:t> </a:t>
            </a:r>
            <a:r>
              <a:rPr lang="de-DE" sz="5400" b="1" dirty="0" err="1" smtClean="0"/>
              <a:t>demo</a:t>
            </a:r>
            <a:endParaRPr lang="de-DE" sz="5400" b="1" dirty="0"/>
          </a:p>
        </p:txBody>
      </p:sp>
      <p:sp>
        <p:nvSpPr>
          <p:cNvPr id="4" name="Foliennummernplatzhalter 3"/>
          <p:cNvSpPr>
            <a:spLocks noGrp="1"/>
          </p:cNvSpPr>
          <p:nvPr>
            <p:ph type="sldNum" sz="quarter" idx="4"/>
          </p:nvPr>
        </p:nvSpPr>
        <p:spPr/>
        <p:txBody>
          <a:bodyPr/>
          <a:lstStyle/>
          <a:p>
            <a:fld id="{B56CFCB6-BE43-43CE-BFC8-4F7310A591C8}" type="slidenum">
              <a:rPr lang="en-US" smtClean="0"/>
              <a:pPr/>
              <a:t>32</a:t>
            </a:fld>
            <a:endParaRPr lang="en-US" dirty="0"/>
          </a:p>
        </p:txBody>
      </p:sp>
      <p:sp>
        <p:nvSpPr>
          <p:cNvPr id="5" name="Rectangle 3"/>
          <p:cNvSpPr txBox="1">
            <a:spLocks noChangeArrowheads="1"/>
          </p:cNvSpPr>
          <p:nvPr/>
        </p:nvSpPr>
        <p:spPr>
          <a:xfrm>
            <a:off x="3124200" y="3810000"/>
            <a:ext cx="5715000" cy="2379655"/>
          </a:xfrm>
          <a:prstGeom prst="rect">
            <a:avLst/>
          </a:prstGeom>
        </p:spPr>
        <p:txBody>
          <a:bodyPr/>
          <a:lstStyle/>
          <a:p>
            <a:pPr marL="396875" marR="0" lvl="0" indent="-396875" algn="l" defTabSz="914363" rtl="0" eaLnBrk="1" fontAlgn="auto" latinLnBrk="0" hangingPunct="1">
              <a:spcBef>
                <a:spcPct val="20000"/>
              </a:spcBef>
              <a:spcAft>
                <a:spcPts val="0"/>
              </a:spcAft>
              <a:buClrTx/>
              <a:buSzTx/>
              <a:buFontTx/>
              <a:buBlip>
                <a:blip r:embed="rId2"/>
              </a:buBlip>
              <a:tabLst/>
              <a:defRPr/>
            </a:pPr>
            <a:r>
              <a:rPr kumimoji="0" lang="de-DE" sz="2400" b="0" i="0" u="none" strike="noStrike" kern="1200" cap="none" spc="0" normalizeH="0" baseline="0" noProof="0" dirty="0" err="1" smtClean="0">
                <a:ln>
                  <a:noFill/>
                </a:ln>
                <a:solidFill>
                  <a:schemeClr val="tx1"/>
                </a:solidFill>
                <a:effectLst/>
                <a:uLnTx/>
                <a:uFillTx/>
                <a:latin typeface="Calibri" pitchFamily="34" charset="0"/>
                <a:ea typeface="+mn-ea"/>
                <a:cs typeface="Calibri" pitchFamily="34" charset="0"/>
              </a:rPr>
              <a:t>BranchCache</a:t>
            </a:r>
            <a:r>
              <a:rPr kumimoji="0" lang="de-DE" sz="2400" b="0" i="0" u="none" strike="noStrike" kern="1200" cap="none" spc="0" normalizeH="0" baseline="0" noProof="0" dirty="0" smtClean="0">
                <a:ln>
                  <a:noFill/>
                </a:ln>
                <a:solidFill>
                  <a:schemeClr val="tx1"/>
                </a:solidFill>
                <a:effectLst/>
                <a:uLnTx/>
                <a:uFillTx/>
                <a:latin typeface="Calibri" pitchFamily="34" charset="0"/>
                <a:ea typeface="+mn-ea"/>
                <a:cs typeface="Calibri" pitchFamily="34" charset="0"/>
              </a:rPr>
              <a:t>: Management </a:t>
            </a:r>
          </a:p>
        </p:txBody>
      </p:sp>
    </p:spTree>
  </p:cSld>
  <p:clrMapOvr>
    <a:masterClrMapping/>
  </p:clrMapOvr>
  <p:transition>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de-DE" dirty="0" smtClean="0"/>
              <a:t>Was Sie erwartet</a:t>
            </a:r>
            <a:endParaRPr lang="de-DE" dirty="0"/>
          </a:p>
        </p:txBody>
      </p:sp>
      <p:sp>
        <p:nvSpPr>
          <p:cNvPr id="13315" name="Rectangle 3"/>
          <p:cNvSpPr>
            <a:spLocks noGrp="1" noChangeArrowheads="1"/>
          </p:cNvSpPr>
          <p:nvPr>
            <p:ph idx="1"/>
          </p:nvPr>
        </p:nvSpPr>
        <p:spPr>
          <a:xfrm>
            <a:off x="381000" y="1412875"/>
            <a:ext cx="8382000" cy="4321183"/>
          </a:xfrm>
        </p:spPr>
        <p:txBody>
          <a:bodyPr/>
          <a:lstStyle/>
          <a:p>
            <a:pPr>
              <a:lnSpc>
                <a:spcPct val="150000"/>
              </a:lnSpc>
            </a:pPr>
            <a:r>
              <a:rPr lang="de-DE" sz="2400" dirty="0" smtClean="0">
                <a:solidFill>
                  <a:schemeClr val="bg1">
                    <a:lumMod val="75000"/>
                  </a:schemeClr>
                </a:solidFill>
              </a:rPr>
              <a:t>Alles neu macht R2</a:t>
            </a:r>
          </a:p>
          <a:p>
            <a:pPr>
              <a:lnSpc>
                <a:spcPct val="150000"/>
              </a:lnSpc>
            </a:pPr>
            <a:r>
              <a:rPr lang="de-DE" sz="2400" dirty="0" smtClean="0">
                <a:solidFill>
                  <a:schemeClr val="bg1">
                    <a:lumMod val="75000"/>
                  </a:schemeClr>
                </a:solidFill>
              </a:rPr>
              <a:t>Brummt besser: Hyper-V 2.0</a:t>
            </a:r>
          </a:p>
          <a:p>
            <a:pPr>
              <a:lnSpc>
                <a:spcPct val="150000"/>
              </a:lnSpc>
            </a:pPr>
            <a:r>
              <a:rPr lang="de-DE" sz="2400" dirty="0" smtClean="0">
                <a:solidFill>
                  <a:schemeClr val="bg1">
                    <a:lumMod val="75000"/>
                  </a:schemeClr>
                </a:solidFill>
              </a:rPr>
              <a:t>Zugriff erlaubt: Remote Desktop Services</a:t>
            </a:r>
          </a:p>
          <a:p>
            <a:pPr>
              <a:lnSpc>
                <a:spcPct val="150000"/>
              </a:lnSpc>
            </a:pPr>
            <a:r>
              <a:rPr lang="de-DE" sz="2400" dirty="0" smtClean="0">
                <a:solidFill>
                  <a:schemeClr val="bg1">
                    <a:lumMod val="75000"/>
                  </a:schemeClr>
                </a:solidFill>
              </a:rPr>
              <a:t>Filiale mit Vorrat: </a:t>
            </a:r>
            <a:r>
              <a:rPr lang="de-DE" sz="2400" dirty="0" err="1" smtClean="0">
                <a:solidFill>
                  <a:schemeClr val="bg1">
                    <a:lumMod val="75000"/>
                  </a:schemeClr>
                </a:solidFill>
              </a:rPr>
              <a:t>BranchCache</a:t>
            </a:r>
            <a:endParaRPr lang="de-DE" sz="2400" dirty="0" smtClean="0">
              <a:solidFill>
                <a:schemeClr val="bg1">
                  <a:lumMod val="75000"/>
                </a:schemeClr>
              </a:solidFill>
            </a:endParaRPr>
          </a:p>
          <a:p>
            <a:pPr>
              <a:lnSpc>
                <a:spcPct val="150000"/>
              </a:lnSpc>
            </a:pPr>
            <a:r>
              <a:rPr lang="de-DE" sz="2400" dirty="0" smtClean="0">
                <a:solidFill>
                  <a:srgbClr val="2E59B0"/>
                </a:solidFill>
              </a:rPr>
              <a:t>Aktiver Papierkorb: </a:t>
            </a:r>
            <a:r>
              <a:rPr lang="de-DE" sz="2400" dirty="0" err="1" smtClean="0">
                <a:solidFill>
                  <a:srgbClr val="2E59B0"/>
                </a:solidFill>
              </a:rPr>
              <a:t>Active</a:t>
            </a:r>
            <a:r>
              <a:rPr lang="de-DE" sz="2400" dirty="0" smtClean="0">
                <a:solidFill>
                  <a:srgbClr val="2E59B0"/>
                </a:solidFill>
              </a:rPr>
              <a:t> Directory in R2</a:t>
            </a:r>
          </a:p>
          <a:p>
            <a:pPr>
              <a:lnSpc>
                <a:spcPct val="150000"/>
              </a:lnSpc>
            </a:pPr>
            <a:r>
              <a:rPr lang="de-DE" sz="2400" dirty="0" smtClean="0">
                <a:solidFill>
                  <a:schemeClr val="bg1">
                    <a:lumMod val="75000"/>
                  </a:schemeClr>
                </a:solidFill>
              </a:rPr>
              <a:t>Fensterlos: Windows Server Core</a:t>
            </a:r>
          </a:p>
          <a:p>
            <a:pPr>
              <a:lnSpc>
                <a:spcPct val="150000"/>
              </a:lnSpc>
            </a:pPr>
            <a:endParaRPr lang="de-DE" sz="2400" dirty="0" smtClean="0"/>
          </a:p>
        </p:txBody>
      </p:sp>
      <p:grpSp>
        <p:nvGrpSpPr>
          <p:cNvPr id="7" name="Gruppieren 6"/>
          <p:cNvGrpSpPr/>
          <p:nvPr/>
        </p:nvGrpSpPr>
        <p:grpSpPr>
          <a:xfrm>
            <a:off x="5867400" y="909544"/>
            <a:ext cx="3000396" cy="5186456"/>
            <a:chOff x="5867400" y="909544"/>
            <a:chExt cx="3000396" cy="5186456"/>
          </a:xfrm>
        </p:grpSpPr>
        <p:sp>
          <p:nvSpPr>
            <p:cNvPr id="4" name="AutoShape 12"/>
            <p:cNvSpPr>
              <a:spLocks noChangeArrowheads="1"/>
            </p:cNvSpPr>
            <p:nvPr/>
          </p:nvSpPr>
          <p:spPr bwMode="auto">
            <a:xfrm>
              <a:off x="5867400" y="909544"/>
              <a:ext cx="3000396" cy="1000132"/>
            </a:xfrm>
            <a:prstGeom prst="wedgeEllipseCallout">
              <a:avLst>
                <a:gd name="adj1" fmla="val -8427"/>
                <a:gd name="adj2" fmla="val 99667"/>
              </a:avLst>
            </a:prstGeom>
            <a:solidFill>
              <a:schemeClr val="accent5"/>
            </a:solidFill>
            <a:ln w="28575">
              <a:solidFill>
                <a:schemeClr val="tx1"/>
              </a:solidFill>
              <a:miter lim="800000"/>
              <a:headEnd type="none" w="sm" len="sm"/>
              <a:tailEnd type="none" w="sm" len="sm"/>
            </a:ln>
            <a:effectLst/>
          </p:spPr>
          <p:txBody>
            <a:bodyPr tIns="0"/>
            <a:lstStyle/>
            <a:p>
              <a:pPr algn="ctr" eaLnBrk="0" hangingPunct="0">
                <a:spcBef>
                  <a:spcPct val="50000"/>
                </a:spcBef>
              </a:pPr>
              <a:r>
                <a:rPr lang="de-DE" sz="2400" dirty="0" smtClean="0">
                  <a:latin typeface="Calibri" pitchFamily="34" charset="0"/>
                </a:rPr>
                <a:t>AD ist zu kompliziert!</a:t>
              </a:r>
              <a:endParaRPr lang="de-DE" sz="2400" dirty="0">
                <a:latin typeface="Calibri" pitchFamily="34" charset="0"/>
              </a:endParaRPr>
            </a:p>
          </p:txBody>
        </p:sp>
        <p:pic>
          <p:nvPicPr>
            <p:cNvPr id="5" name="Grafik 4" descr="darmpfort.jpg"/>
            <p:cNvPicPr>
              <a:picLocks noChangeAspect="1"/>
            </p:cNvPicPr>
            <p:nvPr/>
          </p:nvPicPr>
          <p:blipFill>
            <a:blip r:embed="rId2" cstate="print">
              <a:clrChange>
                <a:clrFrom>
                  <a:srgbClr val="FFFFFF"/>
                </a:clrFrom>
                <a:clrTo>
                  <a:srgbClr val="FFFFFF">
                    <a:alpha val="0"/>
                  </a:srgbClr>
                </a:clrTo>
              </a:clrChange>
            </a:blip>
            <a:stretch>
              <a:fillRect/>
            </a:stretch>
          </p:blipFill>
          <p:spPr>
            <a:xfrm flipH="1">
              <a:off x="6367466" y="2481180"/>
              <a:ext cx="1672566" cy="3143272"/>
            </a:xfrm>
            <a:prstGeom prst="rect">
              <a:avLst/>
            </a:prstGeom>
          </p:spPr>
        </p:pic>
        <p:sp>
          <p:nvSpPr>
            <p:cNvPr id="6" name="Text Box 3"/>
            <p:cNvSpPr txBox="1">
              <a:spLocks noChangeArrowheads="1"/>
            </p:cNvSpPr>
            <p:nvPr/>
          </p:nvSpPr>
          <p:spPr bwMode="auto">
            <a:xfrm>
              <a:off x="6581780" y="5695890"/>
              <a:ext cx="1176091" cy="400110"/>
            </a:xfrm>
            <a:prstGeom prst="rect">
              <a:avLst/>
            </a:prstGeom>
            <a:noFill/>
            <a:ln w="12700">
              <a:noFill/>
              <a:miter lim="800000"/>
              <a:headEnd type="none" w="sm" len="sm"/>
              <a:tailEnd type="none" w="sm" len="sm"/>
            </a:ln>
            <a:effectLst/>
          </p:spPr>
          <p:txBody>
            <a:bodyPr wrap="none">
              <a:spAutoFit/>
            </a:bodyPr>
            <a:lstStyle/>
            <a:p>
              <a:pPr eaLnBrk="0" hangingPunct="0">
                <a:spcBef>
                  <a:spcPct val="50000"/>
                </a:spcBef>
              </a:pPr>
              <a:r>
                <a:rPr lang="de-DE" sz="2000" dirty="0" smtClean="0">
                  <a:solidFill>
                    <a:schemeClr val="accent1"/>
                  </a:solidFill>
                  <a:effectLst>
                    <a:outerShdw blurRad="38100" dist="38100" dir="2700000" algn="tl">
                      <a:srgbClr val="C0C0C0"/>
                    </a:outerShdw>
                  </a:effectLst>
                  <a:latin typeface="Calibri" pitchFamily="34" charset="0"/>
                </a:rPr>
                <a:t>Karl Koop</a:t>
              </a:r>
              <a:endParaRPr lang="de-DE" sz="2000" dirty="0">
                <a:solidFill>
                  <a:schemeClr val="accent1"/>
                </a:solidFill>
                <a:effectLst>
                  <a:outerShdw blurRad="38100" dist="38100" dir="2700000" algn="tl">
                    <a:srgbClr val="C0C0C0"/>
                  </a:outerShdw>
                </a:effectLst>
                <a:latin typeface="Calibri" pitchFamily="34" charset="0"/>
              </a:endParaRP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0-#ppt_w/2"/>
                                          </p:val>
                                        </p:tav>
                                        <p:tav tm="100000">
                                          <p:val>
                                            <p:strVal val="#ppt_x"/>
                                          </p:val>
                                        </p:tav>
                                      </p:tavLst>
                                    </p:anim>
                                    <p:anim calcmode="lin" valueType="num">
                                      <p:cBhvr additive="base">
                                        <p:cTn id="8" dur="2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ADAC und der Papierkorb</a:t>
            </a:r>
            <a:endParaRPr lang="de-DE" dirty="0"/>
          </a:p>
        </p:txBody>
      </p:sp>
      <p:sp>
        <p:nvSpPr>
          <p:cNvPr id="3" name="Textplatzhalter 2"/>
          <p:cNvSpPr>
            <a:spLocks noGrp="1"/>
          </p:cNvSpPr>
          <p:nvPr>
            <p:ph type="body" sz="quarter" idx="10"/>
          </p:nvPr>
        </p:nvSpPr>
        <p:spPr>
          <a:xfrm>
            <a:off x="381000" y="1411552"/>
            <a:ext cx="8382000" cy="2757678"/>
          </a:xfrm>
        </p:spPr>
        <p:txBody>
          <a:bodyPr/>
          <a:lstStyle/>
          <a:p>
            <a:r>
              <a:rPr lang="de-DE" sz="2800" dirty="0" smtClean="0"/>
              <a:t>AD Administration Center</a:t>
            </a:r>
          </a:p>
          <a:p>
            <a:r>
              <a:rPr lang="de-DE" sz="2800" dirty="0" smtClean="0"/>
              <a:t>AD-Papierkorb</a:t>
            </a:r>
          </a:p>
          <a:p>
            <a:r>
              <a:rPr lang="de-DE" sz="2800" dirty="0" smtClean="0"/>
              <a:t>AD BPA</a:t>
            </a:r>
          </a:p>
          <a:p>
            <a:r>
              <a:rPr lang="de-DE" sz="2800" dirty="0" err="1" smtClean="0"/>
              <a:t>Managed</a:t>
            </a:r>
            <a:r>
              <a:rPr lang="de-DE" sz="2800" dirty="0" smtClean="0"/>
              <a:t> Service Accounts</a:t>
            </a:r>
          </a:p>
          <a:p>
            <a:r>
              <a:rPr lang="de-DE" sz="2800" dirty="0" smtClean="0"/>
              <a:t>Offline Domain </a:t>
            </a:r>
            <a:r>
              <a:rPr lang="de-DE" sz="2800" dirty="0" err="1" smtClean="0"/>
              <a:t>Join</a:t>
            </a:r>
            <a:endParaRPr lang="de-DE" sz="2800" dirty="0" smtClean="0"/>
          </a:p>
          <a:p>
            <a:endParaRPr lang="de-DE" sz="2800" dirty="0"/>
          </a:p>
        </p:txBody>
      </p:sp>
      <p:sp>
        <p:nvSpPr>
          <p:cNvPr id="4" name="Foliennummernplatzhalter 3"/>
          <p:cNvSpPr>
            <a:spLocks noGrp="1"/>
          </p:cNvSpPr>
          <p:nvPr>
            <p:ph type="sldNum" sz="quarter" idx="4"/>
          </p:nvPr>
        </p:nvSpPr>
        <p:spPr/>
        <p:txBody>
          <a:bodyPr/>
          <a:lstStyle/>
          <a:p>
            <a:fld id="{B56CFCB6-BE43-43CE-BFC8-4F7310A591C8}" type="slidenum">
              <a:rPr lang="en-US" smtClean="0"/>
              <a:pPr/>
              <a:t>34</a:t>
            </a:fld>
            <a:endParaRPr lang="en-US" dirty="0"/>
          </a:p>
        </p:txBody>
      </p:sp>
    </p:spTree>
  </p:cSld>
  <p:clrMapOvr>
    <a:masterClrMapping/>
  </p:clrMapOvr>
  <p:transition>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 anfassen!</a:t>
            </a:r>
            <a:endParaRPr lang="de-DE" dirty="0"/>
          </a:p>
        </p:txBody>
      </p:sp>
      <p:sp>
        <p:nvSpPr>
          <p:cNvPr id="3" name="Textplatzhalter 2"/>
          <p:cNvSpPr>
            <a:spLocks noGrp="1"/>
          </p:cNvSpPr>
          <p:nvPr>
            <p:ph type="body" sz="quarter" idx="10"/>
          </p:nvPr>
        </p:nvSpPr>
        <p:spPr>
          <a:xfrm>
            <a:off x="381000" y="2971800"/>
            <a:ext cx="8382000" cy="747897"/>
          </a:xfrm>
        </p:spPr>
        <p:txBody>
          <a:bodyPr/>
          <a:lstStyle/>
          <a:p>
            <a:r>
              <a:rPr lang="de-DE" sz="5400" b="1" dirty="0" smtClean="0"/>
              <a:t> </a:t>
            </a:r>
            <a:r>
              <a:rPr lang="de-DE" sz="5400" b="1" dirty="0" err="1" smtClean="0"/>
              <a:t>demo</a:t>
            </a:r>
            <a:endParaRPr lang="de-DE" sz="5400" b="1" dirty="0"/>
          </a:p>
        </p:txBody>
      </p:sp>
      <p:sp>
        <p:nvSpPr>
          <p:cNvPr id="4" name="Foliennummernplatzhalter 3"/>
          <p:cNvSpPr>
            <a:spLocks noGrp="1"/>
          </p:cNvSpPr>
          <p:nvPr>
            <p:ph type="sldNum" sz="quarter" idx="4"/>
          </p:nvPr>
        </p:nvSpPr>
        <p:spPr/>
        <p:txBody>
          <a:bodyPr/>
          <a:lstStyle/>
          <a:p>
            <a:fld id="{B56CFCB6-BE43-43CE-BFC8-4F7310A591C8}" type="slidenum">
              <a:rPr lang="en-US" smtClean="0"/>
              <a:pPr/>
              <a:t>35</a:t>
            </a:fld>
            <a:endParaRPr lang="en-US" dirty="0"/>
          </a:p>
        </p:txBody>
      </p:sp>
      <p:sp>
        <p:nvSpPr>
          <p:cNvPr id="5" name="Rectangle 3"/>
          <p:cNvSpPr txBox="1">
            <a:spLocks noChangeArrowheads="1"/>
          </p:cNvSpPr>
          <p:nvPr/>
        </p:nvSpPr>
        <p:spPr>
          <a:xfrm>
            <a:off x="3124200" y="3810000"/>
            <a:ext cx="5715000" cy="2379655"/>
          </a:xfrm>
          <a:prstGeom prst="rect">
            <a:avLst/>
          </a:prstGeom>
        </p:spPr>
        <p:txBody>
          <a:bodyPr/>
          <a:lstStyle/>
          <a:p>
            <a:pPr marL="396875" marR="0" lvl="0" indent="-396875" algn="l" defTabSz="914363" rtl="0" eaLnBrk="1" fontAlgn="auto" latinLnBrk="0" hangingPunct="1">
              <a:spcBef>
                <a:spcPct val="20000"/>
              </a:spcBef>
              <a:spcAft>
                <a:spcPts val="0"/>
              </a:spcAft>
              <a:buClrTx/>
              <a:buSzTx/>
              <a:buFontTx/>
              <a:buBlip>
                <a:blip r:embed="rId2"/>
              </a:buBlip>
              <a:tabLst/>
              <a:defRPr/>
            </a:pPr>
            <a:r>
              <a:rPr kumimoji="0" lang="de-DE" sz="2400" b="0" i="0" u="none" strike="noStrike" kern="1200" cap="none" spc="0" normalizeH="0" baseline="0" noProof="0" dirty="0" err="1" smtClean="0">
                <a:ln>
                  <a:noFill/>
                </a:ln>
                <a:solidFill>
                  <a:schemeClr val="tx1"/>
                </a:solidFill>
                <a:effectLst/>
                <a:uLnTx/>
                <a:uFillTx/>
                <a:latin typeface="Calibri" pitchFamily="34" charset="0"/>
                <a:ea typeface="+mn-ea"/>
                <a:cs typeface="Calibri" pitchFamily="34" charset="0"/>
              </a:rPr>
              <a:t>Active</a:t>
            </a:r>
            <a:r>
              <a:rPr kumimoji="0" lang="de-DE" sz="2400" b="0" i="0" u="none" strike="noStrike" kern="1200" cap="none" spc="0" normalizeH="0" baseline="0" noProof="0" dirty="0" smtClean="0">
                <a:ln>
                  <a:noFill/>
                </a:ln>
                <a:solidFill>
                  <a:schemeClr val="tx1"/>
                </a:solidFill>
                <a:effectLst/>
                <a:uLnTx/>
                <a:uFillTx/>
                <a:latin typeface="Calibri" pitchFamily="34" charset="0"/>
                <a:ea typeface="+mn-ea"/>
                <a:cs typeface="Calibri" pitchFamily="34" charset="0"/>
              </a:rPr>
              <a:t> Directory in</a:t>
            </a:r>
            <a:r>
              <a:rPr kumimoji="0" lang="de-DE" sz="2400" b="0" i="0" u="none" strike="noStrike" kern="1200" cap="none" spc="0" normalizeH="0" noProof="0" dirty="0" smtClean="0">
                <a:ln>
                  <a:noFill/>
                </a:ln>
                <a:solidFill>
                  <a:schemeClr val="tx1"/>
                </a:solidFill>
                <a:effectLst/>
                <a:uLnTx/>
                <a:uFillTx/>
                <a:latin typeface="Calibri" pitchFamily="34" charset="0"/>
                <a:ea typeface="+mn-ea"/>
                <a:cs typeface="Calibri" pitchFamily="34" charset="0"/>
              </a:rPr>
              <a:t> R2</a:t>
            </a:r>
            <a:endParaRPr kumimoji="0" lang="de-DE" sz="2400" b="0" i="0" u="none" strike="noStrike" kern="1200" cap="none" spc="0" normalizeH="0" baseline="0" noProof="0" dirty="0" smtClean="0">
              <a:ln>
                <a:noFill/>
              </a:ln>
              <a:solidFill>
                <a:schemeClr val="tx1"/>
              </a:solidFill>
              <a:effectLst/>
              <a:uLnTx/>
              <a:uFillTx/>
              <a:latin typeface="Calibri" pitchFamily="34" charset="0"/>
              <a:ea typeface="+mn-ea"/>
              <a:cs typeface="Calibri" pitchFamily="34" charset="0"/>
            </a:endParaRPr>
          </a:p>
        </p:txBody>
      </p:sp>
    </p:spTree>
  </p:cSld>
  <p:clrMapOvr>
    <a:masterClrMapping/>
  </p:clrMapOvr>
  <p:transition>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de-DE" dirty="0" smtClean="0"/>
              <a:t>Was Sie erwartet</a:t>
            </a:r>
            <a:endParaRPr lang="de-DE" dirty="0"/>
          </a:p>
        </p:txBody>
      </p:sp>
      <p:sp>
        <p:nvSpPr>
          <p:cNvPr id="13315" name="Rectangle 3"/>
          <p:cNvSpPr>
            <a:spLocks noGrp="1" noChangeArrowheads="1"/>
          </p:cNvSpPr>
          <p:nvPr>
            <p:ph idx="1"/>
          </p:nvPr>
        </p:nvSpPr>
        <p:spPr>
          <a:xfrm>
            <a:off x="381000" y="1412875"/>
            <a:ext cx="8382000" cy="4321183"/>
          </a:xfrm>
        </p:spPr>
        <p:txBody>
          <a:bodyPr/>
          <a:lstStyle/>
          <a:p>
            <a:pPr>
              <a:lnSpc>
                <a:spcPct val="150000"/>
              </a:lnSpc>
            </a:pPr>
            <a:r>
              <a:rPr lang="de-DE" sz="2400" dirty="0" smtClean="0">
                <a:solidFill>
                  <a:schemeClr val="bg1">
                    <a:lumMod val="75000"/>
                  </a:schemeClr>
                </a:solidFill>
              </a:rPr>
              <a:t>Alles neu macht R2</a:t>
            </a:r>
          </a:p>
          <a:p>
            <a:pPr>
              <a:lnSpc>
                <a:spcPct val="150000"/>
              </a:lnSpc>
            </a:pPr>
            <a:r>
              <a:rPr lang="de-DE" sz="2400" dirty="0" smtClean="0">
                <a:solidFill>
                  <a:schemeClr val="bg1">
                    <a:lumMod val="75000"/>
                  </a:schemeClr>
                </a:solidFill>
              </a:rPr>
              <a:t>Brummt besser: Hyper-V 2.0</a:t>
            </a:r>
          </a:p>
          <a:p>
            <a:pPr>
              <a:lnSpc>
                <a:spcPct val="150000"/>
              </a:lnSpc>
            </a:pPr>
            <a:r>
              <a:rPr lang="de-DE" sz="2400" dirty="0" smtClean="0">
                <a:solidFill>
                  <a:schemeClr val="bg1">
                    <a:lumMod val="75000"/>
                  </a:schemeClr>
                </a:solidFill>
              </a:rPr>
              <a:t>Zugriff erlaubt: Remote Desktop Services</a:t>
            </a:r>
          </a:p>
          <a:p>
            <a:pPr>
              <a:lnSpc>
                <a:spcPct val="150000"/>
              </a:lnSpc>
            </a:pPr>
            <a:r>
              <a:rPr lang="de-DE" sz="2400" dirty="0" smtClean="0">
                <a:solidFill>
                  <a:schemeClr val="bg1">
                    <a:lumMod val="75000"/>
                  </a:schemeClr>
                </a:solidFill>
              </a:rPr>
              <a:t>Filiale mit Vorrat: </a:t>
            </a:r>
            <a:r>
              <a:rPr lang="de-DE" sz="2400" dirty="0" err="1" smtClean="0">
                <a:solidFill>
                  <a:schemeClr val="bg1">
                    <a:lumMod val="75000"/>
                  </a:schemeClr>
                </a:solidFill>
              </a:rPr>
              <a:t>BranchCache</a:t>
            </a:r>
            <a:endParaRPr lang="de-DE" sz="2400" dirty="0" smtClean="0">
              <a:solidFill>
                <a:schemeClr val="bg1">
                  <a:lumMod val="75000"/>
                </a:schemeClr>
              </a:solidFill>
            </a:endParaRPr>
          </a:p>
          <a:p>
            <a:pPr>
              <a:lnSpc>
                <a:spcPct val="150000"/>
              </a:lnSpc>
            </a:pPr>
            <a:r>
              <a:rPr lang="de-DE" sz="2400" dirty="0" smtClean="0">
                <a:solidFill>
                  <a:schemeClr val="bg1">
                    <a:lumMod val="75000"/>
                  </a:schemeClr>
                </a:solidFill>
              </a:rPr>
              <a:t>Aktiver Papierkorb: </a:t>
            </a:r>
            <a:r>
              <a:rPr lang="de-DE" sz="2400" dirty="0" err="1" smtClean="0">
                <a:solidFill>
                  <a:schemeClr val="bg1">
                    <a:lumMod val="75000"/>
                  </a:schemeClr>
                </a:solidFill>
              </a:rPr>
              <a:t>Active</a:t>
            </a:r>
            <a:r>
              <a:rPr lang="de-DE" sz="2400" dirty="0" smtClean="0">
                <a:solidFill>
                  <a:schemeClr val="bg1">
                    <a:lumMod val="75000"/>
                  </a:schemeClr>
                </a:solidFill>
              </a:rPr>
              <a:t> Directory in R2</a:t>
            </a:r>
          </a:p>
          <a:p>
            <a:pPr>
              <a:lnSpc>
                <a:spcPct val="150000"/>
              </a:lnSpc>
            </a:pPr>
            <a:r>
              <a:rPr lang="de-DE" sz="2400" dirty="0" smtClean="0">
                <a:solidFill>
                  <a:srgbClr val="2E59B0"/>
                </a:solidFill>
              </a:rPr>
              <a:t>Fensterlos: Windows Server Core</a:t>
            </a:r>
          </a:p>
          <a:p>
            <a:pPr>
              <a:lnSpc>
                <a:spcPct val="150000"/>
              </a:lnSpc>
            </a:pPr>
            <a:endParaRPr lang="de-DE" sz="2400" dirty="0" smtClean="0"/>
          </a:p>
        </p:txBody>
      </p:sp>
      <p:grpSp>
        <p:nvGrpSpPr>
          <p:cNvPr id="9" name="Gruppieren 8"/>
          <p:cNvGrpSpPr/>
          <p:nvPr/>
        </p:nvGrpSpPr>
        <p:grpSpPr>
          <a:xfrm>
            <a:off x="4848426" y="1828800"/>
            <a:ext cx="3609774" cy="4500594"/>
            <a:chOff x="4848426" y="1828800"/>
            <a:chExt cx="3609774" cy="4500594"/>
          </a:xfrm>
        </p:grpSpPr>
        <p:grpSp>
          <p:nvGrpSpPr>
            <p:cNvPr id="4" name="Gruppieren 30"/>
            <p:cNvGrpSpPr/>
            <p:nvPr/>
          </p:nvGrpSpPr>
          <p:grpSpPr>
            <a:xfrm>
              <a:off x="6991566" y="1828800"/>
              <a:ext cx="1071570" cy="3511868"/>
              <a:chOff x="5214942" y="2000240"/>
              <a:chExt cx="1071570" cy="3511868"/>
            </a:xfrm>
          </p:grpSpPr>
          <p:sp>
            <p:nvSpPr>
              <p:cNvPr id="5" name="Ellipse 4"/>
              <p:cNvSpPr/>
              <p:nvPr/>
            </p:nvSpPr>
            <p:spPr bwMode="auto">
              <a:xfrm>
                <a:off x="5429256" y="2285992"/>
                <a:ext cx="428628" cy="571504"/>
              </a:xfrm>
              <a:prstGeom prst="ellipse">
                <a:avLst/>
              </a:prstGeom>
              <a:solidFill>
                <a:schemeClr val="accent5">
                  <a:lumMod val="20000"/>
                  <a:lumOff val="80000"/>
                </a:schemeClr>
              </a:solidFill>
              <a:ln>
                <a:noFill/>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endParaRPr lang="de-DE" sz="2300" dirty="0" smtClean="0">
                  <a:solidFill>
                    <a:srgbClr val="FFFFFF"/>
                  </a:solidFill>
                  <a:effectLst>
                    <a:outerShdw blurRad="38100" dist="38100" dir="2700000" algn="tl">
                      <a:srgbClr val="000000">
                        <a:alpha val="43137"/>
                      </a:srgbClr>
                    </a:outerShdw>
                  </a:effectLst>
                  <a:latin typeface="Calibri" pitchFamily="34" charset="0"/>
                </a:endParaRPr>
              </a:p>
            </p:txBody>
          </p:sp>
          <p:pic>
            <p:nvPicPr>
              <p:cNvPr id="6" name="Grafik 5" descr="broccoli.jpg"/>
              <p:cNvPicPr>
                <a:picLocks noChangeAspect="1"/>
              </p:cNvPicPr>
              <p:nvPr/>
            </p:nvPicPr>
            <p:blipFill>
              <a:blip r:embed="rId2" cstate="print">
                <a:clrChange>
                  <a:clrFrom>
                    <a:srgbClr val="FFFFFF"/>
                  </a:clrFrom>
                  <a:clrTo>
                    <a:srgbClr val="FFFFFF">
                      <a:alpha val="0"/>
                    </a:srgbClr>
                  </a:clrTo>
                </a:clrChange>
              </a:blip>
              <a:stretch>
                <a:fillRect/>
              </a:stretch>
            </p:blipFill>
            <p:spPr>
              <a:xfrm>
                <a:off x="5214942" y="2000240"/>
                <a:ext cx="1071570" cy="3511868"/>
              </a:xfrm>
              <a:prstGeom prst="rect">
                <a:avLst/>
              </a:prstGeom>
            </p:spPr>
          </p:pic>
        </p:grpSp>
        <p:sp>
          <p:nvSpPr>
            <p:cNvPr id="7" name="Text Box 3"/>
            <p:cNvSpPr txBox="1">
              <a:spLocks noChangeArrowheads="1"/>
            </p:cNvSpPr>
            <p:nvPr/>
          </p:nvSpPr>
          <p:spPr bwMode="auto">
            <a:xfrm>
              <a:off x="6562938" y="5329262"/>
              <a:ext cx="1895262" cy="400110"/>
            </a:xfrm>
            <a:prstGeom prst="rect">
              <a:avLst/>
            </a:prstGeom>
            <a:noFill/>
            <a:ln w="12700">
              <a:noFill/>
              <a:miter lim="800000"/>
              <a:headEnd type="none" w="sm" len="sm"/>
              <a:tailEnd type="none" w="sm" len="sm"/>
            </a:ln>
            <a:effectLst/>
          </p:spPr>
          <p:txBody>
            <a:bodyPr wrap="none">
              <a:spAutoFit/>
            </a:bodyPr>
            <a:lstStyle/>
            <a:p>
              <a:pPr eaLnBrk="0" hangingPunct="0">
                <a:spcBef>
                  <a:spcPct val="50000"/>
                </a:spcBef>
              </a:pPr>
              <a:r>
                <a:rPr lang="de-DE" sz="2000" dirty="0" smtClean="0">
                  <a:solidFill>
                    <a:schemeClr val="accent1"/>
                  </a:solidFill>
                  <a:effectLst>
                    <a:outerShdw blurRad="38100" dist="38100" dir="2700000" algn="tl">
                      <a:srgbClr val="C0C0C0"/>
                    </a:outerShdw>
                  </a:effectLst>
                  <a:latin typeface="Calibri" pitchFamily="34" charset="0"/>
                </a:rPr>
                <a:t>Thomas Broccoli</a:t>
              </a:r>
              <a:endParaRPr lang="de-DE" sz="2000" dirty="0">
                <a:solidFill>
                  <a:schemeClr val="accent1"/>
                </a:solidFill>
                <a:effectLst>
                  <a:outerShdw blurRad="38100" dist="38100" dir="2700000" algn="tl">
                    <a:srgbClr val="C0C0C0"/>
                  </a:outerShdw>
                </a:effectLst>
                <a:latin typeface="Calibri" pitchFamily="34" charset="0"/>
              </a:endParaRPr>
            </a:p>
          </p:txBody>
        </p:sp>
        <p:sp>
          <p:nvSpPr>
            <p:cNvPr id="8" name="AutoShape 12"/>
            <p:cNvSpPr>
              <a:spLocks noChangeArrowheads="1"/>
            </p:cNvSpPr>
            <p:nvPr/>
          </p:nvSpPr>
          <p:spPr bwMode="auto">
            <a:xfrm>
              <a:off x="4848426" y="4900634"/>
              <a:ext cx="2643206" cy="1428760"/>
            </a:xfrm>
            <a:prstGeom prst="wedgeEllipseCallout">
              <a:avLst>
                <a:gd name="adj1" fmla="val 40341"/>
                <a:gd name="adj2" fmla="val -196732"/>
              </a:avLst>
            </a:prstGeom>
            <a:solidFill>
              <a:schemeClr val="accent5"/>
            </a:solidFill>
            <a:ln w="28575">
              <a:solidFill>
                <a:schemeClr val="tx1"/>
              </a:solidFill>
              <a:miter lim="800000"/>
              <a:headEnd type="none" w="sm" len="sm"/>
              <a:tailEnd type="none" w="sm" len="sm"/>
            </a:ln>
            <a:effectLst/>
          </p:spPr>
          <p:txBody>
            <a:bodyPr tIns="0"/>
            <a:lstStyle/>
            <a:p>
              <a:pPr algn="ctr" eaLnBrk="0" hangingPunct="0">
                <a:spcBef>
                  <a:spcPct val="50000"/>
                </a:spcBef>
              </a:pPr>
              <a:r>
                <a:rPr lang="de-DE" sz="2400" dirty="0" smtClean="0">
                  <a:latin typeface="Calibri" pitchFamily="34" charset="0"/>
                </a:rPr>
                <a:t>Windows? </a:t>
              </a:r>
              <a:r>
                <a:rPr lang="de-DE" sz="2400" b="1" dirty="0" err="1" smtClean="0">
                  <a:latin typeface="Calibri" pitchFamily="34" charset="0"/>
                </a:rPr>
                <a:t>Klickibunti</a:t>
              </a:r>
              <a:r>
                <a:rPr lang="de-DE" sz="2400" b="1" dirty="0" smtClean="0">
                  <a:latin typeface="Calibri" pitchFamily="34" charset="0"/>
                </a:rPr>
                <a:t>.</a:t>
              </a:r>
              <a:r>
                <a:rPr lang="de-DE" sz="2400" dirty="0" smtClean="0">
                  <a:latin typeface="Calibri" pitchFamily="34" charset="0"/>
                </a:rPr>
                <a:t> (Hihi)</a:t>
              </a:r>
              <a:endParaRPr lang="de-DE" sz="2400" dirty="0">
                <a:latin typeface="Calibri" pitchFamily="34" charset="0"/>
              </a:endParaRP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Windows ohne Windows</a:t>
            </a:r>
            <a:endParaRPr lang="de-DE" dirty="0"/>
          </a:p>
        </p:txBody>
      </p:sp>
      <p:sp>
        <p:nvSpPr>
          <p:cNvPr id="3" name="Textplatzhalter 2"/>
          <p:cNvSpPr>
            <a:spLocks noGrp="1"/>
          </p:cNvSpPr>
          <p:nvPr>
            <p:ph type="body" sz="quarter" idx="10"/>
          </p:nvPr>
        </p:nvSpPr>
        <p:spPr>
          <a:xfrm>
            <a:off x="381000" y="1411552"/>
            <a:ext cx="8382000" cy="3108543"/>
          </a:xfrm>
        </p:spPr>
        <p:txBody>
          <a:bodyPr/>
          <a:lstStyle/>
          <a:p>
            <a:r>
              <a:rPr lang="de-DE" dirty="0" smtClean="0"/>
              <a:t>Windows Server Core</a:t>
            </a:r>
          </a:p>
          <a:p>
            <a:pPr lvl="1"/>
            <a:r>
              <a:rPr lang="de-DE" dirty="0" smtClean="0"/>
              <a:t>Installationsvariante von Windows Server 2008 R2</a:t>
            </a:r>
          </a:p>
          <a:p>
            <a:pPr lvl="1"/>
            <a:r>
              <a:rPr lang="de-DE" dirty="0" smtClean="0"/>
              <a:t>Kein </a:t>
            </a:r>
            <a:r>
              <a:rPr lang="de-DE" dirty="0" err="1" smtClean="0"/>
              <a:t>Up</a:t>
            </a:r>
            <a:r>
              <a:rPr lang="de-DE" dirty="0" smtClean="0"/>
              <a:t>- oder </a:t>
            </a:r>
            <a:r>
              <a:rPr lang="de-DE" dirty="0" err="1" smtClean="0"/>
              <a:t>Downgrade</a:t>
            </a:r>
            <a:endParaRPr lang="de-DE" dirty="0" smtClean="0"/>
          </a:p>
          <a:p>
            <a:r>
              <a:rPr lang="de-DE" dirty="0" smtClean="0"/>
              <a:t>Schlanke Server-Variante</a:t>
            </a:r>
          </a:p>
          <a:p>
            <a:pPr lvl="1"/>
            <a:r>
              <a:rPr lang="de-DE" dirty="0" smtClean="0"/>
              <a:t>Definierte Aufgaben </a:t>
            </a:r>
          </a:p>
          <a:p>
            <a:pPr lvl="1"/>
            <a:r>
              <a:rPr lang="de-DE" dirty="0" smtClean="0"/>
              <a:t>Reduzierte Dienste und Funktionen</a:t>
            </a:r>
          </a:p>
          <a:p>
            <a:pPr lvl="1"/>
            <a:r>
              <a:rPr lang="de-DE" dirty="0" smtClean="0"/>
              <a:t>Kein Explorer-GUI</a:t>
            </a:r>
          </a:p>
          <a:p>
            <a:pPr lvl="1"/>
            <a:r>
              <a:rPr lang="de-DE" dirty="0" smtClean="0"/>
              <a:t>Verwaltung per </a:t>
            </a:r>
            <a:r>
              <a:rPr lang="de-DE" dirty="0" err="1" smtClean="0"/>
              <a:t>Kommadozeile</a:t>
            </a:r>
            <a:endParaRPr lang="de-DE" dirty="0" smtClean="0"/>
          </a:p>
          <a:p>
            <a:pPr lvl="1"/>
            <a:r>
              <a:rPr lang="de-DE" dirty="0" smtClean="0"/>
              <a:t>Verwaltung remote</a:t>
            </a:r>
            <a:endParaRPr lang="de-DE" dirty="0"/>
          </a:p>
        </p:txBody>
      </p:sp>
      <p:sp>
        <p:nvSpPr>
          <p:cNvPr id="4" name="Foliennummernplatzhalter 3"/>
          <p:cNvSpPr>
            <a:spLocks noGrp="1"/>
          </p:cNvSpPr>
          <p:nvPr>
            <p:ph type="sldNum" sz="quarter" idx="4"/>
          </p:nvPr>
        </p:nvSpPr>
        <p:spPr/>
        <p:txBody>
          <a:bodyPr/>
          <a:lstStyle/>
          <a:p>
            <a:fld id="{B56CFCB6-BE43-43CE-BFC8-4F7310A591C8}" type="slidenum">
              <a:rPr lang="en-US" smtClean="0"/>
              <a:pPr/>
              <a:t>37</a:t>
            </a:fld>
            <a:endParaRPr lang="en-US" dirty="0"/>
          </a:p>
        </p:txBody>
      </p:sp>
    </p:spTree>
  </p:cSld>
  <p:clrMapOvr>
    <a:masterClrMapping/>
  </p:clrMapOvr>
  <p:transition>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 anfassen!</a:t>
            </a:r>
            <a:endParaRPr lang="de-DE" dirty="0"/>
          </a:p>
        </p:txBody>
      </p:sp>
      <p:sp>
        <p:nvSpPr>
          <p:cNvPr id="3" name="Textplatzhalter 2"/>
          <p:cNvSpPr>
            <a:spLocks noGrp="1"/>
          </p:cNvSpPr>
          <p:nvPr>
            <p:ph type="body" sz="quarter" idx="10"/>
          </p:nvPr>
        </p:nvSpPr>
        <p:spPr>
          <a:xfrm>
            <a:off x="381000" y="2971800"/>
            <a:ext cx="8382000" cy="747897"/>
          </a:xfrm>
        </p:spPr>
        <p:txBody>
          <a:bodyPr/>
          <a:lstStyle/>
          <a:p>
            <a:r>
              <a:rPr lang="de-DE" sz="5400" b="1" dirty="0" smtClean="0"/>
              <a:t> </a:t>
            </a:r>
            <a:r>
              <a:rPr lang="de-DE" sz="5400" b="1" dirty="0" err="1" smtClean="0"/>
              <a:t>demo</a:t>
            </a:r>
            <a:endParaRPr lang="de-DE" sz="5400" b="1" dirty="0"/>
          </a:p>
        </p:txBody>
      </p:sp>
      <p:sp>
        <p:nvSpPr>
          <p:cNvPr id="4" name="Foliennummernplatzhalter 3"/>
          <p:cNvSpPr>
            <a:spLocks noGrp="1"/>
          </p:cNvSpPr>
          <p:nvPr>
            <p:ph type="sldNum" sz="quarter" idx="4"/>
          </p:nvPr>
        </p:nvSpPr>
        <p:spPr/>
        <p:txBody>
          <a:bodyPr/>
          <a:lstStyle/>
          <a:p>
            <a:fld id="{B56CFCB6-BE43-43CE-BFC8-4F7310A591C8}" type="slidenum">
              <a:rPr lang="en-US" smtClean="0"/>
              <a:pPr/>
              <a:t>38</a:t>
            </a:fld>
            <a:endParaRPr lang="en-US" dirty="0"/>
          </a:p>
        </p:txBody>
      </p:sp>
      <p:sp>
        <p:nvSpPr>
          <p:cNvPr id="5" name="Rectangle 3"/>
          <p:cNvSpPr txBox="1">
            <a:spLocks noChangeArrowheads="1"/>
          </p:cNvSpPr>
          <p:nvPr/>
        </p:nvSpPr>
        <p:spPr>
          <a:xfrm>
            <a:off x="3124200" y="3810000"/>
            <a:ext cx="5715000" cy="2379655"/>
          </a:xfrm>
          <a:prstGeom prst="rect">
            <a:avLst/>
          </a:prstGeom>
        </p:spPr>
        <p:txBody>
          <a:bodyPr/>
          <a:lstStyle/>
          <a:p>
            <a:pPr marL="396875" marR="0" lvl="0" indent="-396875" algn="l" defTabSz="914363" rtl="0" eaLnBrk="1" fontAlgn="auto" latinLnBrk="0" hangingPunct="1">
              <a:spcBef>
                <a:spcPct val="20000"/>
              </a:spcBef>
              <a:spcAft>
                <a:spcPts val="0"/>
              </a:spcAft>
              <a:buClrTx/>
              <a:buSzTx/>
              <a:buFontTx/>
              <a:buBlip>
                <a:blip r:embed="rId2"/>
              </a:buBlip>
              <a:tabLst/>
              <a:defRPr/>
            </a:pPr>
            <a:r>
              <a:rPr kumimoji="0" lang="de-DE" sz="2400" b="0" i="0" u="none" strike="noStrike" kern="1200" cap="none" spc="0" normalizeH="0" baseline="0" noProof="0" dirty="0" smtClean="0">
                <a:ln>
                  <a:noFill/>
                </a:ln>
                <a:solidFill>
                  <a:schemeClr val="tx1"/>
                </a:solidFill>
                <a:effectLst/>
                <a:uLnTx/>
                <a:uFillTx/>
                <a:latin typeface="Calibri" pitchFamily="34" charset="0"/>
                <a:ea typeface="+mn-ea"/>
                <a:cs typeface="Calibri" pitchFamily="34" charset="0"/>
              </a:rPr>
              <a:t>Windows ohne Windows</a:t>
            </a:r>
          </a:p>
        </p:txBody>
      </p:sp>
    </p:spTree>
  </p:cSld>
  <p:clrMapOvr>
    <a:masterClrMapping/>
  </p:clrMapOvr>
  <p:transition>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a:spLocks noGrp="1" noChangeArrowheads="1"/>
          </p:cNvSpPr>
          <p:nvPr>
            <p:ph idx="1"/>
          </p:nvPr>
        </p:nvSpPr>
        <p:spPr>
          <a:xfrm>
            <a:off x="381000" y="1412875"/>
            <a:ext cx="8382000" cy="4321183"/>
          </a:xfrm>
        </p:spPr>
        <p:txBody>
          <a:bodyPr/>
          <a:lstStyle/>
          <a:p>
            <a:pPr>
              <a:lnSpc>
                <a:spcPct val="150000"/>
              </a:lnSpc>
            </a:pPr>
            <a:r>
              <a:rPr lang="de-DE" sz="2400" dirty="0" smtClean="0">
                <a:solidFill>
                  <a:schemeClr val="bg1">
                    <a:lumMod val="75000"/>
                  </a:schemeClr>
                </a:solidFill>
              </a:rPr>
              <a:t>Alles neu macht R2</a:t>
            </a:r>
          </a:p>
          <a:p>
            <a:pPr>
              <a:lnSpc>
                <a:spcPct val="150000"/>
              </a:lnSpc>
            </a:pPr>
            <a:r>
              <a:rPr lang="de-DE" sz="2400" dirty="0" smtClean="0">
                <a:solidFill>
                  <a:schemeClr val="bg1">
                    <a:lumMod val="75000"/>
                  </a:schemeClr>
                </a:solidFill>
              </a:rPr>
              <a:t>Brummt besser: Hyper-V 2.0</a:t>
            </a:r>
          </a:p>
          <a:p>
            <a:pPr>
              <a:lnSpc>
                <a:spcPct val="150000"/>
              </a:lnSpc>
            </a:pPr>
            <a:r>
              <a:rPr lang="de-DE" sz="2400" dirty="0" smtClean="0">
                <a:solidFill>
                  <a:schemeClr val="bg1">
                    <a:lumMod val="75000"/>
                  </a:schemeClr>
                </a:solidFill>
              </a:rPr>
              <a:t>Zugriff erlaubt: Remote Desktop Services</a:t>
            </a:r>
          </a:p>
          <a:p>
            <a:pPr>
              <a:lnSpc>
                <a:spcPct val="150000"/>
              </a:lnSpc>
            </a:pPr>
            <a:r>
              <a:rPr lang="de-DE" sz="2400" dirty="0" smtClean="0">
                <a:solidFill>
                  <a:schemeClr val="bg1">
                    <a:lumMod val="75000"/>
                  </a:schemeClr>
                </a:solidFill>
              </a:rPr>
              <a:t>Filiale mit Vorrat: </a:t>
            </a:r>
            <a:r>
              <a:rPr lang="de-DE" sz="2400" dirty="0" err="1" smtClean="0">
                <a:solidFill>
                  <a:schemeClr val="bg1">
                    <a:lumMod val="75000"/>
                  </a:schemeClr>
                </a:solidFill>
              </a:rPr>
              <a:t>BranchCache</a:t>
            </a:r>
            <a:endParaRPr lang="de-DE" sz="2400" dirty="0" smtClean="0">
              <a:solidFill>
                <a:schemeClr val="bg1">
                  <a:lumMod val="75000"/>
                </a:schemeClr>
              </a:solidFill>
            </a:endParaRPr>
          </a:p>
          <a:p>
            <a:pPr>
              <a:lnSpc>
                <a:spcPct val="150000"/>
              </a:lnSpc>
            </a:pPr>
            <a:r>
              <a:rPr lang="de-DE" sz="2400" dirty="0" smtClean="0">
                <a:solidFill>
                  <a:schemeClr val="bg1">
                    <a:lumMod val="75000"/>
                  </a:schemeClr>
                </a:solidFill>
              </a:rPr>
              <a:t>Aktiver Papierkorb: </a:t>
            </a:r>
            <a:r>
              <a:rPr lang="de-DE" sz="2400" dirty="0" err="1" smtClean="0">
                <a:solidFill>
                  <a:schemeClr val="bg1">
                    <a:lumMod val="75000"/>
                  </a:schemeClr>
                </a:solidFill>
              </a:rPr>
              <a:t>Active</a:t>
            </a:r>
            <a:r>
              <a:rPr lang="de-DE" sz="2400" dirty="0" smtClean="0">
                <a:solidFill>
                  <a:schemeClr val="bg1">
                    <a:lumMod val="75000"/>
                  </a:schemeClr>
                </a:solidFill>
              </a:rPr>
              <a:t> Directory in R2</a:t>
            </a:r>
          </a:p>
          <a:p>
            <a:pPr>
              <a:lnSpc>
                <a:spcPct val="150000"/>
              </a:lnSpc>
            </a:pPr>
            <a:r>
              <a:rPr lang="de-DE" sz="2400" dirty="0" smtClean="0">
                <a:solidFill>
                  <a:schemeClr val="bg1">
                    <a:lumMod val="75000"/>
                  </a:schemeClr>
                </a:solidFill>
              </a:rPr>
              <a:t>Fensterlos: Windows Server Core</a:t>
            </a:r>
          </a:p>
          <a:p>
            <a:pPr>
              <a:lnSpc>
                <a:spcPct val="150000"/>
              </a:lnSpc>
            </a:pPr>
            <a:endParaRPr lang="de-DE" sz="2400" dirty="0" smtClean="0"/>
          </a:p>
        </p:txBody>
      </p:sp>
      <p:sp>
        <p:nvSpPr>
          <p:cNvPr id="67586" name="Rectangle 2"/>
          <p:cNvSpPr>
            <a:spLocks noGrp="1" noChangeArrowheads="1"/>
          </p:cNvSpPr>
          <p:nvPr>
            <p:ph type="title"/>
          </p:nvPr>
        </p:nvSpPr>
        <p:spPr/>
        <p:txBody>
          <a:bodyPr/>
          <a:lstStyle/>
          <a:p>
            <a:r>
              <a:rPr lang="de-DE" dirty="0"/>
              <a:t>Fragen</a:t>
            </a:r>
          </a:p>
        </p:txBody>
      </p:sp>
      <p:pic>
        <p:nvPicPr>
          <p:cNvPr id="67588" name="Picture 4" descr="ellenbogen"/>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5724525" y="2565400"/>
            <a:ext cx="1433513" cy="3159125"/>
          </a:xfrm>
          <a:prstGeom prst="rect">
            <a:avLst/>
          </a:prstGeom>
          <a:noFill/>
          <a:ln w="9525">
            <a:noFill/>
            <a:miter lim="800000"/>
            <a:headEnd/>
            <a:tailEnd/>
          </a:ln>
        </p:spPr>
      </p:pic>
      <p:sp>
        <p:nvSpPr>
          <p:cNvPr id="67589" name="AutoShape 5"/>
          <p:cNvSpPr>
            <a:spLocks noChangeArrowheads="1"/>
          </p:cNvSpPr>
          <p:nvPr/>
        </p:nvSpPr>
        <p:spPr bwMode="auto">
          <a:xfrm>
            <a:off x="3384550" y="869950"/>
            <a:ext cx="2700338" cy="1320800"/>
          </a:xfrm>
          <a:prstGeom prst="cloudCallout">
            <a:avLst>
              <a:gd name="adj1" fmla="val 53000"/>
              <a:gd name="adj2" fmla="val 92069"/>
            </a:avLst>
          </a:prstGeom>
          <a:solidFill>
            <a:srgbClr val="FFBBC3"/>
          </a:solidFill>
          <a:ln w="28575">
            <a:solidFill>
              <a:schemeClr val="tx1"/>
            </a:solidFill>
            <a:round/>
            <a:headEnd type="none" w="sm" len="sm"/>
            <a:tailEnd type="none" w="sm" len="sm"/>
          </a:ln>
          <a:effectLst/>
        </p:spPr>
        <p:txBody>
          <a:bodyPr/>
          <a:lstStyle/>
          <a:p>
            <a:pPr algn="ctr" eaLnBrk="0" hangingPunct="0">
              <a:spcBef>
                <a:spcPct val="50000"/>
              </a:spcBef>
            </a:pPr>
            <a:r>
              <a:rPr lang="de-DE" sz="5400" b="1" i="1">
                <a:solidFill>
                  <a:srgbClr val="CC0000"/>
                </a:solidFill>
                <a:effectLst>
                  <a:outerShdw blurRad="38100" dist="38100" dir="2700000" algn="tl">
                    <a:srgbClr val="000000"/>
                  </a:outerShdw>
                </a:effectLst>
                <a:latin typeface="Square721 BdEx BT" pitchFamily="34" charset="0"/>
              </a:rPr>
              <a:t>?</a:t>
            </a:r>
          </a:p>
        </p:txBody>
      </p:sp>
      <p:sp>
        <p:nvSpPr>
          <p:cNvPr id="67590" name="AutoShape 6"/>
          <p:cNvSpPr>
            <a:spLocks noChangeArrowheads="1"/>
          </p:cNvSpPr>
          <p:nvPr/>
        </p:nvSpPr>
        <p:spPr bwMode="auto">
          <a:xfrm>
            <a:off x="3384550" y="884238"/>
            <a:ext cx="2700338" cy="1320800"/>
          </a:xfrm>
          <a:prstGeom prst="cloudCallout">
            <a:avLst>
              <a:gd name="adj1" fmla="val 52412"/>
              <a:gd name="adj2" fmla="val 91106"/>
            </a:avLst>
          </a:prstGeom>
          <a:solidFill>
            <a:srgbClr val="FFBBC3"/>
          </a:solidFill>
          <a:ln w="28575">
            <a:solidFill>
              <a:schemeClr val="tx1"/>
            </a:solidFill>
            <a:round/>
            <a:headEnd type="none" w="sm" len="sm"/>
            <a:tailEnd type="none" w="sm" len="sm"/>
          </a:ln>
          <a:effectLst/>
        </p:spPr>
        <p:txBody>
          <a:bodyPr/>
          <a:lstStyle/>
          <a:p>
            <a:pPr algn="ctr" eaLnBrk="0" hangingPunct="0">
              <a:spcBef>
                <a:spcPct val="50000"/>
              </a:spcBef>
            </a:pPr>
            <a:r>
              <a:rPr lang="de-DE" sz="5400" b="1" i="1">
                <a:solidFill>
                  <a:srgbClr val="CC0000"/>
                </a:solidFill>
                <a:effectLst>
                  <a:outerShdw blurRad="38100" dist="38100" dir="2700000" algn="tl">
                    <a:srgbClr val="000000"/>
                  </a:outerShdw>
                </a:effectLst>
                <a:latin typeface="Square721 BdEx BT" pitchFamily="34" charset="0"/>
              </a:rPr>
              <a:t>!</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7590"/>
                                        </p:tgtEl>
                                        <p:attrNameLst>
                                          <p:attrName>style.visibility</p:attrName>
                                        </p:attrNameLst>
                                      </p:cBhvr>
                                      <p:to>
                                        <p:strVal val="visible"/>
                                      </p:to>
                                    </p:set>
                                    <p:animEffect transition="in" filter="blinds(horizontal)">
                                      <p:cBhvr>
                                        <p:cTn id="7" dur="500"/>
                                        <p:tgtEl>
                                          <p:spTgt spid="675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9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descr="MSBG_red_vert_1_gs_bckgrd_alt.jpg"/>
          <p:cNvPicPr>
            <a:picLocks noChangeAspect="1"/>
          </p:cNvPicPr>
          <p:nvPr/>
        </p:nvPicPr>
        <p:blipFill>
          <a:blip r:embed="rId3" cstate="print"/>
          <a:stretch>
            <a:fillRect/>
          </a:stretch>
        </p:blipFill>
        <p:spPr>
          <a:xfrm>
            <a:off x="0" y="0"/>
            <a:ext cx="9144000" cy="6858000"/>
          </a:xfrm>
          <a:prstGeom prst="rect">
            <a:avLst/>
          </a:prstGeom>
        </p:spPr>
      </p:pic>
      <p:pic>
        <p:nvPicPr>
          <p:cNvPr id="13317" name="Picture 5"/>
          <p:cNvPicPr>
            <a:picLocks noChangeAspect="1" noChangeArrowheads="1"/>
          </p:cNvPicPr>
          <p:nvPr/>
        </p:nvPicPr>
        <p:blipFill>
          <a:blip r:embed="rId4" cstate="print"/>
          <a:srcRect t="10320"/>
          <a:stretch>
            <a:fillRect/>
          </a:stretch>
        </p:blipFill>
        <p:spPr bwMode="auto">
          <a:xfrm>
            <a:off x="457200" y="1600200"/>
            <a:ext cx="2743200" cy="3296162"/>
          </a:xfrm>
          <a:prstGeom prst="rect">
            <a:avLst/>
          </a:prstGeom>
          <a:noFill/>
          <a:ln w="9525">
            <a:noFill/>
            <a:miter lim="800000"/>
            <a:headEnd/>
            <a:tailEnd/>
          </a:ln>
          <a:effectLst/>
        </p:spPr>
      </p:pic>
      <p:sp>
        <p:nvSpPr>
          <p:cNvPr id="7" name="TextBox 6"/>
          <p:cNvSpPr txBox="1"/>
          <p:nvPr/>
        </p:nvSpPr>
        <p:spPr>
          <a:xfrm>
            <a:off x="425669" y="804041"/>
            <a:ext cx="8184931" cy="646331"/>
          </a:xfrm>
          <a:prstGeom prst="rect">
            <a:avLst/>
          </a:prstGeom>
          <a:noFill/>
        </p:spPr>
        <p:txBody>
          <a:bodyPr wrap="square" rtlCol="0">
            <a:spAutoFit/>
          </a:bodyPr>
          <a:lstStyle/>
          <a:p>
            <a:r>
              <a:rPr lang="en-US" b="1" dirty="0" smtClean="0">
                <a:latin typeface="Calibri" pitchFamily="34" charset="0"/>
              </a:rPr>
              <a:t>TechNet Plus Subscriptions </a:t>
            </a:r>
            <a:r>
              <a:rPr lang="en-US" dirty="0" smtClean="0">
                <a:latin typeface="Calibri" pitchFamily="34" charset="0"/>
              </a:rPr>
              <a:t>– a comprehensive tool kit for IT Pros to help evaluate, deploy, and support Microsoft products</a:t>
            </a:r>
            <a:endParaRPr lang="en-US" dirty="0">
              <a:latin typeface="Calibri" pitchFamily="34" charset="0"/>
            </a:endParaRPr>
          </a:p>
        </p:txBody>
      </p:sp>
      <p:grpSp>
        <p:nvGrpSpPr>
          <p:cNvPr id="2" name="Group 13"/>
          <p:cNvGrpSpPr/>
          <p:nvPr/>
        </p:nvGrpSpPr>
        <p:grpSpPr>
          <a:xfrm>
            <a:off x="3468414" y="2175641"/>
            <a:ext cx="2743200" cy="2837793"/>
            <a:chOff x="772508" y="1608083"/>
            <a:chExt cx="2837794" cy="2340311"/>
          </a:xfrm>
        </p:grpSpPr>
        <p:pic>
          <p:nvPicPr>
            <p:cNvPr id="13316" name="Picture 4"/>
            <p:cNvPicPr>
              <a:picLocks noChangeAspect="1" noChangeArrowheads="1"/>
            </p:cNvPicPr>
            <p:nvPr/>
          </p:nvPicPr>
          <p:blipFill>
            <a:blip r:embed="rId5" cstate="print"/>
            <a:srcRect l="24456" t="45960" r="73395" b="32373"/>
            <a:stretch>
              <a:fillRect/>
            </a:stretch>
          </p:blipFill>
          <p:spPr bwMode="auto">
            <a:xfrm>
              <a:off x="772508" y="1608083"/>
              <a:ext cx="756747" cy="2340311"/>
            </a:xfrm>
            <a:prstGeom prst="rect">
              <a:avLst/>
            </a:prstGeom>
            <a:gradFill flip="none" rotWithShape="1">
              <a:gsLst>
                <a:gs pos="0">
                  <a:schemeClr val="bg1">
                    <a:lumMod val="85000"/>
                  </a:schemeClr>
                </a:gs>
                <a:gs pos="50000">
                  <a:schemeClr val="accent1">
                    <a:tint val="44500"/>
                    <a:satMod val="160000"/>
                  </a:schemeClr>
                </a:gs>
                <a:gs pos="100000">
                  <a:schemeClr val="accent1">
                    <a:tint val="23500"/>
                    <a:satMod val="160000"/>
                  </a:schemeClr>
                </a:gs>
              </a:gsLst>
              <a:lin ang="5400000" scaled="1"/>
              <a:tileRect/>
            </a:gradFill>
            <a:ln w="9525">
              <a:noFill/>
              <a:miter lim="800000"/>
              <a:headEnd/>
              <a:tailEnd/>
            </a:ln>
            <a:effectLst/>
          </p:spPr>
        </p:pic>
        <p:sp>
          <p:nvSpPr>
            <p:cNvPr id="9" name="TextBox 8"/>
            <p:cNvSpPr txBox="1"/>
            <p:nvPr/>
          </p:nvSpPr>
          <p:spPr>
            <a:xfrm>
              <a:off x="1466193" y="1860332"/>
              <a:ext cx="2144109" cy="304586"/>
            </a:xfrm>
            <a:prstGeom prst="rect">
              <a:avLst/>
            </a:prstGeom>
            <a:noFill/>
          </p:spPr>
          <p:txBody>
            <a:bodyPr wrap="square" rtlCol="0">
              <a:spAutoFit/>
            </a:bodyPr>
            <a:lstStyle/>
            <a:p>
              <a:r>
                <a:rPr lang="en-US" b="1" dirty="0" smtClean="0">
                  <a:solidFill>
                    <a:srgbClr val="002060"/>
                  </a:solidFill>
                  <a:latin typeface="Calibri" pitchFamily="34" charset="0"/>
                </a:rPr>
                <a:t>EVALUATION</a:t>
              </a:r>
              <a:endParaRPr lang="en-US" b="1" dirty="0">
                <a:solidFill>
                  <a:srgbClr val="002060"/>
                </a:solidFill>
                <a:latin typeface="Calibri" pitchFamily="34" charset="0"/>
              </a:endParaRPr>
            </a:p>
          </p:txBody>
        </p:sp>
        <p:sp>
          <p:nvSpPr>
            <p:cNvPr id="12" name="TextBox 11"/>
            <p:cNvSpPr txBox="1"/>
            <p:nvPr/>
          </p:nvSpPr>
          <p:spPr>
            <a:xfrm>
              <a:off x="1508237" y="2532993"/>
              <a:ext cx="1944413" cy="304586"/>
            </a:xfrm>
            <a:prstGeom prst="rect">
              <a:avLst/>
            </a:prstGeom>
            <a:noFill/>
          </p:spPr>
          <p:txBody>
            <a:bodyPr wrap="square" rtlCol="0">
              <a:spAutoFit/>
            </a:bodyPr>
            <a:lstStyle/>
            <a:p>
              <a:r>
                <a:rPr lang="en-US" b="1" dirty="0" smtClean="0">
                  <a:solidFill>
                    <a:srgbClr val="002060"/>
                  </a:solidFill>
                  <a:latin typeface="Calibri" pitchFamily="34" charset="0"/>
                </a:rPr>
                <a:t>DEPLOYMENT</a:t>
              </a:r>
              <a:endParaRPr lang="en-US" b="1" dirty="0">
                <a:solidFill>
                  <a:srgbClr val="002060"/>
                </a:solidFill>
                <a:latin typeface="Calibri" pitchFamily="34" charset="0"/>
              </a:endParaRPr>
            </a:p>
          </p:txBody>
        </p:sp>
        <p:sp>
          <p:nvSpPr>
            <p:cNvPr id="13" name="TextBox 12"/>
            <p:cNvSpPr txBox="1"/>
            <p:nvPr/>
          </p:nvSpPr>
          <p:spPr>
            <a:xfrm>
              <a:off x="1566042" y="3442137"/>
              <a:ext cx="1523999" cy="304586"/>
            </a:xfrm>
            <a:prstGeom prst="rect">
              <a:avLst/>
            </a:prstGeom>
            <a:noFill/>
          </p:spPr>
          <p:txBody>
            <a:bodyPr wrap="square" rtlCol="0">
              <a:spAutoFit/>
            </a:bodyPr>
            <a:lstStyle/>
            <a:p>
              <a:r>
                <a:rPr lang="en-US" b="1" dirty="0" smtClean="0">
                  <a:solidFill>
                    <a:srgbClr val="002060"/>
                  </a:solidFill>
                  <a:latin typeface="Calibri" pitchFamily="34" charset="0"/>
                </a:rPr>
                <a:t>SUPPORT</a:t>
              </a:r>
              <a:endParaRPr lang="en-US" b="1" dirty="0">
                <a:solidFill>
                  <a:srgbClr val="002060"/>
                </a:solidFill>
                <a:latin typeface="Calibri" pitchFamily="34" charset="0"/>
              </a:endParaRPr>
            </a:p>
          </p:txBody>
        </p:sp>
      </p:grpSp>
      <p:sp>
        <p:nvSpPr>
          <p:cNvPr id="17" name="Rectangle 16"/>
          <p:cNvSpPr/>
          <p:nvPr/>
        </p:nvSpPr>
        <p:spPr>
          <a:xfrm>
            <a:off x="457200" y="4953000"/>
            <a:ext cx="2743200" cy="1077218"/>
          </a:xfrm>
          <a:prstGeom prst="rect">
            <a:avLst/>
          </a:prstGeom>
          <a:solidFill>
            <a:schemeClr val="tx2">
              <a:lumMod val="60000"/>
              <a:lumOff val="40000"/>
            </a:schemeClr>
          </a:solidFill>
        </p:spPr>
        <p:txBody>
          <a:bodyPr wrap="square">
            <a:spAutoFit/>
          </a:bodyPr>
          <a:lstStyle/>
          <a:p>
            <a:pPr algn="ctr"/>
            <a:r>
              <a:rPr lang="en-US" sz="1600" b="1" i="1" dirty="0" smtClean="0">
                <a:latin typeface="Calibri" pitchFamily="34" charset="0"/>
              </a:rPr>
              <a:t>Build Technical skill</a:t>
            </a:r>
          </a:p>
          <a:p>
            <a:pPr algn="ctr"/>
            <a:r>
              <a:rPr lang="en-US" sz="1600" b="1" i="1" dirty="0" smtClean="0">
                <a:latin typeface="Calibri" pitchFamily="34" charset="0"/>
              </a:rPr>
              <a:t>Boost Productivity</a:t>
            </a:r>
          </a:p>
          <a:p>
            <a:pPr algn="ctr"/>
            <a:r>
              <a:rPr lang="en-US" sz="1600" b="1" i="1" dirty="0" smtClean="0">
                <a:latin typeface="Calibri" pitchFamily="34" charset="0"/>
              </a:rPr>
              <a:t>Fully evaluate Microsoft Solutions</a:t>
            </a:r>
            <a:endParaRPr lang="en-US" sz="1600" b="1" i="1" dirty="0">
              <a:latin typeface="Calibri" pitchFamily="34" charset="0"/>
            </a:endParaRPr>
          </a:p>
        </p:txBody>
      </p:sp>
      <p:sp>
        <p:nvSpPr>
          <p:cNvPr id="20" name="Oval Callout 19"/>
          <p:cNvSpPr/>
          <p:nvPr/>
        </p:nvSpPr>
        <p:spPr>
          <a:xfrm>
            <a:off x="5864773" y="1954925"/>
            <a:ext cx="3279227" cy="1135116"/>
          </a:xfrm>
          <a:prstGeom prst="wedgeEllipseCallout">
            <a:avLst>
              <a:gd name="adj1" fmla="val -60605"/>
              <a:gd name="adj2" fmla="val 16336"/>
            </a:avLst>
          </a:prstGeom>
          <a:blipFill>
            <a:blip r:embed="rId6" cstate="prin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solidFill>
                  <a:schemeClr val="tx2"/>
                </a:solidFill>
                <a:latin typeface="Calibri" pitchFamily="34" charset="0"/>
              </a:rPr>
              <a:t>Get Hands on Experience with the Latest Microsoft Technologies</a:t>
            </a:r>
            <a:endParaRPr lang="en-US" sz="1600" b="1" dirty="0">
              <a:solidFill>
                <a:schemeClr val="tx2"/>
              </a:solidFill>
              <a:latin typeface="Calibri" pitchFamily="34" charset="0"/>
            </a:endParaRPr>
          </a:p>
        </p:txBody>
      </p:sp>
      <p:sp>
        <p:nvSpPr>
          <p:cNvPr id="21" name="Oval Callout 20"/>
          <p:cNvSpPr/>
          <p:nvPr/>
        </p:nvSpPr>
        <p:spPr>
          <a:xfrm>
            <a:off x="5864773" y="3400099"/>
            <a:ext cx="3279227" cy="919654"/>
          </a:xfrm>
          <a:prstGeom prst="wedgeEllipseCallout">
            <a:avLst>
              <a:gd name="adj1" fmla="val -57240"/>
              <a:gd name="adj2" fmla="val -33617"/>
            </a:avLst>
          </a:prstGeom>
          <a:blipFill>
            <a:blip r:embed="rId6" cstate="prin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solidFill>
                  <a:schemeClr val="tx2"/>
                </a:solidFill>
                <a:latin typeface="Calibri" pitchFamily="34" charset="0"/>
              </a:rPr>
              <a:t>Plan for future Deployments</a:t>
            </a:r>
            <a:endParaRPr lang="en-US" sz="1600" b="1" dirty="0">
              <a:solidFill>
                <a:schemeClr val="tx2"/>
              </a:solidFill>
              <a:latin typeface="Calibri" pitchFamily="34" charset="0"/>
            </a:endParaRPr>
          </a:p>
        </p:txBody>
      </p:sp>
      <p:sp>
        <p:nvSpPr>
          <p:cNvPr id="22" name="Oval Callout 21"/>
          <p:cNvSpPr/>
          <p:nvPr/>
        </p:nvSpPr>
        <p:spPr>
          <a:xfrm>
            <a:off x="5864773" y="4640320"/>
            <a:ext cx="3279227" cy="919654"/>
          </a:xfrm>
          <a:prstGeom prst="wedgeEllipseCallout">
            <a:avLst>
              <a:gd name="adj1" fmla="val -67817"/>
              <a:gd name="adj2" fmla="val -42189"/>
            </a:avLst>
          </a:prstGeom>
          <a:blipFill>
            <a:blip r:embed="rId6" cstate="prin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solidFill>
                  <a:schemeClr val="tx2"/>
                </a:solidFill>
                <a:latin typeface="Calibri" pitchFamily="34" charset="0"/>
              </a:rPr>
              <a:t>Resolve Technical Issues Faster</a:t>
            </a:r>
            <a:endParaRPr lang="en-US" sz="1600" b="1" dirty="0">
              <a:solidFill>
                <a:schemeClr val="tx2"/>
              </a:solidFill>
              <a:latin typeface="Calibri" pitchFamily="34" charset="0"/>
            </a:endParaRPr>
          </a:p>
        </p:txBody>
      </p:sp>
      <p:sp>
        <p:nvSpPr>
          <p:cNvPr id="28" name="Rectangle 27"/>
          <p:cNvSpPr/>
          <p:nvPr/>
        </p:nvSpPr>
        <p:spPr>
          <a:xfrm>
            <a:off x="0" y="152400"/>
            <a:ext cx="9144000" cy="381000"/>
          </a:xfrm>
          <a:prstGeom prst="rect">
            <a:avLst/>
          </a:prstGeom>
          <a:gradFill flip="none" rotWithShape="1">
            <a:gsLst>
              <a:gs pos="0">
                <a:schemeClr val="bg1">
                  <a:alpha val="70000"/>
                </a:schemeClr>
              </a:gs>
              <a:gs pos="50000">
                <a:schemeClr val="bg1">
                  <a:alpha val="29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itchFamily="34" charset="0"/>
            </a:endParaRPr>
          </a:p>
        </p:txBody>
      </p:sp>
      <p:sp>
        <p:nvSpPr>
          <p:cNvPr id="29" name="TextBox 28"/>
          <p:cNvSpPr txBox="1"/>
          <p:nvPr/>
        </p:nvSpPr>
        <p:spPr>
          <a:xfrm>
            <a:off x="52252" y="150222"/>
            <a:ext cx="2941959" cy="461665"/>
          </a:xfrm>
          <a:prstGeom prst="rect">
            <a:avLst/>
          </a:prstGeom>
          <a:noFill/>
        </p:spPr>
        <p:txBody>
          <a:bodyPr wrap="none" rtlCol="0">
            <a:spAutoFit/>
          </a:bodyPr>
          <a:lstStyle/>
          <a:p>
            <a:r>
              <a:rPr lang="en-US" sz="2400" dirty="0" smtClean="0">
                <a:latin typeface="Calibri" pitchFamily="34" charset="0"/>
                <a:cs typeface="Calibri" pitchFamily="34" charset="0"/>
              </a:rPr>
              <a:t>What is TechNet Plus?</a:t>
            </a:r>
          </a:p>
        </p:txBody>
      </p:sp>
      <p:sp>
        <p:nvSpPr>
          <p:cNvPr id="30" name="Rectangle 29"/>
          <p:cNvSpPr/>
          <p:nvPr/>
        </p:nvSpPr>
        <p:spPr>
          <a:xfrm>
            <a:off x="0" y="533400"/>
            <a:ext cx="9144000" cy="73152"/>
          </a:xfrm>
          <a:prstGeom prst="rect">
            <a:avLst/>
          </a:prstGeom>
          <a:gradFill flip="none" rotWithShape="1">
            <a:gsLst>
              <a:gs pos="0">
                <a:schemeClr val="bg1">
                  <a:alpha val="88000"/>
                </a:schemeClr>
              </a:gs>
              <a:gs pos="50000">
                <a:schemeClr val="bg1">
                  <a:alpha val="58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itchFamily="34" charset="0"/>
            </a:endParaRPr>
          </a:p>
        </p:txBody>
      </p:sp>
      <p:cxnSp>
        <p:nvCxnSpPr>
          <p:cNvPr id="31" name="Straight Connector 30"/>
          <p:cNvCxnSpPr/>
          <p:nvPr/>
        </p:nvCxnSpPr>
        <p:spPr>
          <a:xfrm rot="10800000">
            <a:off x="0" y="152400"/>
            <a:ext cx="91440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7" cstate="print"/>
          <a:srcRect/>
          <a:stretch>
            <a:fillRect/>
          </a:stretch>
        </p:blipFill>
        <p:spPr bwMode="auto">
          <a:xfrm>
            <a:off x="3445730" y="1630582"/>
            <a:ext cx="5698270" cy="4281487"/>
          </a:xfrm>
          <a:prstGeom prst="rect">
            <a:avLst/>
          </a:prstGeom>
          <a:noFill/>
          <a:ln w="9525">
            <a:noFill/>
            <a:miter lim="800000"/>
            <a:headEnd/>
            <a:tailEnd/>
          </a:ln>
          <a:effectLst/>
        </p:spPr>
      </p:pic>
      <p:pic>
        <p:nvPicPr>
          <p:cNvPr id="26" name="Picture 2" descr="http://infoweb2007/sites/Springboard/team/Shared%20Documents/STEP/Logos/STEP%20Logo%20Horizontal%20Web.jpg"/>
          <p:cNvPicPr>
            <a:picLocks noChangeAspect="1" noChangeArrowheads="1"/>
          </p:cNvPicPr>
          <p:nvPr/>
        </p:nvPicPr>
        <p:blipFill>
          <a:blip r:embed="rId8" cstate="print"/>
          <a:srcRect/>
          <a:stretch>
            <a:fillRect/>
          </a:stretch>
        </p:blipFill>
        <p:spPr bwMode="auto">
          <a:xfrm>
            <a:off x="152401" y="6096000"/>
            <a:ext cx="1582208" cy="619125"/>
          </a:xfrm>
          <a:prstGeom prst="rect">
            <a:avLst/>
          </a:prstGeom>
          <a:noFill/>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1000" fill="hold"/>
                                        <p:tgtEl>
                                          <p:spTgt spid="20"/>
                                        </p:tgtEl>
                                        <p:attrNameLst>
                                          <p:attrName>ppt_x</p:attrName>
                                        </p:attrNameLst>
                                      </p:cBhvr>
                                      <p:tavLst>
                                        <p:tav tm="0">
                                          <p:val>
                                            <p:strVal val="1+#ppt_w/2"/>
                                          </p:val>
                                        </p:tav>
                                        <p:tav tm="100000">
                                          <p:val>
                                            <p:strVal val="#ppt_x"/>
                                          </p:val>
                                        </p:tav>
                                      </p:tavLst>
                                    </p:anim>
                                    <p:anim calcmode="lin" valueType="num">
                                      <p:cBhvr additive="base">
                                        <p:cTn id="8" dur="10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1000" fill="hold"/>
                                        <p:tgtEl>
                                          <p:spTgt spid="21"/>
                                        </p:tgtEl>
                                        <p:attrNameLst>
                                          <p:attrName>ppt_x</p:attrName>
                                        </p:attrNameLst>
                                      </p:cBhvr>
                                      <p:tavLst>
                                        <p:tav tm="0">
                                          <p:val>
                                            <p:strVal val="1+#ppt_w/2"/>
                                          </p:val>
                                        </p:tav>
                                        <p:tav tm="100000">
                                          <p:val>
                                            <p:strVal val="#ppt_x"/>
                                          </p:val>
                                        </p:tav>
                                      </p:tavLst>
                                    </p:anim>
                                    <p:anim calcmode="lin" valueType="num">
                                      <p:cBhvr additive="base">
                                        <p:cTn id="14" dur="10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1000" fill="hold"/>
                                        <p:tgtEl>
                                          <p:spTgt spid="22"/>
                                        </p:tgtEl>
                                        <p:attrNameLst>
                                          <p:attrName>ppt_x</p:attrName>
                                        </p:attrNameLst>
                                      </p:cBhvr>
                                      <p:tavLst>
                                        <p:tav tm="0">
                                          <p:val>
                                            <p:strVal val="1+#ppt_w/2"/>
                                          </p:val>
                                        </p:tav>
                                        <p:tav tm="100000">
                                          <p:val>
                                            <p:strVal val="#ppt_x"/>
                                          </p:val>
                                        </p:tav>
                                      </p:tavLst>
                                    </p:anim>
                                    <p:anim calcmode="lin" valueType="num">
                                      <p:cBhvr additive="base">
                                        <p:cTn id="20" dur="10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1026"/>
                                        </p:tgtEl>
                                        <p:attrNameLst>
                                          <p:attrName>style.visibility</p:attrName>
                                        </p:attrNameLst>
                                      </p:cBhvr>
                                      <p:to>
                                        <p:strVal val="visible"/>
                                      </p:to>
                                    </p:set>
                                    <p:animEffect transition="in" filter="checkerboard(across)">
                                      <p:cBhvr>
                                        <p:cTn id="25"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81000" y="97203"/>
            <a:ext cx="8382000" cy="498598"/>
          </a:xfrm>
        </p:spPr>
        <p:txBody>
          <a:bodyPr/>
          <a:lstStyle/>
          <a:p>
            <a:r>
              <a:rPr lang="en-US" sz="3600" dirty="0" smtClean="0"/>
              <a:t>Win a TechNet Plus Subscription</a:t>
            </a:r>
            <a:endParaRPr lang="en-US" sz="3600" dirty="0"/>
          </a:p>
        </p:txBody>
      </p:sp>
      <p:sp>
        <p:nvSpPr>
          <p:cNvPr id="6" name="Slide Number Placeholder 5"/>
          <p:cNvSpPr>
            <a:spLocks noGrp="1"/>
          </p:cNvSpPr>
          <p:nvPr>
            <p:ph type="sldNum" sz="quarter" idx="4"/>
          </p:nvPr>
        </p:nvSpPr>
        <p:spPr/>
        <p:txBody>
          <a:bodyPr/>
          <a:lstStyle/>
          <a:p>
            <a:fld id="{B56CFCB6-BE43-43CE-BFC8-4F7310A591C8}" type="slidenum">
              <a:rPr lang="en-US" smtClean="0"/>
              <a:pPr/>
              <a:t>41</a:t>
            </a:fld>
            <a:endParaRPr lang="en-US"/>
          </a:p>
        </p:txBody>
      </p:sp>
      <p:sp>
        <p:nvSpPr>
          <p:cNvPr id="9" name="Text Placeholder 8"/>
          <p:cNvSpPr>
            <a:spLocks noGrp="1"/>
          </p:cNvSpPr>
          <p:nvPr>
            <p:ph type="body" sz="quarter" idx="10"/>
          </p:nvPr>
        </p:nvSpPr>
        <p:spPr>
          <a:xfrm>
            <a:off x="381000" y="1411552"/>
            <a:ext cx="8382000" cy="4653582"/>
          </a:xfrm>
        </p:spPr>
        <p:txBody>
          <a:bodyPr/>
          <a:lstStyle/>
          <a:p>
            <a:r>
              <a:rPr lang="en-US" dirty="0" smtClean="0"/>
              <a:t>To win a TechNet Plus Subscription, fill out an online survey here:</a:t>
            </a:r>
          </a:p>
          <a:p>
            <a:pPr lvl="1"/>
            <a:r>
              <a:rPr lang="en-US" b="1" dirty="0" smtClean="0">
                <a:hlinkClick r:id="rId2"/>
              </a:rPr>
              <a:t>http://</a:t>
            </a:r>
            <a:r>
              <a:rPr lang="en-US" b="1" dirty="0" smtClean="0">
                <a:hlinkClick r:id="rId2"/>
              </a:rPr>
              <a:t>tinyurl.com/STEP040/</a:t>
            </a:r>
            <a:endParaRPr lang="en-US" dirty="0" smtClean="0"/>
          </a:p>
          <a:p>
            <a:r>
              <a:rPr lang="en-US" dirty="0" smtClean="0"/>
              <a:t>Two surveys at each event will be picked at random to win a subscription good for one year.</a:t>
            </a:r>
          </a:p>
          <a:p>
            <a:r>
              <a:rPr lang="en-US" dirty="0" smtClean="0"/>
              <a:t>TechNet Plus gets you:</a:t>
            </a:r>
          </a:p>
          <a:p>
            <a:pPr lvl="1"/>
            <a:r>
              <a:rPr lang="en-US" dirty="0" smtClean="0"/>
              <a:t>Windows 7 and Server 2008 R2 First!</a:t>
            </a:r>
          </a:p>
          <a:p>
            <a:pPr lvl="1"/>
            <a:r>
              <a:rPr lang="en-US" dirty="0" smtClean="0"/>
              <a:t>No time bombs!</a:t>
            </a:r>
          </a:p>
          <a:p>
            <a:pPr lvl="1"/>
            <a:r>
              <a:rPr lang="en-US" dirty="0" smtClean="0"/>
              <a:t>No fighting for product keys</a:t>
            </a:r>
          </a:p>
          <a:p>
            <a:pPr lvl="1"/>
            <a:r>
              <a:rPr lang="en-US" dirty="0" smtClean="0"/>
              <a:t>More time to evaluate</a:t>
            </a:r>
          </a:p>
          <a:p>
            <a:pPr lvl="1"/>
            <a:r>
              <a:rPr lang="en-US" dirty="0" smtClean="0"/>
              <a:t>More tools and resources</a:t>
            </a:r>
          </a:p>
          <a:p>
            <a:endParaRPr lang="en-US" dirty="0" smtClean="0"/>
          </a:p>
          <a:p>
            <a:endParaRPr lang="en-US" dirty="0"/>
          </a:p>
        </p:txBody>
      </p:sp>
    </p:spTree>
  </p:cSld>
  <p:clrMapOvr>
    <a:masterClrMapping/>
  </p:clrMapOvr>
  <p:transition>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Mehr Fragen? Mehr Antworten!</a:t>
            </a:r>
            <a:endParaRPr lang="de-DE" dirty="0"/>
          </a:p>
        </p:txBody>
      </p:sp>
      <p:sp>
        <p:nvSpPr>
          <p:cNvPr id="4" name="Inhaltsplatzhalter 3"/>
          <p:cNvSpPr>
            <a:spLocks noGrp="1"/>
          </p:cNvSpPr>
          <p:nvPr>
            <p:ph idx="1"/>
          </p:nvPr>
        </p:nvSpPr>
        <p:spPr>
          <a:xfrm>
            <a:off x="381000" y="1412875"/>
            <a:ext cx="8382000" cy="4475071"/>
          </a:xfrm>
        </p:spPr>
        <p:txBody>
          <a:bodyPr/>
          <a:lstStyle/>
          <a:p>
            <a:r>
              <a:rPr lang="de-DE" dirty="0" smtClean="0"/>
              <a:t>Nils.Kaczenski@witcom-hannover.de</a:t>
            </a:r>
          </a:p>
          <a:p>
            <a:r>
              <a:rPr lang="de-DE" dirty="0" err="1" smtClean="0"/>
              <a:t>WITcom</a:t>
            </a:r>
            <a:r>
              <a:rPr lang="de-DE" dirty="0" smtClean="0"/>
              <a:t> High-End-Workshops </a:t>
            </a:r>
          </a:p>
          <a:p>
            <a:r>
              <a:rPr lang="de-DE" dirty="0" smtClean="0"/>
              <a:t>Microsoft TechNet: Tech Day in Hannover am 16. Juni 2009</a:t>
            </a:r>
          </a:p>
          <a:p>
            <a:pPr lvl="1"/>
            <a:r>
              <a:rPr lang="de-DE" dirty="0" smtClean="0"/>
              <a:t>Windows 7 &amp; Windows Server 2008 R2</a:t>
            </a:r>
          </a:p>
          <a:p>
            <a:pPr lvl="1"/>
            <a:r>
              <a:rPr lang="de-DE" dirty="0" smtClean="0"/>
              <a:t>Seminare, </a:t>
            </a:r>
            <a:r>
              <a:rPr lang="de-DE" dirty="0" err="1" smtClean="0"/>
              <a:t>Chalk</a:t>
            </a:r>
            <a:r>
              <a:rPr lang="de-DE" dirty="0" smtClean="0"/>
              <a:t> Talk, Networking</a:t>
            </a:r>
          </a:p>
          <a:p>
            <a:pPr lvl="1"/>
            <a:r>
              <a:rPr lang="de-DE" dirty="0" smtClean="0">
                <a:hlinkClick r:id="rId3"/>
              </a:rPr>
              <a:t>http://www.event-team.com/events/techday</a:t>
            </a:r>
            <a:r>
              <a:rPr lang="de-DE" dirty="0" smtClean="0">
                <a:hlinkClick r:id="rId3"/>
              </a:rPr>
              <a:t>/</a:t>
            </a:r>
            <a:endParaRPr lang="de-DE" dirty="0" smtClean="0"/>
          </a:p>
          <a:p>
            <a:r>
              <a:rPr lang="de-DE" dirty="0" smtClean="0"/>
              <a:t> </a:t>
            </a:r>
            <a:endParaRPr lang="de-DE" dirty="0" smtClean="0"/>
          </a:p>
          <a:p>
            <a:endParaRPr lang="de-DE" dirty="0"/>
          </a:p>
        </p:txBody>
      </p:sp>
      <p:pic>
        <p:nvPicPr>
          <p:cNvPr id="5" name="Picture 2" descr="C:\Users\Nils.Kaczenski\Pictures\fom-Logo500.gif"/>
          <p:cNvPicPr>
            <a:picLocks noChangeAspect="1" noChangeArrowheads="1"/>
          </p:cNvPicPr>
          <p:nvPr/>
        </p:nvPicPr>
        <p:blipFill>
          <a:blip r:embed="rId4" cstate="print"/>
          <a:srcRect/>
          <a:stretch>
            <a:fillRect/>
          </a:stretch>
        </p:blipFill>
        <p:spPr bwMode="auto">
          <a:xfrm>
            <a:off x="723900" y="4876800"/>
            <a:ext cx="2857500" cy="388620"/>
          </a:xfrm>
          <a:prstGeom prst="rect">
            <a:avLst/>
          </a:prstGeom>
          <a:noFill/>
        </p:spPr>
      </p:pic>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STEP TEMPLATE">
  <a:themeElements>
    <a:clrScheme name="White - blue accents template template">
      <a:dk1>
        <a:srgbClr val="000000"/>
      </a:dk1>
      <a:lt1>
        <a:srgbClr val="FFFFFF"/>
      </a:lt1>
      <a:dk2>
        <a:srgbClr val="1D4775"/>
      </a:dk2>
      <a:lt2>
        <a:srgbClr val="FEF194"/>
      </a:lt2>
      <a:accent1>
        <a:srgbClr val="FFC000"/>
      </a:accent1>
      <a:accent2>
        <a:srgbClr val="3497AE"/>
      </a:accent2>
      <a:accent3>
        <a:srgbClr val="DF8045"/>
      </a:accent3>
      <a:accent4>
        <a:srgbClr val="7DCC2E"/>
      </a:accent4>
      <a:accent5>
        <a:srgbClr val="FF9929"/>
      </a:accent5>
      <a:accent6>
        <a:srgbClr val="A061C3"/>
      </a:accent6>
      <a:hlink>
        <a:srgbClr val="1D4775"/>
      </a:hlink>
      <a:folHlink>
        <a:srgbClr val="1D4775"/>
      </a:folHlink>
    </a:clrScheme>
    <a:fontScheme name="Blue-Purple TT">
      <a:majorFont>
        <a:latin typeface="Segoe"/>
        <a:ea typeface=""/>
        <a:cs typeface=""/>
      </a:majorFont>
      <a:minorFont>
        <a:latin typeface="Sego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chemeClr val="tx1"/>
            </a:solidFill>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9095253C77CD545975A1785746589C8" ma:contentTypeVersion="6" ma:contentTypeDescription="Create a new document." ma:contentTypeScope="" ma:versionID="1f7fb6613c4b4f57f0ffa01c56121f69">
  <xsd:schema xmlns:xsd="http://www.w3.org/2001/XMLSchema" xmlns:p="http://schemas.microsoft.com/office/2006/metadata/properties" xmlns:ns2="d9f2f98e-3dd9-4e91-aba9-d1e14d7d5066" targetNamespace="http://schemas.microsoft.com/office/2006/metadata/properties" ma:root="true" ma:fieldsID="118768142cc2b48c716827bbc638298b" ns2:_="">
    <xsd:import namespace="d9f2f98e-3dd9-4e91-aba9-d1e14d7d5066"/>
    <xsd:element name="properties">
      <xsd:complexType>
        <xsd:sequence>
          <xsd:element name="documentManagement">
            <xsd:complexType>
              <xsd:all>
                <xsd:element ref="ns2:Release_x0020_Type"/>
                <xsd:element ref="ns2:Internal_x0020_Only_x0020_Until_x0020_Date" minOccurs="0"/>
                <xsd:element ref="ns2:Contributor_x0020_Content_x0020_Type"/>
                <xsd:element ref="ns2:Hidden_CurrentDate" minOccurs="0"/>
              </xsd:all>
            </xsd:complexType>
          </xsd:element>
        </xsd:sequence>
      </xsd:complexType>
    </xsd:element>
  </xsd:schema>
  <xsd:schema xmlns:xsd="http://www.w3.org/2001/XMLSchema" xmlns:dms="http://schemas.microsoft.com/office/2006/documentManagement/types" targetNamespace="d9f2f98e-3dd9-4e91-aba9-d1e14d7d5066" elementFormDefault="qualified">
    <xsd:import namespace="http://schemas.microsoft.com/office/2006/documentManagement/types"/>
    <xsd:element name="Release_x0020_Type" ma:index="8" ma:displayName="Release Type" ma:format="Dropdown" ma:internalName="Release_x0020_Type">
      <xsd:simpleType>
        <xsd:restriction base="dms:Choice">
          <xsd:enumeration value="Internal Use Only (Permanent)"/>
          <xsd:enumeration value="Internal Use Only (Until Date)"/>
          <xsd:enumeration value="Public"/>
        </xsd:restriction>
      </xsd:simpleType>
    </xsd:element>
    <xsd:element name="Internal_x0020_Only_x0020_Until_x0020_Date" ma:index="9" nillable="true" ma:displayName="Internal Only Until Date" ma:format="DateOnly" ma:internalName="Internal_x0020_Only_x0020_Until_x0020_Date">
      <xsd:simpleType>
        <xsd:restriction base="dms:DateTime"/>
      </xsd:simpleType>
    </xsd:element>
    <xsd:element name="Contributor_x0020_Content_x0020_Type" ma:index="10" ma:displayName="Contributor Content Type" ma:default="" ma:format="Dropdown" ma:internalName="Contributor_x0020_Content_x0020_Type">
      <xsd:simpleType>
        <xsd:restriction base="dms:Choice">
          <xsd:enumeration value="User-Generated"/>
          <xsd:enumeration value="Microsoft-Generated"/>
        </xsd:restriction>
      </xsd:simpleType>
    </xsd:element>
    <xsd:element name="Hidden_CurrentDate" ma:index="13" nillable="true" ma:displayName="Hidden_CurrentDate" ma:default="[today]" ma:format="DateOnly" ma:internalName="Hidden_CurrentDat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documentManagement>
    <Release_x0020_Type xmlns="d9f2f98e-3dd9-4e91-aba9-d1e14d7d5066">Public</Release_x0020_Type>
    <Internal_x0020_Only_x0020_Until_x0020_Date xmlns="d9f2f98e-3dd9-4e91-aba9-d1e14d7d5066" xsi:nil="true"/>
    <Contributor_x0020_Content_x0020_Type xmlns="d9f2f98e-3dd9-4e91-aba9-d1e14d7d5066">User-Generated</Contributor_x0020_Content_x0020_Type>
    <Hidden_CurrentDate xmlns="d9f2f98e-3dd9-4e91-aba9-d1e14d7d5066" xsi:nil="true"/>
  </documentManagement>
</p:properties>
</file>

<file path=customXml/itemProps1.xml><?xml version="1.0" encoding="utf-8"?>
<ds:datastoreItem xmlns:ds="http://schemas.openxmlformats.org/officeDocument/2006/customXml" ds:itemID="{9F6A5596-343D-4CA0-A89A-7C6ACDE523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9f2f98e-3dd9-4e91-aba9-d1e14d7d5066"/>
    <ds:schemaRef ds:uri="http://schemas.microsoft.com/office/2006/documentManagement/typ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2.xml><?xml version="1.0" encoding="utf-8"?>
<ds:datastoreItem xmlns:ds="http://schemas.openxmlformats.org/officeDocument/2006/customXml" ds:itemID="{E7AEDC58-668E-4A13-B2E8-E9BFB3DDEE23}">
  <ds:schemaRefs>
    <ds:schemaRef ds:uri="http://schemas.microsoft.com/sharepoint/v3/contenttype/forms"/>
  </ds:schemaRefs>
</ds:datastoreItem>
</file>

<file path=customXml/itemProps3.xml><?xml version="1.0" encoding="utf-8"?>
<ds:datastoreItem xmlns:ds="http://schemas.openxmlformats.org/officeDocument/2006/customXml" ds:itemID="{C4FDF735-124D-4D62-ADC5-4644344B7843}">
  <ds:schemaRefs>
    <ds:schemaRef ds:uri="http://schemas.microsoft.com/office/2006/metadata/properties"/>
    <ds:schemaRef ds:uri="d9f2f98e-3dd9-4e91-aba9-d1e14d7d5066"/>
  </ds:schemaRefs>
</ds:datastoreItem>
</file>

<file path=docProps/app.xml><?xml version="1.0" encoding="utf-8"?>
<Properties xmlns="http://schemas.openxmlformats.org/officeDocument/2006/extended-properties" xmlns:vt="http://schemas.openxmlformats.org/officeDocument/2006/docPropsVTypes">
  <Template/>
  <TotalTime>0</TotalTime>
  <Words>2972</Words>
  <Application>Microsoft Office PowerPoint</Application>
  <PresentationFormat>Bildschirmpräsentation (4:3)</PresentationFormat>
  <Paragraphs>520</Paragraphs>
  <Slides>42</Slides>
  <Notes>23</Notes>
  <HiddenSlides>0</HiddenSlides>
  <MMClips>0</MMClips>
  <ScaleCrop>false</ScaleCrop>
  <HeadingPairs>
    <vt:vector size="6" baseType="variant">
      <vt:variant>
        <vt:lpstr>Design</vt:lpstr>
      </vt:variant>
      <vt:variant>
        <vt:i4>1</vt:i4>
      </vt:variant>
      <vt:variant>
        <vt:lpstr>Eingebettete OLE-Server</vt:lpstr>
      </vt:variant>
      <vt:variant>
        <vt:i4>1</vt:i4>
      </vt:variant>
      <vt:variant>
        <vt:lpstr>Folientitel</vt:lpstr>
      </vt:variant>
      <vt:variant>
        <vt:i4>42</vt:i4>
      </vt:variant>
    </vt:vector>
  </HeadingPairs>
  <TitlesOfParts>
    <vt:vector size="44" baseType="lpstr">
      <vt:lpstr>STEP TEMPLATE</vt:lpstr>
      <vt:lpstr>Visio</vt:lpstr>
      <vt:lpstr>Windows Server 2008 R2:   Besser fürs Unternehmen</vt:lpstr>
      <vt:lpstr>Ein ganz normaler Tag in der IT</vt:lpstr>
      <vt:lpstr>Wer vor Ihnen steht</vt:lpstr>
      <vt:lpstr>What Is The Springboard Series</vt:lpstr>
      <vt:lpstr>Springboard Series on TechNet:  The Key Resource for IT Pros</vt:lpstr>
      <vt:lpstr>Was Sie erwartet</vt:lpstr>
      <vt:lpstr>Was Sie erwartet</vt:lpstr>
      <vt:lpstr>Windows Server R2: Mehr als ein Update</vt:lpstr>
      <vt:lpstr>Wieviel Windows und wann?</vt:lpstr>
      <vt:lpstr>Was Sie erwartet</vt:lpstr>
      <vt:lpstr>Hyper-V: Architektur</vt:lpstr>
      <vt:lpstr>Hyper-V: Alles neu in R2</vt:lpstr>
      <vt:lpstr>Live Migration</vt:lpstr>
      <vt:lpstr>Quick Migration vs. Live Migration</vt:lpstr>
      <vt:lpstr>Live Migration: Gemeinsame Disk</vt:lpstr>
      <vt:lpstr>Cluster Shared Volumes</vt:lpstr>
      <vt:lpstr>Hot Add/Remove Storage</vt:lpstr>
      <vt:lpstr>Windows Server 2008: 16 LP Server</vt:lpstr>
      <vt:lpstr>Server Core Parking: 16 LP Server</vt:lpstr>
      <vt:lpstr>Was Sie erwartet</vt:lpstr>
      <vt:lpstr>Raider heißt jetzt Twix</vt:lpstr>
      <vt:lpstr>WS 2008 R2 Neu &amp; Besser</vt:lpstr>
      <vt:lpstr>Hosted Virtual Desktops</vt:lpstr>
      <vt:lpstr>VDI mit Windows Server 2008 R2</vt:lpstr>
      <vt:lpstr>Was Sie erwartet</vt:lpstr>
      <vt:lpstr>Arbeiten in der Filiale </vt:lpstr>
      <vt:lpstr>BranchCache: Zentral oder dezentral</vt:lpstr>
      <vt:lpstr>BranchCache Distributed Cache</vt:lpstr>
      <vt:lpstr>BranchCache Hosted Cache</vt:lpstr>
      <vt:lpstr>BranchCache einrichten</vt:lpstr>
      <vt:lpstr>BranchCache Management</vt:lpstr>
      <vt:lpstr>… anfassen!</vt:lpstr>
      <vt:lpstr>Was Sie erwartet</vt:lpstr>
      <vt:lpstr>ADAC und der Papierkorb</vt:lpstr>
      <vt:lpstr>… anfassen!</vt:lpstr>
      <vt:lpstr>Was Sie erwartet</vt:lpstr>
      <vt:lpstr>Windows ohne Windows</vt:lpstr>
      <vt:lpstr>… anfassen!</vt:lpstr>
      <vt:lpstr>Fragen</vt:lpstr>
      <vt:lpstr>Folie 40</vt:lpstr>
      <vt:lpstr>Win a TechNet Plus Subscription</vt:lpstr>
      <vt:lpstr>Mehr Fragen? Mehr Antworten!</vt:lpstr>
    </vt:vector>
  </TitlesOfParts>
  <Manager>&lt;Content Manager Name Here&gt;</Manager>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STEP Program Presentation Template</dc:title>
  <dc:subject>Windows 7 RC</dc:subject>
  <dc:creator>Anthony Mann</dc:creator>
  <dc:description>Template:_x000d_
Formatting:_x000d_
Event Date:_x000d_
Event Location:_x000d_
Audience:</dc:description>
  <cp:lastModifiedBy>Nils Kaczenski</cp:lastModifiedBy>
  <cp:revision>22</cp:revision>
  <dcterms:created xsi:type="dcterms:W3CDTF">2009-03-16T16:07:15Z</dcterms:created>
  <dcterms:modified xsi:type="dcterms:W3CDTF">2009-06-11T10:10:18Z</dcterms:modified>
  <cp:contentType>Document</cp:contentTyp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ddDocumentEventProcessedFirstTime">
    <vt:lpwstr>True</vt:lpwstr>
  </property>
  <property fmtid="{D5CDD505-2E9C-101B-9397-08002B2CF9AE}" pid="3" name="AddDocumentEventProcessedFileUniqueId">
    <vt:lpwstr>dfcf475c-6cf3-4098-a886-70c4abd6e5ff</vt:lpwstr>
  </property>
  <property fmtid="{D5CDD505-2E9C-101B-9397-08002B2CF9AE}" pid="4" name="LastObjectUpdateEventProcessedVersion">
    <vt:lpwstr>2.0</vt:lpwstr>
  </property>
  <property fmtid="{D5CDD505-2E9C-101B-9397-08002B2CF9AE}" pid="5" name="AutoVersionDisabled">
    <vt:lpwstr>false</vt:lpwstr>
  </property>
  <property fmtid="{D5CDD505-2E9C-101B-9397-08002B2CF9AE}" pid="6" name="ItemType">
    <vt:lpwstr>1</vt:lpwstr>
  </property>
  <property fmtid="{D5CDD505-2E9C-101B-9397-08002B2CF9AE}" pid="7" name="ContentTypeId">
    <vt:lpwstr>0x010100C9095253C77CD545975A1785746589C8</vt:lpwstr>
  </property>
</Properties>
</file>